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9" r:id="rId2"/>
    <p:sldId id="256" r:id="rId3"/>
    <p:sldId id="283" r:id="rId4"/>
    <p:sldId id="302" r:id="rId5"/>
    <p:sldId id="265" r:id="rId6"/>
    <p:sldId id="296" r:id="rId7"/>
    <p:sldId id="307" r:id="rId8"/>
    <p:sldId id="295" r:id="rId9"/>
    <p:sldId id="306" r:id="rId10"/>
    <p:sldId id="304" r:id="rId11"/>
    <p:sldId id="308" r:id="rId12"/>
    <p:sldId id="305" r:id="rId13"/>
    <p:sldId id="311" r:id="rId14"/>
    <p:sldId id="310" r:id="rId15"/>
    <p:sldId id="313" r:id="rId16"/>
    <p:sldId id="314" r:id="rId17"/>
    <p:sldId id="285" r:id="rId18"/>
    <p:sldId id="315" r:id="rId19"/>
    <p:sldId id="287" r:id="rId20"/>
    <p:sldId id="288" r:id="rId21"/>
    <p:sldId id="293" r:id="rId22"/>
    <p:sldId id="299" r:id="rId23"/>
    <p:sldId id="300" r:id="rId24"/>
    <p:sldId id="317" r:id="rId25"/>
    <p:sldId id="316" r:id="rId26"/>
    <p:sldId id="318" r:id="rId27"/>
  </p:sldIdLst>
  <p:sldSz cx="9144000" cy="6858000" type="screen4x3"/>
  <p:notesSz cx="6889750" cy="100203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A55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4CB07B3-C0CD-494D-AA42-83E4D2CCAA4E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7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A06A4DA-242C-4326-8B70-4D1FEE23E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08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09D6584-358B-435D-AD41-1201DB8C123D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7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3AE3F74A-2F05-4149-A15E-B8D64E74C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63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075" indent="-301952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7808" indent="-241562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0931" indent="-241562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055" indent="-241562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7178" indent="-2415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0301" indent="-2415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3424" indent="-2415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6548" indent="-2415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98B4CD-FEFF-443C-A505-01C9C07AB517}" type="slidenum">
              <a:rPr lang="en-US" altLang="en-US" sz="1300">
                <a:solidFill>
                  <a:srgbClr val="000000"/>
                </a:solidFill>
                <a:ea typeface="ヒラギノ角ゴ ProN W3" charset="-128"/>
                <a:sym typeface="Arial" pitchFamily="34" charset="0"/>
              </a:rPr>
              <a:pPr eaLnBrk="1" hangingPunct="1"/>
              <a:t>12</a:t>
            </a:fld>
            <a:endParaRPr lang="en-US" altLang="en-US" sz="1300">
              <a:solidFill>
                <a:srgbClr val="000000"/>
              </a:solidFill>
              <a:ea typeface="ヒラギノ角ゴ ProN W3" charset="-128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2132856"/>
            <a:ext cx="6008712" cy="1152128"/>
          </a:xfrm>
        </p:spPr>
        <p:txBody>
          <a:bodyPr/>
          <a:lstStyle>
            <a:lvl1pPr marL="0" indent="0" algn="ctr">
              <a:buNone/>
              <a:defRPr>
                <a:solidFill>
                  <a:srgbClr val="F580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938" y="6356350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2564-6CE5-426D-A14D-B9EB7A837559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888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620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A48C5-3985-4BF5-8476-1C65E7B01698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938" y="6356350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5968-4F7B-4DA9-BDAF-028D3D25F1D3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888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620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7910-1F45-4A6C-AD4B-113A1D7BA7F8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3501008"/>
            <a:ext cx="7016824" cy="1362075"/>
          </a:xfrm>
        </p:spPr>
        <p:txBody>
          <a:bodyPr anchor="t"/>
          <a:lstStyle>
            <a:lvl1pPr algn="l">
              <a:defRPr sz="4000" b="1" cap="all">
                <a:solidFill>
                  <a:srgbClr val="F58025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8068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938" y="6356350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A8D9-7A9C-4A49-9215-FCD6CA5C2D33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888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620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5191-328E-424B-8622-290A93F10DEA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99384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938" y="6356350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E0CD-60B4-40DC-94B2-F9D12D513EB9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888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620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3931-DC14-4510-BAAA-B67DA961833E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648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3648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5220072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5220072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>
          <a:xfrm>
            <a:off x="134938" y="6356350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F8B62-C6F0-4805-AE50-733CAA4F3EEB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>
          <a:xfrm>
            <a:off x="125888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>
          <a:xfrm>
            <a:off x="4284663" y="6381750"/>
            <a:ext cx="620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F1C9-95D6-4FF3-A476-11831FF786EB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3168352" cy="1080120"/>
          </a:xfrm>
        </p:spPr>
        <p:txBody>
          <a:bodyPr anchor="b"/>
          <a:lstStyle>
            <a:lvl1pPr algn="l">
              <a:defRPr sz="2000" b="1">
                <a:solidFill>
                  <a:srgbClr val="F58025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4008" y="1196753"/>
            <a:ext cx="404279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31640" y="2276873"/>
            <a:ext cx="3152329" cy="36724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938" y="6356350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7E24D-C86E-4A7A-AA35-F64F777C6B34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888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620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892A-5D2E-43F1-B503-A1B2634EC4CC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938" y="6356350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CAE98-2EE0-49D7-91A0-3FCBC939261A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888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620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D48D-AB38-4B08-BA4F-19F45130D7DE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92274" y="1600201"/>
            <a:ext cx="6994525" cy="4277072"/>
          </a:xfrm>
        </p:spPr>
        <p:txBody>
          <a:bodyPr vert="eaVert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938" y="6356350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7953-F1D5-41B5-B4E7-B0198FC8CF6B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888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620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53C8-2AFE-40A1-9A9C-D87ABA595675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pPr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pPr/>
              <a:t>‹nr.›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2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407252-110F-4B4B-BCD5-5A21E2674A45}" type="datetimeFigureOut">
              <a:rPr lang="nl-BE"/>
              <a:pPr>
                <a:defRPr/>
              </a:pPr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88E7E-5252-4A8B-8A81-EDCD8D351DE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altLang="nl-BE"/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0"/>
            <a:ext cx="1187450" cy="1125538"/>
          </a:xfrm>
          <a:prstGeom prst="rect">
            <a:avLst/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altLang="nl-BE"/>
          </a:p>
        </p:txBody>
      </p:sp>
      <p:sp>
        <p:nvSpPr>
          <p:cNvPr id="11" name="Line 19"/>
          <p:cNvSpPr>
            <a:spLocks noChangeShapeType="1"/>
          </p:cNvSpPr>
          <p:nvPr userDrawn="1"/>
        </p:nvSpPr>
        <p:spPr bwMode="auto">
          <a:xfrm>
            <a:off x="0" y="1125538"/>
            <a:ext cx="1692275" cy="0"/>
          </a:xfrm>
          <a:prstGeom prst="line">
            <a:avLst/>
          </a:prstGeom>
          <a:noFill/>
          <a:ln w="25400">
            <a:solidFill>
              <a:srgbClr val="F58025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pic>
        <p:nvPicPr>
          <p:cNvPr id="1033" name="Picture 2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372225" y="6053138"/>
            <a:ext cx="26558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755650" y="0"/>
            <a:ext cx="8388350" cy="1125538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altLang="nl-BE"/>
          </a:p>
        </p:txBody>
      </p:sp>
      <p:sp>
        <p:nvSpPr>
          <p:cNvPr id="1035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547813" y="130175"/>
            <a:ext cx="72215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Titel, calibri, wit, 28pt</a:t>
            </a:r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 spd="slow" advClick="0" advTm="0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5802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C6A5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5802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C6A5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C6A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049"/>
            <a:ext cx="6317050" cy="42113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1" y="2804233"/>
            <a:ext cx="6073059" cy="4053767"/>
          </a:xfrm>
          <a:prstGeom prst="rect">
            <a:avLst/>
          </a:prstGeom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-1117600" y="6080125"/>
            <a:ext cx="3386138" cy="3603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0825" y="60817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b="1">
                <a:solidFill>
                  <a:schemeClr val="bg1"/>
                </a:solidFill>
                <a:latin typeface="Calibri" pitchFamily="34" charset="0"/>
              </a:rPr>
              <a:t>Dr. T. Verniest</a:t>
            </a:r>
            <a:endParaRPr lang="nl-NL" altLang="nl-BE" b="1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5270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396875" y="-127000"/>
            <a:ext cx="9312275" cy="698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Astma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>
                <a:solidFill>
                  <a:schemeClr val="bg1"/>
                </a:solidFill>
                <a:latin typeface="Calibri" pitchFamily="34" charset="0"/>
              </a:rPr>
              <a:t>Sporen bij longlijden</a:t>
            </a:r>
            <a:endParaRPr lang="nl-NL" altLang="nl-BE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06712"/>
            <a:ext cx="8131306" cy="47987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6386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1638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Astma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5580063" y="260350"/>
            <a:ext cx="4248150" cy="635000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latin typeface="Calibri" pitchFamily="34" charset="0"/>
              </a:rPr>
              <a:t>Sporten bij longlijden</a:t>
            </a:r>
            <a:endParaRPr lang="nl-NL" altLang="nl-BE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1" name="Tekstvak 1"/>
          <p:cNvSpPr txBox="1">
            <a:spLocks noChangeArrowheads="1"/>
          </p:cNvSpPr>
          <p:nvPr/>
        </p:nvSpPr>
        <p:spPr bwMode="auto">
          <a:xfrm>
            <a:off x="1835596" y="1412875"/>
            <a:ext cx="7200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Behandeling – </a:t>
            </a:r>
            <a:r>
              <a:rPr lang="nl-BE" sz="3200" dirty="0" err="1">
                <a:solidFill>
                  <a:srgbClr val="595959"/>
                </a:solidFill>
                <a:latin typeface="Calibri" pitchFamily="34" charset="0"/>
              </a:rPr>
              <a:t>cfr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GINA </a:t>
            </a:r>
            <a:r>
              <a:rPr lang="nl-BE" sz="3200" dirty="0" err="1" smtClean="0">
                <a:solidFill>
                  <a:srgbClr val="595959"/>
                </a:solidFill>
                <a:latin typeface="Calibri" pitchFamily="34" charset="0"/>
              </a:rPr>
              <a:t>guidelines</a:t>
            </a:r>
            <a:endParaRPr lang="nl-BE" sz="32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3200" dirty="0" smtClean="0">
                <a:solidFill>
                  <a:srgbClr val="595959"/>
                </a:solidFill>
                <a:latin typeface="Calibri" pitchFamily="34" charset="0"/>
              </a:rPr>
              <a:t>Dopinglijn.be</a:t>
            </a:r>
          </a:p>
          <a:p>
            <a:pPr>
              <a:buFontTx/>
              <a:buChar char="•"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5628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1" y="-42863"/>
            <a:ext cx="9292338" cy="6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1" name="Picture 1" descr="SLIDE 53-5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495" r="1176" b="1849"/>
          <a:stretch>
            <a:fillRect/>
          </a:stretch>
        </p:blipFill>
        <p:spPr bwMode="auto">
          <a:xfrm>
            <a:off x="1466850" y="1100138"/>
            <a:ext cx="6011863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>
                <a:ea typeface="ヒラギノ角ゴ ProN W3" charset="-128"/>
              </a:rPr>
              <a:t>Stepwise management - pharmacotherapy</a:t>
            </a:r>
          </a:p>
        </p:txBody>
      </p:sp>
      <p:sp>
        <p:nvSpPr>
          <p:cNvPr id="76805" name="Rectangle 7"/>
          <p:cNvSpPr>
            <a:spLocks/>
          </p:cNvSpPr>
          <p:nvPr/>
        </p:nvSpPr>
        <p:spPr bwMode="auto">
          <a:xfrm>
            <a:off x="7462838" y="4485151"/>
            <a:ext cx="1646237" cy="20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134679"/>
                </a:solidFill>
              </a:rPr>
              <a:t>*For children 6-11 years, theophylline  is not recommended, and preferred Step 3 is medium dose ICS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900" dirty="0">
                <a:solidFill>
                  <a:srgbClr val="134679"/>
                </a:solidFill>
              </a:rPr>
              <a:t>**For patients prescribed BDP/</a:t>
            </a:r>
            <a:r>
              <a:rPr lang="en-US" altLang="en-US" sz="900" dirty="0" err="1">
                <a:solidFill>
                  <a:srgbClr val="134679"/>
                </a:solidFill>
              </a:rPr>
              <a:t>formoterol</a:t>
            </a:r>
            <a:r>
              <a:rPr lang="en-US" altLang="en-US" sz="900" dirty="0">
                <a:solidFill>
                  <a:srgbClr val="134679"/>
                </a:solidFill>
              </a:rPr>
              <a:t> or BUD/ </a:t>
            </a:r>
            <a:r>
              <a:rPr lang="en-US" altLang="en-US" sz="900" dirty="0" err="1">
                <a:solidFill>
                  <a:srgbClr val="134679"/>
                </a:solidFill>
              </a:rPr>
              <a:t>formoterol</a:t>
            </a:r>
            <a:r>
              <a:rPr lang="en-US" altLang="en-US" sz="900" dirty="0">
                <a:solidFill>
                  <a:srgbClr val="134679"/>
                </a:solidFill>
              </a:rPr>
              <a:t> maintenance and reliever therapy</a:t>
            </a:r>
          </a:p>
          <a:p>
            <a:pPr eaLnBrk="1" hangingPunct="1">
              <a:spcBef>
                <a:spcPts val="600"/>
              </a:spcBef>
            </a:pPr>
            <a:r>
              <a:rPr lang="en-AU" altLang="en-US" sz="900" dirty="0">
                <a:solidFill>
                  <a:srgbClr val="134679"/>
                </a:solidFill>
              </a:rPr>
              <a:t># </a:t>
            </a:r>
            <a:r>
              <a:rPr lang="en-AU" altLang="en-US" sz="900" dirty="0" err="1">
                <a:solidFill>
                  <a:srgbClr val="134679"/>
                </a:solidFill>
              </a:rPr>
              <a:t>Tiotropium</a:t>
            </a:r>
            <a:r>
              <a:rPr lang="en-AU" altLang="en-US" sz="900" dirty="0">
                <a:solidFill>
                  <a:srgbClr val="134679"/>
                </a:solidFill>
              </a:rPr>
              <a:t> by soft-mist inhaler is indicated as add-on treatment for adults </a:t>
            </a:r>
            <a:br>
              <a:rPr lang="en-AU" altLang="en-US" sz="900" dirty="0">
                <a:solidFill>
                  <a:srgbClr val="134679"/>
                </a:solidFill>
              </a:rPr>
            </a:br>
            <a:r>
              <a:rPr lang="en-AU" altLang="en-US" sz="900" dirty="0">
                <a:solidFill>
                  <a:srgbClr val="134679"/>
                </a:solidFill>
              </a:rPr>
              <a:t>(≥18 </a:t>
            </a:r>
            <a:r>
              <a:rPr lang="en-AU" altLang="en-US" sz="900" dirty="0" err="1">
                <a:solidFill>
                  <a:srgbClr val="134679"/>
                </a:solidFill>
              </a:rPr>
              <a:t>yrs</a:t>
            </a:r>
            <a:r>
              <a:rPr lang="en-AU" altLang="en-US" sz="900" dirty="0">
                <a:solidFill>
                  <a:srgbClr val="134679"/>
                </a:solidFill>
              </a:rPr>
              <a:t>) with a history of exacerbations</a:t>
            </a:r>
            <a:endParaRPr lang="en-US" altLang="en-US" sz="900" dirty="0">
              <a:solidFill>
                <a:srgbClr val="134679"/>
              </a:solidFill>
            </a:endParaRPr>
          </a:p>
        </p:txBody>
      </p:sp>
      <p:sp>
        <p:nvSpPr>
          <p:cNvPr id="76806" name="Rectangle 8"/>
          <p:cNvSpPr>
            <a:spLocks/>
          </p:cNvSpPr>
          <p:nvPr/>
        </p:nvSpPr>
        <p:spPr bwMode="auto">
          <a:xfrm>
            <a:off x="168275" y="6650038"/>
            <a:ext cx="279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GINA 2015, Box 3-5  (2/8) (upper part)</a:t>
            </a:r>
          </a:p>
        </p:txBody>
      </p:sp>
      <p:sp>
        <p:nvSpPr>
          <p:cNvPr id="76807" name="Rectangle 10"/>
          <p:cNvSpPr>
            <a:spLocks/>
          </p:cNvSpPr>
          <p:nvPr/>
        </p:nvSpPr>
        <p:spPr bwMode="auto">
          <a:xfrm>
            <a:off x="4979988" y="1412875"/>
            <a:ext cx="196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Diagnosis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Symptom control &amp; risk factors</a:t>
            </a:r>
            <a:br>
              <a:rPr lang="en-US" altLang="en-US" sz="1000" dirty="0"/>
            </a:br>
            <a:r>
              <a:rPr lang="en-US" altLang="en-US" sz="1000" dirty="0"/>
              <a:t>(including lung function)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Inhaler technique &amp; adherence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Patient preference</a:t>
            </a:r>
          </a:p>
        </p:txBody>
      </p:sp>
      <p:sp>
        <p:nvSpPr>
          <p:cNvPr id="76808" name="Rectangle 11"/>
          <p:cNvSpPr>
            <a:spLocks/>
          </p:cNvSpPr>
          <p:nvPr/>
        </p:nvSpPr>
        <p:spPr bwMode="auto">
          <a:xfrm>
            <a:off x="5292725" y="2938463"/>
            <a:ext cx="1993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Asthma medications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Non-pharmacological strategies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Treat modifiable risk factors</a:t>
            </a:r>
          </a:p>
        </p:txBody>
      </p:sp>
      <p:sp>
        <p:nvSpPr>
          <p:cNvPr id="76809" name="Rectangle 12"/>
          <p:cNvSpPr>
            <a:spLocks/>
          </p:cNvSpPr>
          <p:nvPr/>
        </p:nvSpPr>
        <p:spPr bwMode="auto">
          <a:xfrm>
            <a:off x="1835150" y="2492375"/>
            <a:ext cx="1133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Symptoms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Exacerbations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Side-effects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Patient satisfaction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Lung function</a:t>
            </a:r>
          </a:p>
        </p:txBody>
      </p:sp>
      <p:sp>
        <p:nvSpPr>
          <p:cNvPr id="76810" name="Rectangle 14"/>
          <p:cNvSpPr>
            <a:spLocks/>
          </p:cNvSpPr>
          <p:nvPr/>
        </p:nvSpPr>
        <p:spPr bwMode="auto">
          <a:xfrm>
            <a:off x="538163" y="5683250"/>
            <a:ext cx="800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76811" name="Rectangle 15"/>
          <p:cNvSpPr>
            <a:spLocks/>
          </p:cNvSpPr>
          <p:nvPr/>
        </p:nvSpPr>
        <p:spPr bwMode="auto">
          <a:xfrm>
            <a:off x="601663" y="6270625"/>
            <a:ext cx="736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rgbClr val="134679"/>
                </a:solidFill>
                <a:sym typeface="Arial Bold" charset="0"/>
              </a:rPr>
              <a:t>RELIEVER</a:t>
            </a:r>
          </a:p>
        </p:txBody>
      </p:sp>
      <p:sp>
        <p:nvSpPr>
          <p:cNvPr id="76812" name="Rectangle 16"/>
          <p:cNvSpPr>
            <a:spLocks/>
          </p:cNvSpPr>
          <p:nvPr/>
        </p:nvSpPr>
        <p:spPr bwMode="auto">
          <a:xfrm>
            <a:off x="1506538" y="4583113"/>
            <a:ext cx="6175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1</a:t>
            </a:r>
          </a:p>
        </p:txBody>
      </p:sp>
      <p:sp>
        <p:nvSpPr>
          <p:cNvPr id="76813" name="Rectangle 17"/>
          <p:cNvSpPr>
            <a:spLocks/>
          </p:cNvSpPr>
          <p:nvPr/>
        </p:nvSpPr>
        <p:spPr bwMode="auto">
          <a:xfrm>
            <a:off x="3349625" y="4583113"/>
            <a:ext cx="619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2</a:t>
            </a:r>
          </a:p>
        </p:txBody>
      </p:sp>
      <p:sp>
        <p:nvSpPr>
          <p:cNvPr id="76814" name="Rectangle 18"/>
          <p:cNvSpPr>
            <a:spLocks/>
          </p:cNvSpPr>
          <p:nvPr/>
        </p:nvSpPr>
        <p:spPr bwMode="auto">
          <a:xfrm>
            <a:off x="5148263" y="4456113"/>
            <a:ext cx="863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3</a:t>
            </a:r>
          </a:p>
        </p:txBody>
      </p:sp>
      <p:sp>
        <p:nvSpPr>
          <p:cNvPr id="76815" name="Rectangle 19"/>
          <p:cNvSpPr>
            <a:spLocks/>
          </p:cNvSpPr>
          <p:nvPr/>
        </p:nvSpPr>
        <p:spPr bwMode="auto">
          <a:xfrm>
            <a:off x="6011863" y="4192588"/>
            <a:ext cx="7413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4</a:t>
            </a:r>
          </a:p>
        </p:txBody>
      </p:sp>
      <p:sp>
        <p:nvSpPr>
          <p:cNvPr id="76816" name="Rectangle 20"/>
          <p:cNvSpPr>
            <a:spLocks/>
          </p:cNvSpPr>
          <p:nvPr/>
        </p:nvSpPr>
        <p:spPr bwMode="auto">
          <a:xfrm>
            <a:off x="6732588" y="3860800"/>
            <a:ext cx="612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5</a:t>
            </a:r>
          </a:p>
        </p:txBody>
      </p:sp>
      <p:sp>
        <p:nvSpPr>
          <p:cNvPr id="76817" name="Rectangle 21"/>
          <p:cNvSpPr>
            <a:spLocks/>
          </p:cNvSpPr>
          <p:nvPr/>
        </p:nvSpPr>
        <p:spPr bwMode="auto">
          <a:xfrm>
            <a:off x="2106613" y="5316538"/>
            <a:ext cx="3009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200" dirty="0"/>
              <a:t>Low dose ICS</a:t>
            </a:r>
          </a:p>
        </p:txBody>
      </p:sp>
      <p:sp>
        <p:nvSpPr>
          <p:cNvPr id="73750" name="Rectangle 22"/>
          <p:cNvSpPr>
            <a:spLocks/>
          </p:cNvSpPr>
          <p:nvPr/>
        </p:nvSpPr>
        <p:spPr bwMode="auto">
          <a:xfrm>
            <a:off x="1493838" y="5711825"/>
            <a:ext cx="6207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73751" name="Rectangle 23"/>
          <p:cNvSpPr>
            <a:spLocks/>
          </p:cNvSpPr>
          <p:nvPr/>
        </p:nvSpPr>
        <p:spPr bwMode="auto">
          <a:xfrm>
            <a:off x="2124075" y="5711825"/>
            <a:ext cx="294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73752" name="Rectangle 24"/>
          <p:cNvSpPr>
            <a:spLocks/>
          </p:cNvSpPr>
          <p:nvPr/>
        </p:nvSpPr>
        <p:spPr bwMode="auto">
          <a:xfrm>
            <a:off x="5092700" y="5711825"/>
            <a:ext cx="97245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800" i="1" kern="800"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73755" name="Rectangle 27"/>
          <p:cNvSpPr>
            <a:spLocks/>
          </p:cNvSpPr>
          <p:nvPr/>
        </p:nvSpPr>
        <p:spPr bwMode="auto">
          <a:xfrm>
            <a:off x="1511300" y="6165850"/>
            <a:ext cx="3581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000" baseline="1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73756" name="Rectangle 28"/>
          <p:cNvSpPr>
            <a:spLocks/>
          </p:cNvSpPr>
          <p:nvPr/>
        </p:nvSpPr>
        <p:spPr bwMode="auto">
          <a:xfrm>
            <a:off x="5143500" y="6165850"/>
            <a:ext cx="215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dose ICS/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formoterol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**</a:t>
            </a:r>
          </a:p>
        </p:txBody>
      </p:sp>
      <p:sp>
        <p:nvSpPr>
          <p:cNvPr id="76825" name="Rectangle 29"/>
          <p:cNvSpPr>
            <a:spLocks/>
          </p:cNvSpPr>
          <p:nvPr/>
        </p:nvSpPr>
        <p:spPr bwMode="auto">
          <a:xfrm>
            <a:off x="5150530" y="5207000"/>
            <a:ext cx="8905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000" dirty="0"/>
              <a:t>Low dose </a:t>
            </a:r>
            <a:br>
              <a:rPr lang="en-US" altLang="en-US" sz="1000" dirty="0"/>
            </a:br>
            <a:r>
              <a:rPr lang="en-US" altLang="en-US" sz="1000" dirty="0"/>
              <a:t>ICS/LABA*</a:t>
            </a:r>
          </a:p>
        </p:txBody>
      </p:sp>
      <p:sp>
        <p:nvSpPr>
          <p:cNvPr id="76826" name="Rectangle 30"/>
          <p:cNvSpPr>
            <a:spLocks/>
          </p:cNvSpPr>
          <p:nvPr/>
        </p:nvSpPr>
        <p:spPr bwMode="auto">
          <a:xfrm>
            <a:off x="6065156" y="4948238"/>
            <a:ext cx="719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000" dirty="0"/>
              <a:t>Med/high </a:t>
            </a:r>
            <a:br>
              <a:rPr lang="en-US" altLang="en-US" sz="1000" dirty="0"/>
            </a:br>
            <a:r>
              <a:rPr lang="en-US" altLang="en-US" sz="1000" dirty="0"/>
              <a:t>ICS/LABA</a:t>
            </a:r>
          </a:p>
        </p:txBody>
      </p:sp>
      <p:sp>
        <p:nvSpPr>
          <p:cNvPr id="73759" name="Rectangle 31"/>
          <p:cNvSpPr>
            <a:spLocks/>
          </p:cNvSpPr>
          <p:nvPr/>
        </p:nvSpPr>
        <p:spPr bwMode="auto">
          <a:xfrm>
            <a:off x="6794727" y="4564063"/>
            <a:ext cx="6000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00"/>
              </a:spcBef>
              <a:defRPr/>
            </a:pPr>
            <a:r>
              <a:rPr lang="en-US" sz="1000" kern="1100" spc="-20" dirty="0">
                <a:latin typeface="Arial" charset="0"/>
                <a:ea typeface="ＭＳ Ｐゴシック" charset="0"/>
                <a:cs typeface="ＭＳ Ｐゴシック" charset="0"/>
              </a:rPr>
              <a:t>Refer for </a:t>
            </a:r>
            <a:br>
              <a:rPr lang="en-US" sz="1000" kern="1100" spc="-2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kern="1100" spc="-20" dirty="0">
                <a:latin typeface="Arial" charset="0"/>
                <a:ea typeface="ＭＳ Ｐゴシック" charset="0"/>
                <a:cs typeface="ＭＳ Ｐゴシック" charset="0"/>
              </a:rPr>
              <a:t>add-on </a:t>
            </a:r>
            <a:br>
              <a:rPr lang="en-US" sz="1000" kern="1100" spc="-2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kern="1100" spc="-20" dirty="0">
                <a:latin typeface="Arial" charset="0"/>
                <a:ea typeface="ＭＳ Ｐゴシック" charset="0"/>
                <a:cs typeface="ＭＳ Ｐゴシック" charset="0"/>
              </a:rPr>
              <a:t>treatment </a:t>
            </a:r>
          </a:p>
          <a:p>
            <a:pPr algn="ctr">
              <a:spcBef>
                <a:spcPts val="100"/>
              </a:spcBef>
              <a:defRPr/>
            </a:pPr>
            <a:r>
              <a:rPr lang="en-US" sz="1000" kern="1100" spc="-20" dirty="0">
                <a:latin typeface="Arial" charset="0"/>
                <a:ea typeface="ＭＳ Ｐゴシック" charset="0"/>
                <a:cs typeface="ＭＳ Ｐゴシック" charset="0"/>
              </a:rPr>
              <a:t>e.g. </a:t>
            </a:r>
          </a:p>
          <a:p>
            <a:pPr algn="ctr">
              <a:spcBef>
                <a:spcPts val="100"/>
              </a:spcBef>
              <a:defRPr/>
            </a:pPr>
            <a:r>
              <a:rPr lang="en-US" sz="1000" kern="1100" spc="-20" dirty="0">
                <a:latin typeface="Arial" charset="0"/>
                <a:ea typeface="ＭＳ Ｐゴシック" charset="0"/>
                <a:cs typeface="ＭＳ Ｐゴシック" charset="0"/>
              </a:rPr>
              <a:t>anti-</a:t>
            </a:r>
            <a:r>
              <a:rPr lang="en-US" sz="1000" kern="1100" spc="-20" dirty="0" err="1">
                <a:latin typeface="Arial" charset="0"/>
                <a:ea typeface="ＭＳ Ｐゴシック" charset="0"/>
                <a:cs typeface="ＭＳ Ｐゴシック" charset="0"/>
              </a:rPr>
              <a:t>IgE</a:t>
            </a:r>
            <a:endParaRPr lang="en-US" sz="1000" kern="1100" spc="-2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8" name="Rectangle 14"/>
          <p:cNvSpPr>
            <a:spLocks/>
          </p:cNvSpPr>
          <p:nvPr/>
        </p:nvSpPr>
        <p:spPr bwMode="auto">
          <a:xfrm>
            <a:off x="468313" y="4676775"/>
            <a:ext cx="869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900" b="1">
                <a:solidFill>
                  <a:srgbClr val="134679"/>
                </a:solidFill>
                <a:sym typeface="Arial Bold" charset="0"/>
              </a:rPr>
              <a:t>PREFERRED </a:t>
            </a:r>
            <a:br>
              <a:rPr lang="en-US" altLang="en-US" sz="900" b="1">
                <a:solidFill>
                  <a:srgbClr val="134679"/>
                </a:solidFill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sym typeface="Arial Bold" charset="0"/>
              </a:rPr>
              <a:t>CONTROLLER </a:t>
            </a:r>
            <a:br>
              <a:rPr lang="en-US" altLang="en-US" sz="900" b="1">
                <a:solidFill>
                  <a:srgbClr val="134679"/>
                </a:solidFill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sym typeface="Arial Bold" charset="0"/>
              </a:rPr>
              <a:t>CHOICE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b="1"/>
          </a:p>
        </p:txBody>
      </p:sp>
      <p:sp>
        <p:nvSpPr>
          <p:cNvPr id="33" name="Rectangle 32"/>
          <p:cNvSpPr/>
          <p:nvPr/>
        </p:nvSpPr>
        <p:spPr>
          <a:xfrm rot="18616622">
            <a:off x="3238426" y="2180099"/>
            <a:ext cx="16634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REVIEW RESPONSE</a:t>
            </a:r>
          </a:p>
        </p:txBody>
      </p:sp>
      <p:sp>
        <p:nvSpPr>
          <p:cNvPr id="34" name="Rectangle 33"/>
          <p:cNvSpPr/>
          <p:nvPr/>
        </p:nvSpPr>
        <p:spPr>
          <a:xfrm rot="3533141">
            <a:off x="3388968" y="2158002"/>
            <a:ext cx="15621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ASSESS</a:t>
            </a:r>
          </a:p>
        </p:txBody>
      </p:sp>
      <p:sp>
        <p:nvSpPr>
          <p:cNvPr id="35" name="Rectangle 34"/>
          <p:cNvSpPr/>
          <p:nvPr/>
        </p:nvSpPr>
        <p:spPr>
          <a:xfrm rot="21356104">
            <a:off x="3401482" y="2613751"/>
            <a:ext cx="1492013" cy="121400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150" b="1" dirty="0">
              <a:ln w="12700">
                <a:noFill/>
                <a:prstDash val="solid"/>
              </a:ln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20"/>
          <p:cNvSpPr>
            <a:spLocks/>
          </p:cNvSpPr>
          <p:nvPr/>
        </p:nvSpPr>
        <p:spPr bwMode="auto">
          <a:xfrm>
            <a:off x="6075838" y="5709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8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#</a:t>
            </a:r>
          </a:p>
          <a:p>
            <a:pPr>
              <a:lnSpc>
                <a:spcPct val="90000"/>
              </a:lnSpc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8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37" name="Rectangle 21"/>
          <p:cNvSpPr>
            <a:spLocks/>
          </p:cNvSpPr>
          <p:nvPr/>
        </p:nvSpPr>
        <p:spPr bwMode="auto">
          <a:xfrm>
            <a:off x="6837038" y="57091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8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#</a:t>
            </a:r>
          </a:p>
          <a:p>
            <a:pPr>
              <a:lnSpc>
                <a:spcPct val="90000"/>
              </a:lnSpc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low </a:t>
            </a:r>
            <a:b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356068991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Astma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67315"/>
            <a:ext cx="9307980" cy="60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0466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127001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41" y="-105257"/>
            <a:ext cx="7585694" cy="42648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89" y="2717146"/>
            <a:ext cx="7585695" cy="426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861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kstvak 1"/>
          <p:cNvSpPr txBox="1">
            <a:spLocks noChangeArrowheads="1"/>
          </p:cNvSpPr>
          <p:nvPr/>
        </p:nvSpPr>
        <p:spPr bwMode="auto">
          <a:xfrm>
            <a:off x="1187450" y="1508125"/>
            <a:ext cx="7200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3200" b="1" u="sng" dirty="0">
                <a:solidFill>
                  <a:srgbClr val="595959"/>
                </a:solidFill>
                <a:latin typeface="Calibri" pitchFamily="34" charset="0"/>
              </a:rPr>
              <a:t>Sporten &gt;&lt; Longlijden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Fysiologie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astma en sporten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b="1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b="1" dirty="0">
                <a:solidFill>
                  <a:srgbClr val="595959"/>
                </a:solidFill>
                <a:latin typeface="Calibri" pitchFamily="34" charset="0"/>
              </a:rPr>
              <a:t> longlijden en sporten</a:t>
            </a:r>
          </a:p>
          <a:p>
            <a:pPr marL="742950" lvl="1" indent="-285750">
              <a:buFont typeface="Wingdings" pitchFamily="2" charset="2"/>
              <a:buNone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Sporten en kanker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ACSM</a:t>
            </a: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7704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6386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1638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73354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>
                <a:solidFill>
                  <a:schemeClr val="bg1"/>
                </a:solidFill>
                <a:latin typeface="Calibri" pitchFamily="34" charset="0"/>
              </a:rPr>
              <a:t>Longlijden</a:t>
            </a:r>
          </a:p>
          <a:p>
            <a:pPr>
              <a:spcBef>
                <a:spcPct val="50000"/>
              </a:spcBef>
            </a:pP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5580063" y="260350"/>
            <a:ext cx="4248150" cy="635000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latin typeface="Calibri" pitchFamily="34" charset="0"/>
              </a:rPr>
              <a:t>Sporten bij longlijden</a:t>
            </a:r>
            <a:endParaRPr lang="nl-NL" altLang="nl-BE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1" name="Tekstvak 1"/>
          <p:cNvSpPr txBox="1">
            <a:spLocks noChangeArrowheads="1"/>
          </p:cNvSpPr>
          <p:nvPr/>
        </p:nvSpPr>
        <p:spPr bwMode="auto">
          <a:xfrm>
            <a:off x="1835596" y="1202591"/>
            <a:ext cx="72009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Ander longlijden meestal met </a:t>
            </a:r>
          </a:p>
          <a:p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  verminderde LF </a:t>
            </a:r>
            <a:endParaRPr lang="nl-BE" sz="3200" dirty="0" smtClean="0">
              <a:solidFill>
                <a:srgbClr val="595959"/>
              </a:solidFill>
              <a:latin typeface="Calibri" pitchFamily="34" charset="0"/>
            </a:endParaRPr>
          </a:p>
          <a:p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    (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ventilatie, gasuitwisseling, 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cardiaal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, spierkracht, 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…)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 COPD : </a:t>
            </a:r>
            <a:r>
              <a:rPr lang="nl-BE" sz="2400" i="1" dirty="0" smtClean="0">
                <a:solidFill>
                  <a:srgbClr val="595959"/>
                </a:solidFill>
                <a:latin typeface="Calibri" pitchFamily="34" charset="0"/>
              </a:rPr>
              <a:t>afname ESW - DLCO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ILL : </a:t>
            </a:r>
            <a:r>
              <a:rPr lang="nl-BE" sz="2400" i="1" dirty="0">
                <a:solidFill>
                  <a:srgbClr val="595959"/>
                </a:solidFill>
                <a:latin typeface="Calibri" pitchFamily="34" charset="0"/>
              </a:rPr>
              <a:t>afname TLC – DLCO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PHT, CF, </a:t>
            </a: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LTx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, …</a:t>
            </a:r>
          </a:p>
          <a:p>
            <a:pPr lvl="1">
              <a:buFontTx/>
              <a:buChar char="•"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 RESPIRATOIRE REVALIDATIE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Verminderen dyspnoe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Verbetering spierkracht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Toename inspanningscapaciteit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Verbetering QOL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…</a:t>
            </a: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2109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0482" name="AutoShape 10"/>
          <p:cNvSpPr>
            <a:spLocks noChangeArrowheads="1"/>
          </p:cNvSpPr>
          <p:nvPr/>
        </p:nvSpPr>
        <p:spPr bwMode="auto">
          <a:xfrm>
            <a:off x="-541338" y="2960688"/>
            <a:ext cx="9321801" cy="1476375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204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323850" y="3171825"/>
            <a:ext cx="845661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5400" b="1">
                <a:solidFill>
                  <a:schemeClr val="bg1"/>
                </a:solidFill>
                <a:latin typeface="Calibri" pitchFamily="34" charset="0"/>
              </a:rPr>
              <a:t>Sporten bij kanker</a:t>
            </a:r>
          </a:p>
          <a:p>
            <a:pPr>
              <a:spcBef>
                <a:spcPct val="50000"/>
              </a:spcBef>
            </a:pPr>
            <a:endParaRPr lang="nl-NL" altLang="nl-BE" sz="5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kstvak 1"/>
          <p:cNvSpPr txBox="1">
            <a:spLocks noChangeArrowheads="1"/>
          </p:cNvSpPr>
          <p:nvPr/>
        </p:nvSpPr>
        <p:spPr bwMode="auto">
          <a:xfrm>
            <a:off x="1187450" y="1508125"/>
            <a:ext cx="7200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Sporten &gt;&lt; Longlijden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Fysiologie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astma en sporten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longlijden en sporten</a:t>
            </a:r>
          </a:p>
          <a:p>
            <a:pPr marL="742950" lvl="1" indent="-285750">
              <a:buFont typeface="Wingdings" pitchFamily="2" charset="2"/>
              <a:buNone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3200" b="1" u="sng" dirty="0">
                <a:solidFill>
                  <a:srgbClr val="595959"/>
                </a:solidFill>
                <a:latin typeface="Calibri" pitchFamily="34" charset="0"/>
              </a:rPr>
              <a:t>Sporten en kanker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Voordelen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ACSM</a:t>
            </a: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422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1506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215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Kanker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>
                <a:solidFill>
                  <a:schemeClr val="bg1"/>
                </a:solidFill>
                <a:latin typeface="Calibri" pitchFamily="34" charset="0"/>
              </a:rPr>
              <a:t>Sporten bij kanker</a:t>
            </a:r>
            <a:endParaRPr lang="nl-NL" altLang="nl-BE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1" name="Tekstvak 1"/>
          <p:cNvSpPr txBox="1">
            <a:spLocks noChangeArrowheads="1"/>
          </p:cNvSpPr>
          <p:nvPr/>
        </p:nvSpPr>
        <p:spPr bwMode="auto">
          <a:xfrm>
            <a:off x="1692275" y="1125538"/>
            <a:ext cx="72009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Sporten tijdens kankerbehandeling zou  </a:t>
            </a:r>
          </a:p>
          <a:p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  voordeel bieden, maar…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Onvoldoende/ongekende richtlijnen (ACSM)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Tijdsgebrek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Veiligheid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Voordelen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Vitale rol in kankerpreventie en controle ziekte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Minder kankerrisico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Verbeterd overleving (colon, borst)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Gewicht, fitheid, spiersterkte, QOL, …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Symptoomcontrole : pijn, vermoeidheid, …</a:t>
            </a:r>
          </a:p>
          <a:p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742950" lvl="1" indent="-285750">
              <a:buFontTx/>
              <a:buChar char="•"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0242" name="AutoShape 10"/>
          <p:cNvSpPr>
            <a:spLocks noChangeArrowheads="1"/>
          </p:cNvSpPr>
          <p:nvPr/>
        </p:nvSpPr>
        <p:spPr bwMode="auto">
          <a:xfrm>
            <a:off x="-1117600" y="6080125"/>
            <a:ext cx="3386138" cy="3603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50825" y="60817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b="1">
                <a:solidFill>
                  <a:schemeClr val="bg1"/>
                </a:solidFill>
                <a:latin typeface="Calibri" pitchFamily="34" charset="0"/>
              </a:rPr>
              <a:t>Dr. T. Verniest</a:t>
            </a:r>
            <a:endParaRPr lang="nl-NL" altLang="nl-BE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1880846" y="1897063"/>
            <a:ext cx="6192837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altLang="nl-BE" sz="4000">
                <a:solidFill>
                  <a:srgbClr val="7C6A55"/>
                </a:solidFill>
                <a:latin typeface="Calibri" pitchFamily="34" charset="0"/>
              </a:rPr>
              <a:t>Sporten bij longlijden - Sporten bij kanker</a:t>
            </a:r>
          </a:p>
          <a:p>
            <a:pPr algn="ctr">
              <a:spcBef>
                <a:spcPct val="50000"/>
              </a:spcBef>
            </a:pPr>
            <a:r>
              <a:rPr lang="nl-BE" altLang="nl-BE" sz="5400" dirty="0">
                <a:solidFill>
                  <a:srgbClr val="7C6A55"/>
                </a:solidFill>
                <a:latin typeface="Calibri" pitchFamily="34" charset="0"/>
              </a:rPr>
              <a:t>Wat zijn nuttige richtlijnen ?</a:t>
            </a:r>
            <a:endParaRPr lang="nl-NL" altLang="nl-BE" sz="5400" dirty="0">
              <a:solidFill>
                <a:srgbClr val="7C6A5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2530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225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Kanker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latin typeface="Calibri" pitchFamily="34" charset="0"/>
              </a:rPr>
              <a:t>Sporten bij kanker</a:t>
            </a:r>
            <a:endParaRPr lang="nl-NL" altLang="nl-BE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5" name="Tekstvak 1"/>
          <p:cNvSpPr txBox="1">
            <a:spLocks noChangeArrowheads="1"/>
          </p:cNvSpPr>
          <p:nvPr/>
        </p:nvSpPr>
        <p:spPr bwMode="auto">
          <a:xfrm>
            <a:off x="2369344" y="1370013"/>
            <a:ext cx="72009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Er bestaat geen ideale richtlijn over </a:t>
            </a:r>
          </a:p>
          <a:p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  ‘soort training</a:t>
            </a:r>
            <a:r>
              <a:rPr lang="nl-BE" sz="3200" dirty="0" smtClean="0">
                <a:solidFill>
                  <a:srgbClr val="595959"/>
                </a:solidFill>
                <a:latin typeface="Calibri" pitchFamily="34" charset="0"/>
              </a:rPr>
              <a:t>’</a:t>
            </a: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>
                <a:solidFill>
                  <a:srgbClr val="595959"/>
                </a:solidFill>
                <a:latin typeface="Calibri" pitchFamily="34" charset="0"/>
              </a:rPr>
              <a:t>Best 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‘medisch begeleid’ sporten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Cardiale 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CI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Andere CI</a:t>
            </a: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3200" b="1" u="sng" dirty="0">
                <a:solidFill>
                  <a:srgbClr val="595959"/>
                </a:solidFill>
                <a:latin typeface="Calibri" pitchFamily="34" charset="0"/>
              </a:rPr>
              <a:t>Vermijd inactiviteit !!</a:t>
            </a:r>
          </a:p>
          <a:p>
            <a:pPr>
              <a:buFontTx/>
              <a:buChar char="•"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742950" lvl="1" indent="-285750">
              <a:buFontTx/>
              <a:buChar char="•"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4578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2457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Kanker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5408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6626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266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Kanker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latin typeface="Calibri" pitchFamily="34" charset="0"/>
              </a:rPr>
              <a:t>Sporten bij kanker</a:t>
            </a:r>
            <a:endParaRPr lang="nl-NL" altLang="nl-BE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Tekstvak 1"/>
          <p:cNvSpPr txBox="1">
            <a:spLocks noChangeArrowheads="1"/>
          </p:cNvSpPr>
          <p:nvPr/>
        </p:nvSpPr>
        <p:spPr bwMode="auto">
          <a:xfrm>
            <a:off x="1584326" y="852610"/>
            <a:ext cx="72009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  <a:defRPr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lvl="1">
              <a:buFontTx/>
              <a:buChar char="•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Doel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Fysieke 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paraatheid - QOL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Uitstel 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recidief/preventie kanker (vermoedelijk)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Beter omgaan met angst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Verminderen of voorkomen lange termijn NW of laattijdige effecten kankerbehandeling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…</a:t>
            </a:r>
          </a:p>
          <a:p>
            <a:pPr lvl="1">
              <a:buFontTx/>
              <a:buChar char="•"/>
              <a:defRPr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Algemeen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Voldoende 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recuperatie van HK, RT, …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Cave : vermoeidheid, anemie, neuropathie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Klassieke 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en kanker gerelateerde CI</a:t>
            </a:r>
          </a:p>
          <a:p>
            <a:pPr lvl="1">
              <a:buFontTx/>
              <a:buChar char="•"/>
              <a:defRPr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pPr marL="742950" lvl="1" indent="-285750">
              <a:buFontTx/>
              <a:buChar char="•"/>
              <a:defRPr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defRPr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7650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Kanker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latin typeface="Calibri" pitchFamily="34" charset="0"/>
              </a:rPr>
              <a:t>Sporten bij kanker</a:t>
            </a:r>
            <a:endParaRPr lang="nl-NL" altLang="nl-BE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Tekstvak 1"/>
          <p:cNvSpPr txBox="1">
            <a:spLocks noChangeArrowheads="1"/>
          </p:cNvSpPr>
          <p:nvPr/>
        </p:nvSpPr>
        <p:spPr bwMode="auto">
          <a:xfrm>
            <a:off x="1763688" y="1711068"/>
            <a:ext cx="72009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Richtlijnen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Vermijd inactiviteit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ADL snel hervatten (na HK)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Dagelijks tot 30’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Langzaam opbouwen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Matige intensiteit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Aerobe training/ Weerstandstraining 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  <a:defRPr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742950" lvl="1" indent="-285750">
              <a:buFontTx/>
              <a:buChar char="•"/>
              <a:defRPr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defRPr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7650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Kanker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latin typeface="Calibri" pitchFamily="34" charset="0"/>
              </a:rPr>
              <a:t>Sporten bij kanker</a:t>
            </a:r>
            <a:endParaRPr lang="nl-NL" altLang="nl-BE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Tekstvak 1"/>
          <p:cNvSpPr txBox="1">
            <a:spLocks noChangeArrowheads="1"/>
          </p:cNvSpPr>
          <p:nvPr/>
        </p:nvSpPr>
        <p:spPr bwMode="auto">
          <a:xfrm>
            <a:off x="1763688" y="1327538"/>
            <a:ext cx="7200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Specifieke aandachtspunten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Trainen met partner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Vermijden publieke ruimtes (vb. zwembad)</a:t>
            </a:r>
          </a:p>
          <a:p>
            <a:pPr marL="1257300" lvl="2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Infectierisico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Anemie / Leukopenie / </a:t>
            </a: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Thrombopenie</a:t>
            </a: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BotM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+ : fractuurrisico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Borst : 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lymfoedeem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…</a:t>
            </a: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742950" lvl="1" indent="-285750">
              <a:buFontTx/>
              <a:buChar char="•"/>
              <a:defRPr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defRPr/>
            </a:pP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9027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2969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>
                <a:solidFill>
                  <a:schemeClr val="bg1"/>
                </a:solidFill>
                <a:latin typeface="Calibri" pitchFamily="34" charset="0"/>
              </a:rPr>
              <a:t>TAKE HOME S</a:t>
            </a:r>
          </a:p>
          <a:p>
            <a:pPr>
              <a:spcBef>
                <a:spcPct val="50000"/>
              </a:spcBef>
            </a:pP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1" name="AutoShape 10"/>
          <p:cNvSpPr>
            <a:spLocks noChangeArrowheads="1"/>
          </p:cNvSpPr>
          <p:nvPr/>
        </p:nvSpPr>
        <p:spPr bwMode="auto">
          <a:xfrm>
            <a:off x="5580063" y="260350"/>
            <a:ext cx="4248150" cy="635000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796136" y="332656"/>
            <a:ext cx="3547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>
                <a:solidFill>
                  <a:schemeClr val="bg1"/>
                </a:solidFill>
                <a:latin typeface="Calibri" pitchFamily="34" charset="0"/>
              </a:rPr>
              <a:t> TAKE HOME MESSAGE</a:t>
            </a:r>
            <a:endParaRPr lang="nl-NL" altLang="nl-BE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3" name="Tekstvak 1"/>
          <p:cNvSpPr txBox="1">
            <a:spLocks noChangeArrowheads="1"/>
          </p:cNvSpPr>
          <p:nvPr/>
        </p:nvSpPr>
        <p:spPr bwMode="auto">
          <a:xfrm>
            <a:off x="1331640" y="1469500"/>
            <a:ext cx="7200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Astma bronchiale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Duursport en wintersport meest risico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Zwemsport 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Goede astma controle (GINA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)</a:t>
            </a: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Kanker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Vermijd inactiviteit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Kanactief (UZ Leuven – borst CA)</a:t>
            </a: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3128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2969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6228184" y="288925"/>
            <a:ext cx="3547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>
                <a:solidFill>
                  <a:schemeClr val="bg1"/>
                </a:solidFill>
                <a:latin typeface="Calibri" pitchFamily="34" charset="0"/>
              </a:rPr>
              <a:t> TAKE HOME MESSAGE</a:t>
            </a:r>
            <a:endParaRPr lang="nl-NL" altLang="nl-BE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2" y="1225551"/>
            <a:ext cx="9473112" cy="53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5640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2290" name="AutoShape 10"/>
          <p:cNvSpPr>
            <a:spLocks noChangeArrowheads="1"/>
          </p:cNvSpPr>
          <p:nvPr/>
        </p:nvSpPr>
        <p:spPr bwMode="auto">
          <a:xfrm>
            <a:off x="-541338" y="2960688"/>
            <a:ext cx="9321801" cy="1476375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323850" y="3171825"/>
            <a:ext cx="8456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5400" b="1">
                <a:solidFill>
                  <a:schemeClr val="bg1"/>
                </a:solidFill>
                <a:latin typeface="Calibri" pitchFamily="34" charset="0"/>
              </a:rPr>
              <a:t>Sporten bij longlijden</a:t>
            </a:r>
            <a:endParaRPr lang="nl-NL" altLang="nl-BE" sz="5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3314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Inleiding</a:t>
            </a: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9" name="Tekstvak 1"/>
          <p:cNvSpPr txBox="1">
            <a:spLocks noChangeArrowheads="1"/>
          </p:cNvSpPr>
          <p:nvPr/>
        </p:nvSpPr>
        <p:spPr bwMode="auto">
          <a:xfrm>
            <a:off x="1187450" y="1508125"/>
            <a:ext cx="7200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3200" b="1" u="sng" dirty="0">
                <a:solidFill>
                  <a:srgbClr val="595959"/>
                </a:solidFill>
                <a:latin typeface="Calibri" pitchFamily="34" charset="0"/>
              </a:rPr>
              <a:t>Sporten &gt;&lt; Longlijden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b="1" dirty="0">
                <a:solidFill>
                  <a:srgbClr val="595959"/>
                </a:solidFill>
                <a:latin typeface="Calibri" pitchFamily="34" charset="0"/>
              </a:rPr>
              <a:t>Fysiologie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astma en sporten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ander longlijden en sporten</a:t>
            </a:r>
          </a:p>
          <a:p>
            <a:pPr marL="742950" lvl="1" indent="-285750">
              <a:buFont typeface="Wingdings" pitchFamily="2" charset="2"/>
              <a:buNone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Sporten en kanker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ACSM</a:t>
            </a: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4338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Fysiologie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1" name="AutoShape 10"/>
          <p:cNvSpPr>
            <a:spLocks noChangeArrowheads="1"/>
          </p:cNvSpPr>
          <p:nvPr/>
        </p:nvSpPr>
        <p:spPr bwMode="auto">
          <a:xfrm>
            <a:off x="5580063" y="260350"/>
            <a:ext cx="4248150" cy="635000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latin typeface="Calibri" pitchFamily="34" charset="0"/>
              </a:rPr>
              <a:t>Sporten bij longlijden</a:t>
            </a:r>
            <a:endParaRPr lang="nl-NL" altLang="nl-BE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3" name="Tekstvak 1"/>
          <p:cNvSpPr txBox="1">
            <a:spLocks noChangeArrowheads="1"/>
          </p:cNvSpPr>
          <p:nvPr/>
        </p:nvSpPr>
        <p:spPr bwMode="auto">
          <a:xfrm>
            <a:off x="1691680" y="1245625"/>
            <a:ext cx="72009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BE" sz="3200" u="sng" dirty="0">
                <a:solidFill>
                  <a:srgbClr val="595959"/>
                </a:solidFill>
                <a:latin typeface="Calibri" pitchFamily="34" charset="0"/>
              </a:rPr>
              <a:t>Rust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: ademminuutvolume 6-7 </a:t>
            </a:r>
            <a:r>
              <a:rPr lang="nl-BE" sz="3200" dirty="0" smtClean="0">
                <a:solidFill>
                  <a:srgbClr val="595959"/>
                </a:solidFill>
                <a:latin typeface="Calibri" pitchFamily="34" charset="0"/>
              </a:rPr>
              <a:t>l/min</a:t>
            </a:r>
          </a:p>
          <a:p>
            <a:pPr marL="457200" indent="-457200">
              <a:buFont typeface="Arial" charset="0"/>
              <a:buChar char="•"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nl-BE" sz="3200" u="sng" dirty="0">
                <a:solidFill>
                  <a:srgbClr val="595959"/>
                </a:solidFill>
                <a:latin typeface="Calibri" pitchFamily="34" charset="0"/>
              </a:rPr>
              <a:t>Inspanning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Toename ademvolume (60% VC)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Stijging ademfrequentie (tot +/- 40-45/min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)</a:t>
            </a:r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VE = 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VT x 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AF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nl-BE" sz="3200" u="sng" dirty="0" err="1">
                <a:solidFill>
                  <a:srgbClr val="595959"/>
                </a:solidFill>
                <a:latin typeface="Calibri" pitchFamily="34" charset="0"/>
              </a:rPr>
              <a:t>Ventilatoir</a:t>
            </a:r>
            <a:r>
              <a:rPr lang="nl-BE" sz="3200" u="sng" dirty="0">
                <a:solidFill>
                  <a:srgbClr val="595959"/>
                </a:solidFill>
                <a:latin typeface="Calibri" pitchFamily="34" charset="0"/>
              </a:rPr>
              <a:t> reserve 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: +/- 30%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Inspanning meestal niet respiratoir beperkt, tenzij bij ernstig longlijden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Olympische atleten gaan tot 90% MVV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5362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1536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Fysiologie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5" name="AutoShape 10"/>
          <p:cNvSpPr>
            <a:spLocks noChangeArrowheads="1"/>
          </p:cNvSpPr>
          <p:nvPr/>
        </p:nvSpPr>
        <p:spPr bwMode="auto">
          <a:xfrm>
            <a:off x="5580063" y="260350"/>
            <a:ext cx="4248150" cy="635000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5940425" y="332656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>
                <a:solidFill>
                  <a:schemeClr val="bg1"/>
                </a:solidFill>
                <a:latin typeface="Calibri" pitchFamily="34" charset="0"/>
              </a:rPr>
              <a:t>Sporten bij longlijden</a:t>
            </a:r>
            <a:endParaRPr lang="nl-NL" altLang="nl-BE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7" name="Tekstvak 1"/>
          <p:cNvSpPr txBox="1">
            <a:spLocks noChangeArrowheads="1"/>
          </p:cNvSpPr>
          <p:nvPr/>
        </p:nvSpPr>
        <p:spPr bwMode="auto">
          <a:xfrm>
            <a:off x="1187450" y="1412875"/>
            <a:ext cx="7200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BE" sz="3200" u="sng" dirty="0">
                <a:solidFill>
                  <a:srgbClr val="595959"/>
                </a:solidFill>
                <a:latin typeface="Calibri" pitchFamily="34" charset="0"/>
              </a:rPr>
              <a:t>Max Ventilatie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Kinderjaren : gem 40l/min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Volwassenen : 100-120 l/min (</a:t>
            </a: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sed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leven)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Volwassenen : 180-200 l/min (getrainde personen</a:t>
            </a:r>
            <a:r>
              <a:rPr lang="nl-BE" sz="2400" dirty="0" smtClean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Daalt naarmate </a:t>
            </a:r>
            <a:r>
              <a:rPr lang="nl-BE" sz="3200" u="sng" dirty="0">
                <a:solidFill>
                  <a:srgbClr val="595959"/>
                </a:solidFill>
                <a:latin typeface="Calibri" pitchFamily="34" charset="0"/>
              </a:rPr>
              <a:t>leeftijd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vordert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LF daalt </a:t>
            </a: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ikv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verlies elasticiteit longen en thoraxwand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Kan tegengegaan worden door regelmatige aerobe training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kstvak 1"/>
          <p:cNvSpPr txBox="1">
            <a:spLocks noChangeArrowheads="1"/>
          </p:cNvSpPr>
          <p:nvPr/>
        </p:nvSpPr>
        <p:spPr bwMode="auto">
          <a:xfrm>
            <a:off x="1187450" y="1508125"/>
            <a:ext cx="7200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nl-BE" sz="3200" b="1" u="sng" dirty="0">
                <a:solidFill>
                  <a:srgbClr val="595959"/>
                </a:solidFill>
                <a:latin typeface="Calibri" pitchFamily="34" charset="0"/>
              </a:rPr>
              <a:t>Sporten &gt;&lt; Longlijden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Fysiologie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b="1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b="1" dirty="0">
                <a:solidFill>
                  <a:srgbClr val="595959"/>
                </a:solidFill>
                <a:latin typeface="Calibri" pitchFamily="34" charset="0"/>
              </a:rPr>
              <a:t> astma en sporten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ander longlijden en sporten</a:t>
            </a:r>
          </a:p>
          <a:p>
            <a:pPr marL="742950" lvl="1" indent="-285750">
              <a:buFont typeface="Wingdings" pitchFamily="2" charset="2"/>
              <a:buNone/>
            </a:pPr>
            <a:endParaRPr lang="nl-BE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Sporten en kanker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l-BE" sz="2400" dirty="0" err="1">
                <a:solidFill>
                  <a:srgbClr val="595959"/>
                </a:solidFill>
                <a:latin typeface="Calibri" pitchFamily="34" charset="0"/>
              </a:rPr>
              <a:t>Guidelines</a:t>
            </a: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ACSM</a:t>
            </a: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1807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6386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pic>
        <p:nvPicPr>
          <p:cNvPr id="1638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Astma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5580063" y="260350"/>
            <a:ext cx="4248150" cy="635000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>
                <a:solidFill>
                  <a:schemeClr val="bg1"/>
                </a:solidFill>
                <a:latin typeface="Calibri" pitchFamily="34" charset="0"/>
              </a:rPr>
              <a:t>Sporten bij longlijden</a:t>
            </a:r>
            <a:endParaRPr lang="nl-NL" altLang="nl-BE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1" name="Tekstvak 1"/>
          <p:cNvSpPr txBox="1">
            <a:spLocks noChangeArrowheads="1"/>
          </p:cNvSpPr>
          <p:nvPr/>
        </p:nvSpPr>
        <p:spPr bwMode="auto">
          <a:xfrm>
            <a:off x="1835596" y="1412875"/>
            <a:ext cx="7200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EIA &gt;&lt; EIB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EIB : bronchoconstrictie (10% gezonde personen)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EIA : idem + andere astma klachten</a:t>
            </a: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 Tot 80% van niet behandelde astma </a:t>
            </a:r>
          </a:p>
          <a:p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   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astma aanval door inspanning</a:t>
            </a: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Risico op astma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Hoog : bij duursporten en wintersporten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 Laag : korte inspanningen</a:t>
            </a:r>
          </a:p>
          <a:p>
            <a:pPr>
              <a:buFontTx/>
              <a:buChar char="•"/>
            </a:pP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 ‘</a:t>
            </a:r>
            <a:r>
              <a:rPr lang="nl-BE" sz="3200" dirty="0" err="1">
                <a:solidFill>
                  <a:srgbClr val="595959"/>
                </a:solidFill>
                <a:latin typeface="Calibri" pitchFamily="34" charset="0"/>
              </a:rPr>
              <a:t>Swimming</a:t>
            </a:r>
            <a:r>
              <a:rPr lang="nl-BE" sz="3200" dirty="0">
                <a:solidFill>
                  <a:srgbClr val="595959"/>
                </a:solidFill>
                <a:latin typeface="Calibri" pitchFamily="34" charset="0"/>
              </a:rPr>
              <a:t> issue’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Pool chlorine hypothesis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rgbClr val="595959"/>
                </a:solidFill>
                <a:latin typeface="Calibri" pitchFamily="34" charset="0"/>
              </a:rPr>
              <a:t>Blijvende discussie</a:t>
            </a:r>
          </a:p>
          <a:p>
            <a:endParaRPr lang="nl-BE" sz="32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6988"/>
            <a:ext cx="9312275" cy="698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6386" name="AutoShape 10"/>
          <p:cNvSpPr>
            <a:spLocks noChangeArrowheads="1"/>
          </p:cNvSpPr>
          <p:nvPr/>
        </p:nvSpPr>
        <p:spPr bwMode="auto">
          <a:xfrm>
            <a:off x="-900113" y="5805488"/>
            <a:ext cx="3168651" cy="635000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 altLang="nl-BE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07950" y="5805488"/>
            <a:ext cx="216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>
                <a:solidFill>
                  <a:schemeClr val="bg1"/>
                </a:solidFill>
                <a:latin typeface="Calibri" pitchFamily="34" charset="0"/>
              </a:rPr>
              <a:t>Astma</a:t>
            </a:r>
          </a:p>
          <a:p>
            <a:pPr>
              <a:spcBef>
                <a:spcPct val="50000"/>
              </a:spcBef>
            </a:pPr>
            <a:endParaRPr lang="nl-NL" altLang="nl-BE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940425" y="2603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>
                <a:solidFill>
                  <a:schemeClr val="bg1"/>
                </a:solidFill>
                <a:latin typeface="Calibri" pitchFamily="34" charset="0"/>
              </a:rPr>
              <a:t>Sporten bij longlijden</a:t>
            </a:r>
            <a:endParaRPr lang="nl-NL" altLang="nl-BE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516591"/>
            <a:ext cx="7721833" cy="41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659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744</Words>
  <Application>Microsoft Office PowerPoint</Application>
  <PresentationFormat>Diavoorstelling (4:3)</PresentationFormat>
  <Paragraphs>220</Paragraphs>
  <Slides>26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Stepwise management - pharmacotherapy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 powerpoint</dc:title>
  <dc:creator>Goedele Van Grunderbeek</dc:creator>
  <cp:lastModifiedBy>Goedele Van Grunderbeek</cp:lastModifiedBy>
  <cp:revision>88</cp:revision>
  <cp:lastPrinted>2016-03-13T15:35:50Z</cp:lastPrinted>
  <dcterms:created xsi:type="dcterms:W3CDTF">2015-03-13T14:40:15Z</dcterms:created>
  <dcterms:modified xsi:type="dcterms:W3CDTF">2016-03-18T08:06:17Z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0x01010079A2B90AB47A1E4CB0C98B1E8A6D1488</vt:lpwstr>
  </property>
</Properties>
</file>