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2"/>
  </p:notesMasterIdLst>
  <p:sldIdLst>
    <p:sldId id="256" r:id="rId2"/>
    <p:sldId id="359" r:id="rId3"/>
    <p:sldId id="257" r:id="rId4"/>
    <p:sldId id="258" r:id="rId5"/>
    <p:sldId id="259" r:id="rId6"/>
    <p:sldId id="260" r:id="rId7"/>
    <p:sldId id="261" r:id="rId8"/>
    <p:sldId id="262" r:id="rId9"/>
    <p:sldId id="263" r:id="rId10"/>
    <p:sldId id="264" r:id="rId11"/>
    <p:sldId id="265" r:id="rId12"/>
    <p:sldId id="353" r:id="rId13"/>
    <p:sldId id="354" r:id="rId14"/>
    <p:sldId id="355" r:id="rId15"/>
    <p:sldId id="356" r:id="rId16"/>
    <p:sldId id="270" r:id="rId17"/>
    <p:sldId id="271" r:id="rId18"/>
    <p:sldId id="272" r:id="rId19"/>
    <p:sldId id="273" r:id="rId20"/>
    <p:sldId id="274" r:id="rId21"/>
    <p:sldId id="275" r:id="rId22"/>
    <p:sldId id="276" r:id="rId23"/>
    <p:sldId id="277" r:id="rId24"/>
    <p:sldId id="278" r:id="rId25"/>
    <p:sldId id="279" r:id="rId26"/>
    <p:sldId id="282" r:id="rId27"/>
    <p:sldId id="283" r:id="rId28"/>
    <p:sldId id="284" r:id="rId29"/>
    <p:sldId id="285" r:id="rId30"/>
    <p:sldId id="286" r:id="rId31"/>
    <p:sldId id="287" r:id="rId32"/>
    <p:sldId id="290" r:id="rId33"/>
    <p:sldId id="291" r:id="rId34"/>
    <p:sldId id="295" r:id="rId35"/>
    <p:sldId id="296" r:id="rId36"/>
    <p:sldId id="297" r:id="rId37"/>
    <p:sldId id="298" r:id="rId38"/>
    <p:sldId id="299" r:id="rId39"/>
    <p:sldId id="300" r:id="rId40"/>
    <p:sldId id="301" r:id="rId41"/>
    <p:sldId id="302" r:id="rId42"/>
    <p:sldId id="303" r:id="rId43"/>
    <p:sldId id="304" r:id="rId44"/>
    <p:sldId id="306" r:id="rId45"/>
    <p:sldId id="357" r:id="rId46"/>
    <p:sldId id="308" r:id="rId47"/>
    <p:sldId id="309" r:id="rId48"/>
    <p:sldId id="310" r:id="rId49"/>
    <p:sldId id="311" r:id="rId50"/>
    <p:sldId id="315" r:id="rId51"/>
    <p:sldId id="316" r:id="rId52"/>
    <p:sldId id="317" r:id="rId53"/>
    <p:sldId id="318" r:id="rId54"/>
    <p:sldId id="319" r:id="rId55"/>
    <p:sldId id="320" r:id="rId56"/>
    <p:sldId id="321" r:id="rId57"/>
    <p:sldId id="358" r:id="rId58"/>
    <p:sldId id="324" r:id="rId59"/>
    <p:sldId id="325" r:id="rId60"/>
    <p:sldId id="326" r:id="rId61"/>
    <p:sldId id="327" r:id="rId62"/>
    <p:sldId id="328" r:id="rId63"/>
    <p:sldId id="329" r:id="rId64"/>
    <p:sldId id="330"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9" r:id="rId79"/>
    <p:sldId id="350" r:id="rId80"/>
    <p:sldId id="352" r:id="rId8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580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12"/>
  </p:normalViewPr>
  <p:slideViewPr>
    <p:cSldViewPr snapToGrid="0" snapToObjects="1">
      <p:cViewPr>
        <p:scale>
          <a:sx n="74" d="100"/>
          <a:sy n="74" d="100"/>
        </p:scale>
        <p:origin x="-39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b="0" i="0" u="none" strike="noStrike" cap="none">
                <a:solidFill>
                  <a:schemeClr val="dk1"/>
                </a:solidFill>
                <a:latin typeface="Arial"/>
                <a:ea typeface="Arial"/>
                <a:cs typeface="Arial"/>
                <a:sym typeface="Arial"/>
              </a:rPr>
              <a:t>‹nr.›</a:t>
            </a:fld>
            <a:endParaRPr lang="nl-B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621365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4" name="Shape 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6362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130" name="Shape 13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10</a:t>
            </a:fld>
            <a:endParaRPr lang="nl-BE"/>
          </a:p>
        </p:txBody>
      </p:sp>
    </p:spTree>
    <p:extLst>
      <p:ext uri="{BB962C8B-B14F-4D97-AF65-F5344CB8AC3E}">
        <p14:creationId xmlns:p14="http://schemas.microsoft.com/office/powerpoint/2010/main" val="580775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endParaRPr/>
          </a:p>
        </p:txBody>
      </p:sp>
      <p:sp>
        <p:nvSpPr>
          <p:cNvPr id="137" name="Shape 13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11</a:t>
            </a:fld>
            <a:endParaRPr lang="nl-BE"/>
          </a:p>
        </p:txBody>
      </p:sp>
    </p:spTree>
    <p:extLst>
      <p:ext uri="{BB962C8B-B14F-4D97-AF65-F5344CB8AC3E}">
        <p14:creationId xmlns:p14="http://schemas.microsoft.com/office/powerpoint/2010/main" val="776585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endParaRPr/>
          </a:p>
        </p:txBody>
      </p:sp>
      <p:sp>
        <p:nvSpPr>
          <p:cNvPr id="137" name="Shape 13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12</a:t>
            </a:fld>
            <a:endParaRPr lang="nl-BE"/>
          </a:p>
        </p:txBody>
      </p:sp>
    </p:spTree>
    <p:extLst>
      <p:ext uri="{BB962C8B-B14F-4D97-AF65-F5344CB8AC3E}">
        <p14:creationId xmlns:p14="http://schemas.microsoft.com/office/powerpoint/2010/main" val="116579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endParaRPr/>
          </a:p>
        </p:txBody>
      </p:sp>
      <p:sp>
        <p:nvSpPr>
          <p:cNvPr id="137" name="Shape 13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13</a:t>
            </a:fld>
            <a:endParaRPr lang="nl-BE"/>
          </a:p>
        </p:txBody>
      </p:sp>
    </p:spTree>
    <p:extLst>
      <p:ext uri="{BB962C8B-B14F-4D97-AF65-F5344CB8AC3E}">
        <p14:creationId xmlns:p14="http://schemas.microsoft.com/office/powerpoint/2010/main" val="1653379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endParaRPr/>
          </a:p>
        </p:txBody>
      </p:sp>
      <p:sp>
        <p:nvSpPr>
          <p:cNvPr id="137" name="Shape 13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14</a:t>
            </a:fld>
            <a:endParaRPr lang="nl-BE"/>
          </a:p>
        </p:txBody>
      </p:sp>
    </p:spTree>
    <p:extLst>
      <p:ext uri="{BB962C8B-B14F-4D97-AF65-F5344CB8AC3E}">
        <p14:creationId xmlns:p14="http://schemas.microsoft.com/office/powerpoint/2010/main" val="1543913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endParaRPr/>
          </a:p>
        </p:txBody>
      </p:sp>
      <p:sp>
        <p:nvSpPr>
          <p:cNvPr id="137" name="Shape 13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15</a:t>
            </a:fld>
            <a:endParaRPr lang="nl-BE"/>
          </a:p>
        </p:txBody>
      </p:sp>
    </p:spTree>
    <p:extLst>
      <p:ext uri="{BB962C8B-B14F-4D97-AF65-F5344CB8AC3E}">
        <p14:creationId xmlns:p14="http://schemas.microsoft.com/office/powerpoint/2010/main" val="12352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178" name="Shape 178"/>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16</a:t>
            </a:fld>
            <a:endParaRPr lang="nl-BE"/>
          </a:p>
        </p:txBody>
      </p:sp>
    </p:spTree>
    <p:extLst>
      <p:ext uri="{BB962C8B-B14F-4D97-AF65-F5344CB8AC3E}">
        <p14:creationId xmlns:p14="http://schemas.microsoft.com/office/powerpoint/2010/main" val="1999665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185" name="Shape 18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nl-BE"/>
              <a:t>17</a:t>
            </a:fld>
            <a:endParaRPr lang="nl-BE"/>
          </a:p>
        </p:txBody>
      </p:sp>
    </p:spTree>
    <p:extLst>
      <p:ext uri="{BB962C8B-B14F-4D97-AF65-F5344CB8AC3E}">
        <p14:creationId xmlns:p14="http://schemas.microsoft.com/office/powerpoint/2010/main" val="256579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193" name="Shape 19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18</a:t>
            </a:fld>
            <a:endParaRPr lang="nl-BE"/>
          </a:p>
        </p:txBody>
      </p:sp>
    </p:spTree>
    <p:extLst>
      <p:ext uri="{BB962C8B-B14F-4D97-AF65-F5344CB8AC3E}">
        <p14:creationId xmlns:p14="http://schemas.microsoft.com/office/powerpoint/2010/main" val="185316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200" name="Shape 20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19</a:t>
            </a:fld>
            <a:endParaRPr lang="nl-BE"/>
          </a:p>
        </p:txBody>
      </p:sp>
    </p:spTree>
    <p:extLst>
      <p:ext uri="{BB962C8B-B14F-4D97-AF65-F5344CB8AC3E}">
        <p14:creationId xmlns:p14="http://schemas.microsoft.com/office/powerpoint/2010/main" val="76929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4" name="Shape 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384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08" name="Shape 20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20</a:t>
            </a:fld>
            <a:endParaRPr lang="nl-BE"/>
          </a:p>
        </p:txBody>
      </p:sp>
    </p:spTree>
    <p:extLst>
      <p:ext uri="{BB962C8B-B14F-4D97-AF65-F5344CB8AC3E}">
        <p14:creationId xmlns:p14="http://schemas.microsoft.com/office/powerpoint/2010/main" val="1698232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215" name="Shape 21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21</a:t>
            </a:fld>
            <a:endParaRPr lang="nl-BE"/>
          </a:p>
        </p:txBody>
      </p:sp>
    </p:spTree>
    <p:extLst>
      <p:ext uri="{BB962C8B-B14F-4D97-AF65-F5344CB8AC3E}">
        <p14:creationId xmlns:p14="http://schemas.microsoft.com/office/powerpoint/2010/main" val="214256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222" name="Shape 22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22</a:t>
            </a:fld>
            <a:endParaRPr lang="nl-BE"/>
          </a:p>
        </p:txBody>
      </p:sp>
    </p:spTree>
    <p:extLst>
      <p:ext uri="{BB962C8B-B14F-4D97-AF65-F5344CB8AC3E}">
        <p14:creationId xmlns:p14="http://schemas.microsoft.com/office/powerpoint/2010/main" val="1067708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230" name="Shape 23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23</a:t>
            </a:fld>
            <a:endParaRPr lang="nl-BE"/>
          </a:p>
        </p:txBody>
      </p:sp>
    </p:spTree>
    <p:extLst>
      <p:ext uri="{BB962C8B-B14F-4D97-AF65-F5344CB8AC3E}">
        <p14:creationId xmlns:p14="http://schemas.microsoft.com/office/powerpoint/2010/main" val="595858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237" name="Shape 23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24</a:t>
            </a:fld>
            <a:endParaRPr lang="nl-BE"/>
          </a:p>
        </p:txBody>
      </p:sp>
    </p:spTree>
    <p:extLst>
      <p:ext uri="{BB962C8B-B14F-4D97-AF65-F5344CB8AC3E}">
        <p14:creationId xmlns:p14="http://schemas.microsoft.com/office/powerpoint/2010/main" val="883025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3" name="Shape 2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855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Bullens BCC</a:t>
            </a:r>
          </a:p>
        </p:txBody>
      </p:sp>
      <p:sp>
        <p:nvSpPr>
          <p:cNvPr id="262" name="Shape 26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26</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78050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Demeyere gita BCC</a:t>
            </a:r>
          </a:p>
        </p:txBody>
      </p:sp>
      <p:sp>
        <p:nvSpPr>
          <p:cNvPr id="271" name="Shape 27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27</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048856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Demeyere gita </a:t>
            </a:r>
          </a:p>
        </p:txBody>
      </p:sp>
      <p:sp>
        <p:nvSpPr>
          <p:cNvPr id="280" name="Shape 28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28</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589437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Demeyere gita </a:t>
            </a:r>
          </a:p>
        </p:txBody>
      </p:sp>
      <p:sp>
        <p:nvSpPr>
          <p:cNvPr id="287" name="Shape 2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29</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3196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endParaRPr/>
          </a:p>
        </p:txBody>
      </p:sp>
      <p:sp>
        <p:nvSpPr>
          <p:cNvPr id="72" name="Shape 7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3</a:t>
            </a:fld>
            <a:endParaRPr lang="nl-BE"/>
          </a:p>
        </p:txBody>
      </p:sp>
    </p:spTree>
    <p:extLst>
      <p:ext uri="{BB962C8B-B14F-4D97-AF65-F5344CB8AC3E}">
        <p14:creationId xmlns:p14="http://schemas.microsoft.com/office/powerpoint/2010/main" val="935967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Sterckx Louise</a:t>
            </a:r>
          </a:p>
        </p:txBody>
      </p:sp>
      <p:sp>
        <p:nvSpPr>
          <p:cNvPr id="295" name="Shape 29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30</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47808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Sterckx Louise</a:t>
            </a:r>
          </a:p>
        </p:txBody>
      </p:sp>
      <p:sp>
        <p:nvSpPr>
          <p:cNvPr id="303" name="Shape 30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31</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527180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BCC</a:t>
            </a:r>
          </a:p>
        </p:txBody>
      </p:sp>
      <p:sp>
        <p:nvSpPr>
          <p:cNvPr id="325" name="Shape 3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32</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17489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32" name="Shape 3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674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0" name="Shape 36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Jans maria –christiana , BCC gecuretteerd door dermatoloog</a:t>
            </a:r>
          </a:p>
        </p:txBody>
      </p:sp>
      <p:sp>
        <p:nvSpPr>
          <p:cNvPr id="361" name="Shape 36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34</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82357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8" name="Shape 36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Jans maria –christiana </a:t>
            </a:r>
          </a:p>
        </p:txBody>
      </p:sp>
      <p:sp>
        <p:nvSpPr>
          <p:cNvPr id="369" name="Shape 36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35</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606430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Jans maria –christiana , wonde open voor 2 dagen tot definitief resultaat </a:t>
            </a:r>
          </a:p>
        </p:txBody>
      </p:sp>
      <p:sp>
        <p:nvSpPr>
          <p:cNvPr id="376" name="Shape 37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36</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18011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2" name="Shape 3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609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7872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98" name="Shape 3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39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endParaRPr/>
          </a:p>
        </p:txBody>
      </p:sp>
      <p:sp>
        <p:nvSpPr>
          <p:cNvPr id="80" name="Shape 8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4</a:t>
            </a:fld>
            <a:endParaRPr lang="nl-BE"/>
          </a:p>
        </p:txBody>
      </p:sp>
    </p:spTree>
    <p:extLst>
      <p:ext uri="{BB962C8B-B14F-4D97-AF65-F5344CB8AC3E}">
        <p14:creationId xmlns:p14="http://schemas.microsoft.com/office/powerpoint/2010/main" val="495117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04" name="Shape 4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349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1" name="Shape 4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Dierickx karel bcc </a:t>
            </a:r>
          </a:p>
        </p:txBody>
      </p:sp>
      <p:sp>
        <p:nvSpPr>
          <p:cNvPr id="412" name="Shape 41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41</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907236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Dierickx karel bcc </a:t>
            </a:r>
          </a:p>
        </p:txBody>
      </p:sp>
      <p:sp>
        <p:nvSpPr>
          <p:cNvPr id="420" name="Shape 42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42</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788213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7" name="Shape 42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Dierickx karel bcc </a:t>
            </a:r>
          </a:p>
        </p:txBody>
      </p:sp>
      <p:sp>
        <p:nvSpPr>
          <p:cNvPr id="428" name="Shape 42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43</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31412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Gordts renatus, naevus sebaceus met BCC </a:t>
            </a:r>
          </a:p>
        </p:txBody>
      </p:sp>
      <p:sp>
        <p:nvSpPr>
          <p:cNvPr id="443" name="Shape 44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44</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527193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Gordts renatus, naevus sebaceus met BCC </a:t>
            </a:r>
          </a:p>
        </p:txBody>
      </p:sp>
      <p:sp>
        <p:nvSpPr>
          <p:cNvPr id="443" name="Shape 44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45</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291804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Gordts renatus, naevus sebaceus met BCC </a:t>
            </a:r>
          </a:p>
        </p:txBody>
      </p:sp>
      <p:sp>
        <p:nvSpPr>
          <p:cNvPr id="457" name="Shape 45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46</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6189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4" name="Shape 4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Gordts renatus, naevus sebaceus met BCC </a:t>
            </a:r>
          </a:p>
        </p:txBody>
      </p:sp>
      <p:sp>
        <p:nvSpPr>
          <p:cNvPr id="465" name="Shape 46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47</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0946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1" name="Shape 47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Moonen Pieter Wonde 2 dagen open </a:t>
            </a:r>
          </a:p>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BCC</a:t>
            </a:r>
          </a:p>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Full thicknessgreffe </a:t>
            </a:r>
          </a:p>
        </p:txBody>
      </p:sp>
      <p:sp>
        <p:nvSpPr>
          <p:cNvPr id="472" name="Shape 47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48</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21564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79" name="Shape 4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84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87" name="Shape 8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5</a:t>
            </a:fld>
            <a:endParaRPr lang="nl-BE"/>
          </a:p>
        </p:txBody>
      </p:sp>
    </p:spTree>
    <p:extLst>
      <p:ext uri="{BB962C8B-B14F-4D97-AF65-F5344CB8AC3E}">
        <p14:creationId xmlns:p14="http://schemas.microsoft.com/office/powerpoint/2010/main" val="2082543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9" name="Shape 50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nl-BE" sz="1200" b="0" i="0" u="none" strike="noStrike" cap="none">
                <a:solidFill>
                  <a:schemeClr val="dk1"/>
                </a:solidFill>
                <a:latin typeface="Calibri"/>
                <a:ea typeface="Calibri"/>
                <a:cs typeface="Calibri"/>
                <a:sym typeface="Calibri"/>
              </a:rPr>
              <a:t>Dit is een man met een SCC ter hoogte van de antihelix van het oor, dit werd gereseceerd met per-operatieve vriescoupe. Ik neem dan het letsel weg en de patiënten gaan met een tijdelijk verbandje op de wonde naar de achtzaal. Een uurtje later is het resultaat dan gekend. In dit geval was er een te nipte marge naar 6u. Er werd bijgevolg een bijkomende resectie uitgevoerd. Het defect werd gesloten door middel van een full thickness greffe genomen pre-auriculair. Bij oudere mensen is daar vaak een huidexcess en dit is gemakkelijk toegankelijk. De greffe wordt vastgehecht en een tie over wordt voor 5 dagen aangelegd opdat de greffe kan ingroeien.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10" name="Shape 51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50</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832916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9" name="Shape 5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Litteken pre-auriculair van de greffe </a:t>
            </a:r>
          </a:p>
        </p:txBody>
      </p:sp>
      <p:sp>
        <p:nvSpPr>
          <p:cNvPr id="520" name="Shape 52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51</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533170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26" name="Shape 5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56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2" name="Shape 5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Feytens marcel SCC</a:t>
            </a:r>
          </a:p>
        </p:txBody>
      </p:sp>
      <p:sp>
        <p:nvSpPr>
          <p:cNvPr id="533" name="Shape 53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53</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32189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0" name="Shape 54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Feytens marcel </a:t>
            </a:r>
          </a:p>
        </p:txBody>
      </p:sp>
      <p:sp>
        <p:nvSpPr>
          <p:cNvPr id="541" name="Shape 54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54</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20311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49" name="Shape 5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0345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56" name="Shape 5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4262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69" name="Shape 5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782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8" name="Shape 57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Van mellaert agnes A-T flap</a:t>
            </a:r>
          </a:p>
        </p:txBody>
      </p:sp>
      <p:sp>
        <p:nvSpPr>
          <p:cNvPr id="579" name="Shape 57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58</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70502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6" name="Shape 5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Van mellaert agnes </a:t>
            </a:r>
          </a:p>
        </p:txBody>
      </p:sp>
      <p:sp>
        <p:nvSpPr>
          <p:cNvPr id="587" name="Shape 5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59</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0613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96" name="Shape 96"/>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6</a:t>
            </a:fld>
            <a:endParaRPr lang="nl-BE"/>
          </a:p>
        </p:txBody>
      </p:sp>
    </p:spTree>
    <p:extLst>
      <p:ext uri="{BB962C8B-B14F-4D97-AF65-F5344CB8AC3E}">
        <p14:creationId xmlns:p14="http://schemas.microsoft.com/office/powerpoint/2010/main" val="1623100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3" name="Shape 5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Van mellaert agnes </a:t>
            </a:r>
          </a:p>
        </p:txBody>
      </p:sp>
      <p:sp>
        <p:nvSpPr>
          <p:cNvPr id="594" name="Shape 5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60</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357366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4" name="Shape 60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Van mellaert agnes </a:t>
            </a:r>
          </a:p>
        </p:txBody>
      </p:sp>
      <p:sp>
        <p:nvSpPr>
          <p:cNvPr id="605" name="Shape 60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61</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321513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4" name="Shape 61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SCC </a:t>
            </a:r>
          </a:p>
        </p:txBody>
      </p:sp>
      <p:sp>
        <p:nvSpPr>
          <p:cNvPr id="615" name="Shape 61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62</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745950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2" name="Shape 6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SCC </a:t>
            </a:r>
          </a:p>
        </p:txBody>
      </p:sp>
      <p:sp>
        <p:nvSpPr>
          <p:cNvPr id="623" name="Shape 62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63</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981753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32" name="Shape 6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7979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9" name="Shape 66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670" name="Shape 67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nl-BE"/>
              <a:t>65</a:t>
            </a:fld>
            <a:endParaRPr lang="nl-BE"/>
          </a:p>
        </p:txBody>
      </p:sp>
    </p:spTree>
    <p:extLst>
      <p:ext uri="{BB962C8B-B14F-4D97-AF65-F5344CB8AC3E}">
        <p14:creationId xmlns:p14="http://schemas.microsoft.com/office/powerpoint/2010/main" val="6461707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76" name="Shape 6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974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2" name="Shape 68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83" name="Shape 68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67</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0469195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1" name="Shape 691"/>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92" name="Shape 69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68</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036991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0" name="Shape 700"/>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01" name="Shape 70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69</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23940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nl-BE"/>
              <a:t>7</a:t>
            </a:fld>
            <a:endParaRPr lang="nl-BE"/>
          </a:p>
        </p:txBody>
      </p:sp>
    </p:spTree>
    <p:extLst>
      <p:ext uri="{BB962C8B-B14F-4D97-AF65-F5344CB8AC3E}">
        <p14:creationId xmlns:p14="http://schemas.microsoft.com/office/powerpoint/2010/main" val="21133739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8" name="Shape 708"/>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09" name="Shape 70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70</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889972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6" name="Shape 71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nl-BE" sz="1200" b="0" i="0" u="none" strike="noStrike" cap="none">
                <a:solidFill>
                  <a:schemeClr val="dk1"/>
                </a:solidFill>
                <a:latin typeface="Calibri"/>
                <a:ea typeface="Calibri"/>
                <a:cs typeface="Calibri"/>
                <a:sym typeface="Calibri"/>
              </a:rPr>
              <a:t>Reconstructie na resectie van een BCC thv het gelaat, perforatorflap</a:t>
            </a:r>
          </a:p>
        </p:txBody>
      </p:sp>
      <p:sp>
        <p:nvSpPr>
          <p:cNvPr id="717" name="Shape 71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71</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414790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5" name="Shape 725"/>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26" name="Shape 72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72</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3666217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4" name="Shape 734"/>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35" name="Shape 73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73</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741811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2" name="Shape 74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43" name="Shape 74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nl-BE" sz="1200">
                <a:solidFill>
                  <a:schemeClr val="dk1"/>
                </a:solidFill>
                <a:latin typeface="Arial"/>
                <a:ea typeface="Arial"/>
                <a:cs typeface="Arial"/>
                <a:sym typeface="Arial"/>
              </a:rPr>
              <a:t>74</a:t>
            </a:fld>
            <a:endParaRPr lang="nl-BE"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130246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Shape 74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49" name="Shape 7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98924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755" name="Shape 7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7028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761" name="Shape 7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3019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77" name="Shape 7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5442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84" name="Shape 7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02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113" name="Shape 11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8</a:t>
            </a:fld>
            <a:endParaRPr lang="nl-BE"/>
          </a:p>
        </p:txBody>
      </p:sp>
    </p:spTree>
    <p:extLst>
      <p:ext uri="{BB962C8B-B14F-4D97-AF65-F5344CB8AC3E}">
        <p14:creationId xmlns:p14="http://schemas.microsoft.com/office/powerpoint/2010/main" val="7086310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00" name="Shape 8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6893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endParaRPr/>
          </a:p>
        </p:txBody>
      </p:sp>
      <p:sp>
        <p:nvSpPr>
          <p:cNvPr id="121" name="Shape 1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nl-BE"/>
              <a:t>9</a:t>
            </a:fld>
            <a:endParaRPr lang="nl-BE"/>
          </a:p>
        </p:txBody>
      </p:sp>
    </p:spTree>
    <p:extLst>
      <p:ext uri="{BB962C8B-B14F-4D97-AF65-F5344CB8AC3E}">
        <p14:creationId xmlns:p14="http://schemas.microsoft.com/office/powerpoint/2010/main" val="17028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403648" y="2365430"/>
            <a:ext cx="6192688" cy="175432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lang="en-US" sz="5400" b="0" i="0" u="none" strike="noStrike" cap="none" dirty="0">
                <a:solidFill>
                  <a:srgbClr val="7C6A55"/>
                </a:solidFill>
                <a:latin typeface="Calibri" pitchFamily="34" charset="0"/>
                <a:ea typeface="Arial"/>
                <a:cs typeface="Arial" charset="0"/>
                <a:sym typeface="Arial"/>
              </a:defRPr>
            </a:lvl1pPr>
          </a:lstStyle>
          <a:p>
            <a:pPr marR="0" lvl="0" algn="ctr">
              <a:lnSpc>
                <a:spcPct val="100000"/>
              </a:lnSpc>
              <a:spcBef>
                <a:spcPct val="50000"/>
              </a:spcBef>
              <a:spcAft>
                <a:spcPts val="0"/>
              </a:spcAft>
            </a:pPr>
            <a:r>
              <a:rPr lang="en-US" dirty="0" smtClean="0"/>
              <a:t>Click to edit Master title style</a:t>
            </a:r>
            <a:endParaRPr lang="en-US" dirty="0"/>
          </a:p>
        </p:txBody>
      </p:sp>
      <p:sp>
        <p:nvSpPr>
          <p:cNvPr id="10" name="AutoShape 10"/>
          <p:cNvSpPr>
            <a:spLocks noChangeArrowheads="1"/>
          </p:cNvSpPr>
          <p:nvPr userDrawn="1"/>
        </p:nvSpPr>
        <p:spPr bwMode="auto">
          <a:xfrm>
            <a:off x="-1116807" y="6080064"/>
            <a:ext cx="3384551" cy="360363"/>
          </a:xfrm>
          <a:prstGeom prst="roundRect">
            <a:avLst>
              <a:gd name="adj" fmla="val 16667"/>
            </a:avLst>
          </a:prstGeom>
          <a:solidFill>
            <a:srgbClr val="F5802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nl-BE" altLang="nl-BE"/>
          </a:p>
        </p:txBody>
      </p:sp>
      <p:sp>
        <p:nvSpPr>
          <p:cNvPr id="13" name="Text Placeholder 12"/>
          <p:cNvSpPr>
            <a:spLocks noGrp="1"/>
          </p:cNvSpPr>
          <p:nvPr>
            <p:ph type="body" sz="quarter" idx="10" hasCustomPrompt="1"/>
          </p:nvPr>
        </p:nvSpPr>
        <p:spPr>
          <a:xfrm>
            <a:off x="250825" y="6107619"/>
            <a:ext cx="3384550" cy="293687"/>
          </a:xfrm>
          <a:ln>
            <a:noFill/>
          </a:ln>
        </p:spPr>
        <p:txBody>
          <a:bodyPr/>
          <a:lstStyle>
            <a:lvl1pPr marL="0" marR="0" indent="0" algn="l" defTabSz="914400" rtl="0" eaLnBrk="1" fontAlgn="auto" latinLnBrk="0" hangingPunct="1">
              <a:lnSpc>
                <a:spcPct val="100000"/>
              </a:lnSpc>
              <a:spcBef>
                <a:spcPct val="50000"/>
              </a:spcBef>
              <a:spcAft>
                <a:spcPts val="0"/>
              </a:spcAft>
              <a:buClrTx/>
              <a:buSzTx/>
              <a:buFontTx/>
              <a:buNone/>
              <a:tabLst/>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BE" altLang="nl-BE" sz="1400" b="1" i="0" u="none" strike="noStrike" kern="0" cap="none" spc="0" normalizeH="0" baseline="0" noProof="0" dirty="0" smtClean="0">
                <a:ln>
                  <a:noFill/>
                </a:ln>
                <a:solidFill>
                  <a:prstClr val="white"/>
                </a:solidFill>
                <a:effectLst/>
                <a:uLnTx/>
                <a:uFillTx/>
                <a:latin typeface="Calibri" pitchFamily="34" charset="0"/>
                <a:ea typeface="Arial"/>
                <a:cs typeface="Arial"/>
                <a:sym typeface="Arial"/>
              </a:rPr>
              <a:t>Naam spreker</a:t>
            </a:r>
            <a:endParaRPr kumimoji="0" lang="nl-NL" altLang="nl-BE" sz="1400" b="1" i="0" u="none" strike="noStrike" kern="0" cap="none" spc="0" normalizeH="0" baseline="0" noProof="0" dirty="0">
              <a:ln>
                <a:noFill/>
              </a:ln>
              <a:solidFill>
                <a:prstClr val="white"/>
              </a:solidFill>
              <a:effectLst/>
              <a:uLnTx/>
              <a:uFillTx/>
              <a:latin typeface="Calibri" pitchFamily="34" charset="0"/>
              <a:ea typeface="Arial"/>
              <a:cs typeface="Arial"/>
              <a:sym typeface="Arial"/>
            </a:endParaRPr>
          </a:p>
        </p:txBody>
      </p:sp>
    </p:spTree>
    <p:extLst>
      <p:ext uri="{BB962C8B-B14F-4D97-AF65-F5344CB8AC3E}">
        <p14:creationId xmlns:p14="http://schemas.microsoft.com/office/powerpoint/2010/main" val="6018925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0192" y="2820410"/>
            <a:ext cx="9320400" cy="1757077"/>
          </a:xfrm>
          <a:prstGeom prst="roundRect">
            <a:avLst/>
          </a:prstGeom>
          <a:solidFill>
            <a:srgbClr val="F58024"/>
          </a:solidFill>
          <a:ln>
            <a:noFill/>
          </a:ln>
          <a:effectLst/>
        </p:spPr>
        <p:txBody>
          <a:bodyPr wrap="square" lIns="864000">
            <a:spAutoFit/>
          </a:bodyPr>
          <a:lstStyle>
            <a:lvl1pPr>
              <a:defRPr lang="en-US" sz="5400" b="1">
                <a:solidFill>
                  <a:schemeClr val="bg1"/>
                </a:solidFill>
                <a:latin typeface="Calibri" pitchFamily="34" charset="0"/>
                <a:ea typeface="+mn-ea"/>
                <a:cs typeface="+mn-cs"/>
              </a:defRPr>
            </a:lvl1pPr>
          </a:lstStyle>
          <a:p>
            <a:pPr marL="0" lvl="0">
              <a:spcBef>
                <a:spcPct val="50000"/>
              </a:spcBef>
            </a:pPr>
            <a:r>
              <a:rPr lang="en-US" dirty="0" smtClean="0"/>
              <a:t>Click to edit Master title style</a:t>
            </a:r>
            <a:endParaRPr lang="en-US" dirty="0"/>
          </a:p>
        </p:txBody>
      </p:sp>
    </p:spTree>
    <p:extLst>
      <p:ext uri="{BB962C8B-B14F-4D97-AF65-F5344CB8AC3E}">
        <p14:creationId xmlns:p14="http://schemas.microsoft.com/office/powerpoint/2010/main" val="9993069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eldia">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9798459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6876256" y="293168"/>
            <a:ext cx="2159796" cy="550863"/>
          </a:xfrm>
          <a:prstGeom prst="rect">
            <a:avLst/>
          </a:prstGeom>
        </p:spPr>
        <p:txBody>
          <a:bodyPr vert="horz" lIns="91440" tIns="45720" rIns="91440" bIns="45720" rtlCol="0" anchor="ctr">
            <a:normAutofit/>
          </a:bodyPr>
          <a:lstStyle>
            <a:lvl1pPr>
              <a:defRPr sz="2400" b="1">
                <a:solidFill>
                  <a:schemeClr val="bg1"/>
                </a:solidFill>
                <a:latin typeface="+mn-lt"/>
                <a:ea typeface="+mn-ea"/>
                <a:cs typeface="+mn-cs"/>
              </a:defRPr>
            </a:lvl1pPr>
          </a:lstStyle>
          <a:p>
            <a:pPr marL="228600" marR="0" lvl="0" indent="-228600" fontAlgn="auto">
              <a:spcBef>
                <a:spcPts val="500"/>
              </a:spcBef>
              <a:spcAft>
                <a:spcPts val="0"/>
              </a:spcAft>
              <a:buClrTx/>
              <a:buSzTx/>
              <a:buFont typeface="Arial"/>
              <a:tabLst/>
            </a:pPr>
            <a:endParaRPr/>
          </a:p>
        </p:txBody>
      </p:sp>
      <p:sp>
        <p:nvSpPr>
          <p:cNvPr id="4" name="AutoShape 10"/>
          <p:cNvSpPr>
            <a:spLocks noChangeArrowheads="1"/>
          </p:cNvSpPr>
          <p:nvPr userDrawn="1"/>
        </p:nvSpPr>
        <p:spPr bwMode="auto">
          <a:xfrm>
            <a:off x="6588224" y="235452"/>
            <a:ext cx="4248647" cy="635163"/>
          </a:xfrm>
          <a:prstGeom prst="roundRect">
            <a:avLst>
              <a:gd name="adj" fmla="val 16667"/>
            </a:avLst>
          </a:prstGeom>
          <a:solidFill>
            <a:srgbClr val="7C6A55"/>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nl-BE" altLang="nl-BE"/>
          </a:p>
        </p:txBody>
      </p:sp>
      <p:sp>
        <p:nvSpPr>
          <p:cNvPr id="6" name="AutoShape 10"/>
          <p:cNvSpPr>
            <a:spLocks noChangeArrowheads="1"/>
          </p:cNvSpPr>
          <p:nvPr userDrawn="1"/>
        </p:nvSpPr>
        <p:spPr bwMode="auto">
          <a:xfrm>
            <a:off x="-900607" y="5805264"/>
            <a:ext cx="3168352" cy="635163"/>
          </a:xfrm>
          <a:prstGeom prst="roundRect">
            <a:avLst>
              <a:gd name="adj" fmla="val 16667"/>
            </a:avLst>
          </a:prstGeom>
          <a:solidFill>
            <a:srgbClr val="F5802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nl-BE" altLang="nl-BE"/>
          </a:p>
        </p:txBody>
      </p:sp>
      <p:sp>
        <p:nvSpPr>
          <p:cNvPr id="7" name="Text Placeholder 4"/>
          <p:cNvSpPr>
            <a:spLocks noGrp="1"/>
          </p:cNvSpPr>
          <p:nvPr>
            <p:ph type="body" sz="quarter" idx="11"/>
          </p:nvPr>
        </p:nvSpPr>
        <p:spPr>
          <a:xfrm>
            <a:off x="107949" y="5840433"/>
            <a:ext cx="2159796" cy="550862"/>
          </a:xfrm>
        </p:spPr>
        <p:txBody>
          <a:bodyPr anchor="ctr">
            <a:normAutofit/>
          </a:bodyPr>
          <a:lstStyle>
            <a:lvl1pPr marL="0" indent="0">
              <a:buNone/>
              <a:defRPr sz="2400" b="1">
                <a:solidFill>
                  <a:schemeClr val="bg1"/>
                </a:solidFill>
              </a:defRPr>
            </a:lvl1pPr>
          </a:lstStyle>
          <a:p>
            <a:pPr marL="228600" marR="0" lvl="0" indent="-228600" algn="l" defTabSz="914400" rtl="0" eaLnBrk="1" fontAlgn="auto" latinLnBrk="0" hangingPunct="1">
              <a:lnSpc>
                <a:spcPct val="90000"/>
              </a:lnSpc>
              <a:spcBef>
                <a:spcPts val="500"/>
              </a:spcBef>
              <a:spcAft>
                <a:spcPts val="0"/>
              </a:spcAft>
              <a:buClrTx/>
              <a:buSzTx/>
              <a:tabLst/>
              <a:defRPr/>
            </a:pPr>
            <a:endParaRPr lang="en-US" dirty="0"/>
          </a:p>
        </p:txBody>
      </p:sp>
      <p:sp>
        <p:nvSpPr>
          <p:cNvPr id="8" name="Text Placeholder 7"/>
          <p:cNvSpPr>
            <a:spLocks noGrp="1"/>
          </p:cNvSpPr>
          <p:nvPr>
            <p:ph type="body" sz="quarter" idx="12"/>
          </p:nvPr>
        </p:nvSpPr>
        <p:spPr>
          <a:xfrm>
            <a:off x="1199425" y="1582126"/>
            <a:ext cx="7196400" cy="4032000"/>
          </a:xfrm>
          <a:noFill/>
        </p:spPr>
        <p:txBody>
          <a:bodyPr vert="horz" wrap="square" lIns="91440" tIns="45720" rIns="91440" bIns="45720" rtlCol="0">
            <a:normAutofit/>
          </a:bodyPr>
          <a:lstStyle>
            <a:lvl1pPr>
              <a:defRPr lang="en-US" sz="3200" smtClean="0">
                <a:solidFill>
                  <a:srgbClr val="595959"/>
                </a:solidFill>
              </a:defRPr>
            </a:lvl1pPr>
            <a:lvl2pPr>
              <a:defRPr lang="en-US" smtClean="0">
                <a:solidFill>
                  <a:srgbClr val="595959"/>
                </a:solidFill>
              </a:defRPr>
            </a:lvl2pPr>
            <a:lvl3pPr>
              <a:defRPr lang="en-US" smtClean="0">
                <a:solidFill>
                  <a:srgbClr val="595959"/>
                </a:solidFill>
              </a:defRPr>
            </a:lvl3pPr>
            <a:lvl4pPr>
              <a:defRPr lang="en-US" smtClean="0">
                <a:solidFill>
                  <a:srgbClr val="595959"/>
                </a:solidFill>
              </a:defRPr>
            </a:lvl4pPr>
            <a:lvl5pPr>
              <a:defRPr lang="en-US">
                <a:solidFill>
                  <a:srgbClr val="595959"/>
                </a:solidFill>
              </a:defRPr>
            </a:lvl5pPr>
          </a:lstStyle>
          <a:p>
            <a:pPr marL="0" lvl="0" indent="0">
              <a:buNone/>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24433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 text">
    <p:spTree>
      <p:nvGrpSpPr>
        <p:cNvPr id="1" name="Shape 33"/>
        <p:cNvGrpSpPr/>
        <p:nvPr/>
      </p:nvGrpSpPr>
      <p:grpSpPr>
        <a:xfrm>
          <a:off x="0" y="0"/>
          <a:ext cx="0" cy="0"/>
          <a:chOff x="0" y="0"/>
          <a:chExt cx="0" cy="0"/>
        </a:xfrm>
      </p:grpSpPr>
      <p:sp>
        <p:nvSpPr>
          <p:cNvPr id="3" name="Shape 31"/>
          <p:cNvSpPr txBox="1">
            <a:spLocks noGrp="1"/>
          </p:cNvSpPr>
          <p:nvPr>
            <p:ph type="title"/>
          </p:nvPr>
        </p:nvSpPr>
        <p:spPr>
          <a:xfrm>
            <a:off x="6876256" y="293168"/>
            <a:ext cx="2159796" cy="550863"/>
          </a:xfrm>
          <a:prstGeom prst="rect">
            <a:avLst/>
          </a:prstGeom>
        </p:spPr>
        <p:txBody>
          <a:bodyPr vert="horz" lIns="91440" tIns="45720" rIns="91440" bIns="45720" rtlCol="0" anchor="ctr">
            <a:normAutofit/>
          </a:bodyPr>
          <a:lstStyle>
            <a:lvl1pPr>
              <a:defRPr sz="2400" b="1">
                <a:solidFill>
                  <a:schemeClr val="bg1"/>
                </a:solidFill>
                <a:latin typeface="+mn-lt"/>
                <a:ea typeface="+mn-ea"/>
                <a:cs typeface="+mn-cs"/>
              </a:defRPr>
            </a:lvl1pPr>
          </a:lstStyle>
          <a:p>
            <a:pPr marL="228600" marR="0" lvl="0" indent="-228600" fontAlgn="auto">
              <a:spcBef>
                <a:spcPts val="500"/>
              </a:spcBef>
              <a:spcAft>
                <a:spcPts val="0"/>
              </a:spcAft>
              <a:buClrTx/>
              <a:buSzTx/>
              <a:buFont typeface="Arial"/>
              <a:tabLst/>
            </a:pPr>
            <a:endParaRPr/>
          </a:p>
        </p:txBody>
      </p:sp>
      <p:sp>
        <p:nvSpPr>
          <p:cNvPr id="5" name="AutoShape 10"/>
          <p:cNvSpPr>
            <a:spLocks noChangeArrowheads="1"/>
          </p:cNvSpPr>
          <p:nvPr userDrawn="1"/>
        </p:nvSpPr>
        <p:spPr bwMode="auto">
          <a:xfrm>
            <a:off x="6588224" y="235452"/>
            <a:ext cx="4248647" cy="635163"/>
          </a:xfrm>
          <a:prstGeom prst="roundRect">
            <a:avLst>
              <a:gd name="adj" fmla="val 16667"/>
            </a:avLst>
          </a:prstGeom>
          <a:solidFill>
            <a:srgbClr val="7C6A55"/>
          </a:solidFill>
          <a:ln>
            <a:noFill/>
          </a:ln>
          <a:effectLs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nl-BE" altLang="nl-BE"/>
          </a:p>
        </p:txBody>
      </p:sp>
      <p:sp>
        <p:nvSpPr>
          <p:cNvPr id="6" name="AutoShape 10"/>
          <p:cNvSpPr>
            <a:spLocks noChangeArrowheads="1"/>
          </p:cNvSpPr>
          <p:nvPr userDrawn="1"/>
        </p:nvSpPr>
        <p:spPr bwMode="auto">
          <a:xfrm>
            <a:off x="-900607" y="5805264"/>
            <a:ext cx="3168352" cy="635163"/>
          </a:xfrm>
          <a:prstGeom prst="roundRect">
            <a:avLst>
              <a:gd name="adj" fmla="val 16667"/>
            </a:avLst>
          </a:prstGeom>
          <a:solidFill>
            <a:srgbClr val="F5802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nl-BE" altLang="nl-BE"/>
          </a:p>
        </p:txBody>
      </p:sp>
      <p:sp>
        <p:nvSpPr>
          <p:cNvPr id="7" name="Text Placeholder 4"/>
          <p:cNvSpPr>
            <a:spLocks noGrp="1"/>
          </p:cNvSpPr>
          <p:nvPr>
            <p:ph type="body" sz="quarter" idx="11"/>
          </p:nvPr>
        </p:nvSpPr>
        <p:spPr>
          <a:xfrm>
            <a:off x="107949" y="5840433"/>
            <a:ext cx="2159796" cy="550862"/>
          </a:xfrm>
        </p:spPr>
        <p:txBody>
          <a:bodyPr anchor="ctr">
            <a:normAutofit/>
          </a:bodyPr>
          <a:lstStyle>
            <a:lvl1pPr marL="0" indent="0">
              <a:buNone/>
              <a:defRPr sz="2400" b="1">
                <a:solidFill>
                  <a:schemeClr val="bg1"/>
                </a:solidFill>
              </a:defRPr>
            </a:lvl1pPr>
          </a:lstStyle>
          <a:p>
            <a:pPr marL="228600" marR="0" lvl="0" indent="-228600" algn="l" defTabSz="914400" rtl="0" eaLnBrk="1" fontAlgn="auto" latinLnBrk="0" hangingPunct="1">
              <a:lnSpc>
                <a:spcPct val="90000"/>
              </a:lnSpc>
              <a:spcBef>
                <a:spcPts val="500"/>
              </a:spcBef>
              <a:spcAft>
                <a:spcPts val="0"/>
              </a:spcAft>
              <a:buClrTx/>
              <a:buSzTx/>
              <a:tabLst/>
              <a:defRPr/>
            </a:pPr>
            <a:endParaRPr lang="en-US" dirty="0"/>
          </a:p>
        </p:txBody>
      </p:sp>
      <p:sp>
        <p:nvSpPr>
          <p:cNvPr id="8" name="Text Placeholder 7"/>
          <p:cNvSpPr>
            <a:spLocks noGrp="1"/>
          </p:cNvSpPr>
          <p:nvPr>
            <p:ph type="body" sz="quarter" idx="12"/>
          </p:nvPr>
        </p:nvSpPr>
        <p:spPr>
          <a:xfrm>
            <a:off x="1652588" y="1593850"/>
            <a:ext cx="5884862" cy="3903663"/>
          </a:xfrm>
          <a:noFill/>
        </p:spPr>
        <p:txBody>
          <a:bodyPr vert="horz" wrap="square" lIns="91440" tIns="45720" rIns="91440" bIns="45720" rtlCol="0">
            <a:normAutofit/>
          </a:bodyPr>
          <a:lstStyle>
            <a:lvl1pPr>
              <a:defRPr lang="en-US" sz="3200" smtClean="0">
                <a:solidFill>
                  <a:srgbClr val="595959"/>
                </a:solidFill>
              </a:defRPr>
            </a:lvl1pPr>
            <a:lvl2pPr>
              <a:defRPr lang="en-US" smtClean="0">
                <a:solidFill>
                  <a:srgbClr val="595959"/>
                </a:solidFill>
              </a:defRPr>
            </a:lvl2pPr>
            <a:lvl3pPr>
              <a:defRPr lang="en-US" smtClean="0">
                <a:solidFill>
                  <a:srgbClr val="595959"/>
                </a:solidFill>
              </a:defRPr>
            </a:lvl3pPr>
            <a:lvl4pPr>
              <a:defRPr lang="en-US" smtClean="0">
                <a:solidFill>
                  <a:srgbClr val="595959"/>
                </a:solidFill>
              </a:defRPr>
            </a:lvl4pPr>
            <a:lvl5pPr>
              <a:defRPr lang="en-US">
                <a:solidFill>
                  <a:srgbClr val="595959"/>
                </a:solidFill>
              </a:defRPr>
            </a:lvl5pPr>
          </a:lstStyle>
          <a:p>
            <a:pPr marL="0" lvl="0" indent="0">
              <a:buNone/>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32247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96C03-6D01-8149-B9BA-13AAD35E06CB}" type="datetimeFigureOut">
              <a:rPr lang="en-US" smtClean="0"/>
              <a:t>3/19/2016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A4D74-4FF2-EF4D-BA71-60E6FDF3A7CA}" type="slidenum">
              <a:rPr lang="en-US" smtClean="0"/>
              <a:t>‹nr.›</a:t>
            </a:fld>
            <a:endParaRPr lang="en-US"/>
          </a:p>
        </p:txBody>
      </p:sp>
      <p:sp>
        <p:nvSpPr>
          <p:cNvPr id="7" name="Rechthoek 8"/>
          <p:cNvSpPr/>
          <p:nvPr userDrawn="1"/>
        </p:nvSpPr>
        <p:spPr>
          <a:xfrm>
            <a:off x="0" y="-27384"/>
            <a:ext cx="9311787" cy="698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11"/>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250825" y="115888"/>
            <a:ext cx="4033838" cy="96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9"/>
          <p:cNvSpPr txBox="1">
            <a:spLocks noChangeArrowheads="1"/>
          </p:cNvSpPr>
          <p:nvPr userDrawn="1"/>
        </p:nvSpPr>
        <p:spPr bwMode="auto">
          <a:xfrm>
            <a:off x="107950" y="5805264"/>
            <a:ext cx="21597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BE" altLang="nl-BE" sz="3200" b="1" dirty="0" smtClean="0">
                <a:solidFill>
                  <a:schemeClr val="bg1"/>
                </a:solidFill>
                <a:latin typeface="Calibri" pitchFamily="34" charset="0"/>
              </a:rPr>
              <a:t>Toelichting</a:t>
            </a:r>
            <a:endParaRPr lang="nl-NL" altLang="nl-BE" sz="3200" b="1" dirty="0">
              <a:solidFill>
                <a:schemeClr val="bg1"/>
              </a:solidFill>
              <a:latin typeface="Calibri" pitchFamily="34" charset="0"/>
            </a:endParaRPr>
          </a:p>
        </p:txBody>
      </p:sp>
      <p:sp>
        <p:nvSpPr>
          <p:cNvPr id="12" name="Text Box 9"/>
          <p:cNvSpPr txBox="1">
            <a:spLocks noChangeArrowheads="1"/>
          </p:cNvSpPr>
          <p:nvPr userDrawn="1"/>
        </p:nvSpPr>
        <p:spPr bwMode="auto">
          <a:xfrm>
            <a:off x="6876256" y="260648"/>
            <a:ext cx="2592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BE" altLang="nl-BE" sz="3200" b="1" dirty="0" smtClean="0">
                <a:solidFill>
                  <a:schemeClr val="bg1"/>
                </a:solidFill>
                <a:latin typeface="Calibri" pitchFamily="34" charset="0"/>
              </a:rPr>
              <a:t>Subtitel 1</a:t>
            </a:r>
            <a:endParaRPr lang="nl-NL" altLang="nl-BE" sz="3200" b="1" dirty="0">
              <a:solidFill>
                <a:schemeClr val="bg1"/>
              </a:solidFill>
              <a:latin typeface="Calibri" pitchFamily="34" charset="0"/>
            </a:endParaRPr>
          </a:p>
        </p:txBody>
      </p:sp>
    </p:spTree>
    <p:extLst>
      <p:ext uri="{BB962C8B-B14F-4D97-AF65-F5344CB8AC3E}">
        <p14:creationId xmlns:p14="http://schemas.microsoft.com/office/powerpoint/2010/main" val="307458056"/>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jp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74.jpg"/></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78.jpg"/></Relationships>
</file>

<file path=ppt/slides/_rels/slide5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85.jpg"/></Relationships>
</file>

<file path=ppt/slides/_rels/slide5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88.jpg"/></Relationships>
</file>

<file path=ppt/slides/_rels/slide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90.jpg"/></Relationships>
</file>

<file path=ppt/slides/_rels/slide6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93.png"/><Relationship Id="rId4" Type="http://schemas.openxmlformats.org/officeDocument/2006/relationships/image" Target="../media/image92.jp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97.jpg"/></Relationships>
</file>

<file path=ppt/slides/_rels/slide6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99.jpg"/></Relationships>
</file>

<file path=ppt/slides/_rels/slide6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101.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04.jpg"/></Relationships>
</file>

<file path=ppt/slides/_rels/slide7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06.jpg"/></Relationships>
</file>

<file path=ppt/slides/_rels/slide7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08.jp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 name="Afbeelding 5"/>
          <p:cNvPicPr>
            <a:picLocks noChangeAspect="1"/>
          </p:cNvPicPr>
          <p:nvPr/>
        </p:nvPicPr>
        <p:blipFill rotWithShape="1">
          <a:blip r:embed="rId3"/>
          <a:srcRect l="26757" t="29529" r="7306"/>
          <a:stretch/>
        </p:blipFill>
        <p:spPr>
          <a:xfrm>
            <a:off x="5787766" y="2307054"/>
            <a:ext cx="3193960" cy="4550946"/>
          </a:xfrm>
          <a:prstGeom prst="rect">
            <a:avLst/>
          </a:prstGeom>
        </p:spPr>
      </p:pic>
      <p:pic>
        <p:nvPicPr>
          <p:cNvPr id="2" name="Afbeelding 1"/>
          <p:cNvPicPr>
            <a:picLocks noChangeAspect="1"/>
          </p:cNvPicPr>
          <p:nvPr/>
        </p:nvPicPr>
        <p:blipFill>
          <a:blip r:embed="rId4"/>
          <a:stretch>
            <a:fillRect/>
          </a:stretch>
        </p:blipFill>
        <p:spPr>
          <a:xfrm>
            <a:off x="174238" y="1193074"/>
            <a:ext cx="5365909" cy="4025673"/>
          </a:xfrm>
          <a:prstGeom prst="rect">
            <a:avLst/>
          </a:prstGeom>
        </p:spPr>
      </p:pic>
      <p:sp>
        <p:nvSpPr>
          <p:cNvPr id="4" name="AutoShape 10"/>
          <p:cNvSpPr>
            <a:spLocks noChangeArrowheads="1"/>
          </p:cNvSpPr>
          <p:nvPr/>
        </p:nvSpPr>
        <p:spPr bwMode="auto">
          <a:xfrm>
            <a:off x="-2884411" y="5454306"/>
            <a:ext cx="6760952" cy="1184856"/>
          </a:xfrm>
          <a:prstGeom prst="roundRect">
            <a:avLst>
              <a:gd name="adj" fmla="val 16667"/>
            </a:avLst>
          </a:prstGeom>
          <a:solidFill>
            <a:srgbClr val="F5802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eaLnBrk="1" hangingPunct="1"/>
            <a:endParaRPr lang="nl-BE" altLang="nl-BE"/>
          </a:p>
        </p:txBody>
      </p:sp>
      <p:sp>
        <p:nvSpPr>
          <p:cNvPr id="5" name="Shape 67"/>
          <p:cNvSpPr txBox="1">
            <a:spLocks noGrp="1"/>
          </p:cNvSpPr>
          <p:nvPr/>
        </p:nvSpPr>
        <p:spPr>
          <a:xfrm>
            <a:off x="302196" y="5569186"/>
            <a:ext cx="6858000" cy="1655763"/>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Clr>
                <a:srgbClr val="000000"/>
              </a:buClr>
              <a:buSzPct val="25000"/>
              <a:buFont typeface="Arial"/>
              <a:buNone/>
            </a:pPr>
            <a:r>
              <a:rPr lang="nl-BE" sz="2800" b="0" i="0" u="none" strike="noStrike" cap="none" dirty="0">
                <a:solidFill>
                  <a:schemeClr val="bg1"/>
                </a:solidFill>
                <a:latin typeface="Calibri"/>
                <a:ea typeface="Calibri"/>
                <a:cs typeface="Calibri"/>
                <a:sym typeface="Calibri"/>
              </a:rPr>
              <a:t>Dr. Annemie </a:t>
            </a:r>
            <a:r>
              <a:rPr lang="nl-BE" sz="2800" b="0" i="0" u="none" strike="noStrike" cap="none" dirty="0" smtClean="0">
                <a:solidFill>
                  <a:schemeClr val="bg1"/>
                </a:solidFill>
                <a:latin typeface="Calibri"/>
                <a:ea typeface="Calibri"/>
                <a:cs typeface="Calibri"/>
                <a:sym typeface="Calibri"/>
              </a:rPr>
              <a:t>Swevers</a:t>
            </a:r>
            <a:br>
              <a:rPr lang="nl-BE" sz="2800" b="0" i="0" u="none" strike="noStrike" cap="none" dirty="0" smtClean="0">
                <a:solidFill>
                  <a:schemeClr val="bg1"/>
                </a:solidFill>
                <a:latin typeface="Calibri"/>
                <a:ea typeface="Calibri"/>
                <a:cs typeface="Calibri"/>
                <a:sym typeface="Calibri"/>
              </a:rPr>
            </a:br>
            <a:r>
              <a:rPr lang="nl-BE" sz="2800" b="0" i="0" u="none" strike="noStrike" cap="none" dirty="0" smtClean="0">
                <a:solidFill>
                  <a:schemeClr val="bg1"/>
                </a:solidFill>
                <a:latin typeface="Calibri"/>
                <a:ea typeface="Calibri"/>
                <a:cs typeface="Calibri"/>
                <a:sym typeface="Calibri"/>
              </a:rPr>
              <a:t>Dr</a:t>
            </a:r>
            <a:r>
              <a:rPr lang="nl-BE" sz="2800" b="0" i="0" u="none" strike="noStrike" cap="none" dirty="0">
                <a:solidFill>
                  <a:schemeClr val="bg1"/>
                </a:solidFill>
                <a:latin typeface="Calibri"/>
                <a:ea typeface="Calibri"/>
                <a:cs typeface="Calibri"/>
                <a:sym typeface="Calibri"/>
              </a:rPr>
              <a:t>. Anne-Marie </a:t>
            </a:r>
            <a:r>
              <a:rPr lang="nl-BE" sz="2800" b="0" i="0" u="none" strike="noStrike" cap="none" dirty="0" smtClean="0">
                <a:solidFill>
                  <a:schemeClr val="bg1"/>
                </a:solidFill>
                <a:latin typeface="Calibri"/>
                <a:ea typeface="Calibri"/>
                <a:cs typeface="Calibri"/>
                <a:sym typeface="Calibri"/>
              </a:rPr>
              <a:t>Stoel</a:t>
            </a:r>
            <a:endParaRPr lang="nl-BE" sz="2800" b="0" i="0" u="none" strike="noStrike" cap="none" dirty="0">
              <a:solidFill>
                <a:schemeClr val="bg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p:txBody>
          <a:bodyPr>
            <a:normAutofit fontScale="90000"/>
          </a:bodyPr>
          <a:lstStyle/>
          <a:p>
            <a:pPr lvl="0"/>
            <a:r>
              <a:rPr lang="nl-BE" dirty="0" smtClean="0"/>
              <a:t>Basocellulair carcinoom</a:t>
            </a:r>
            <a:endParaRPr lang="nl-BE" dirty="0"/>
          </a:p>
        </p:txBody>
      </p:sp>
      <p:sp>
        <p:nvSpPr>
          <p:cNvPr id="4" name="Text Placeholder 3"/>
          <p:cNvSpPr>
            <a:spLocks noGrp="1"/>
          </p:cNvSpPr>
          <p:nvPr>
            <p:ph type="body" sz="quarter" idx="11"/>
          </p:nvPr>
        </p:nvSpPr>
        <p:spPr/>
        <p:txBody>
          <a:bodyPr/>
          <a:lstStyle/>
          <a:p>
            <a:r>
              <a:rPr lang="en-US" dirty="0" err="1" smtClean="0"/>
              <a:t>Kliniek</a:t>
            </a:r>
            <a:endParaRPr lang="en-US" dirty="0"/>
          </a:p>
        </p:txBody>
      </p:sp>
      <p:pic>
        <p:nvPicPr>
          <p:cNvPr id="133" name="Shape 133"/>
          <p:cNvPicPr preferRelativeResize="0"/>
          <p:nvPr/>
        </p:nvPicPr>
        <p:blipFill>
          <a:blip r:embed="rId3">
            <a:alphaModFix/>
          </a:blip>
          <a:stretch>
            <a:fillRect/>
          </a:stretch>
        </p:blipFill>
        <p:spPr>
          <a:xfrm>
            <a:off x="2267745" y="1183072"/>
            <a:ext cx="4334486" cy="5520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en-US" smtClean="0"/>
              <a:t>Behandeling</a:t>
            </a:r>
            <a:endParaRPr lang="en-US" dirty="0"/>
          </a:p>
        </p:txBody>
      </p:sp>
      <p:sp>
        <p:nvSpPr>
          <p:cNvPr id="140" name="Shape 140"/>
          <p:cNvSpPr txBox="1">
            <a:spLocks noGrp="1"/>
          </p:cNvSpPr>
          <p:nvPr>
            <p:ph type="body" sz="quarter" idx="12"/>
          </p:nvPr>
        </p:nvSpPr>
        <p:spPr/>
        <p:txBody>
          <a:bodyPr/>
          <a:lstStyle/>
          <a:p>
            <a:pPr lvl="0"/>
            <a:r>
              <a:rPr lang="nl-BE" smtClean="0"/>
              <a:t>Chirurgische verwijdering (2mm)</a:t>
            </a:r>
          </a:p>
          <a:p>
            <a:pPr lvl="0"/>
            <a:r>
              <a:rPr lang="nl-BE" smtClean="0"/>
              <a:t>Conservatief:</a:t>
            </a:r>
          </a:p>
          <a:p>
            <a:pPr lvl="1"/>
            <a:r>
              <a:rPr lang="nl-BE" smtClean="0"/>
              <a:t>PDT - daylight PDT</a:t>
            </a:r>
          </a:p>
          <a:p>
            <a:pPr lvl="1"/>
            <a:r>
              <a:rPr lang="nl-BE" smtClean="0"/>
              <a:t>Efudix</a:t>
            </a:r>
          </a:p>
          <a:p>
            <a:pPr lvl="1"/>
            <a:r>
              <a:rPr lang="nl-BE" smtClean="0"/>
              <a:t>Picato</a:t>
            </a:r>
          </a:p>
          <a:p>
            <a:pPr lvl="1"/>
            <a:r>
              <a:rPr lang="nl-BE" smtClean="0"/>
              <a:t>Aldara</a:t>
            </a:r>
          </a:p>
          <a:p>
            <a:pPr lvl="0"/>
            <a:r>
              <a:rPr lang="nl-BE" smtClean="0"/>
              <a:t>(Radiotherapie)</a:t>
            </a:r>
            <a:endParaRPr lang="nl-BE"/>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en-US" smtClean="0"/>
              <a:t>Behandeling</a:t>
            </a:r>
            <a:endParaRPr lang="en-US" dirty="0"/>
          </a:p>
        </p:txBody>
      </p:sp>
      <p:sp>
        <p:nvSpPr>
          <p:cNvPr id="140" name="Shape 140"/>
          <p:cNvSpPr txBox="1">
            <a:spLocks noGrp="1"/>
          </p:cNvSpPr>
          <p:nvPr>
            <p:ph type="body" sz="quarter" idx="12"/>
          </p:nvPr>
        </p:nvSpPr>
        <p:spPr/>
        <p:txBody>
          <a:bodyPr/>
          <a:lstStyle/>
          <a:p>
            <a:pPr marL="0" indent="0">
              <a:buNone/>
            </a:pPr>
            <a:r>
              <a:rPr lang="en-US" dirty="0" smtClean="0"/>
              <a:t>PDT - daylight PDT</a:t>
            </a:r>
            <a:endParaRPr lang="en-US" dirty="0"/>
          </a:p>
        </p:txBody>
      </p:sp>
      <p:pic>
        <p:nvPicPr>
          <p:cNvPr id="5" name="Shape 148"/>
          <p:cNvPicPr preferRelativeResize="0"/>
          <p:nvPr/>
        </p:nvPicPr>
        <p:blipFill>
          <a:blip r:embed="rId3">
            <a:alphaModFix/>
          </a:blip>
          <a:stretch>
            <a:fillRect/>
          </a:stretch>
        </p:blipFill>
        <p:spPr>
          <a:xfrm>
            <a:off x="2615592" y="2520096"/>
            <a:ext cx="5799649" cy="3871199"/>
          </a:xfrm>
          <a:prstGeom prst="rect">
            <a:avLst/>
          </a:prstGeom>
          <a:noFill/>
          <a:ln>
            <a:noFill/>
          </a:ln>
        </p:spPr>
      </p:pic>
    </p:spTree>
    <p:extLst>
      <p:ext uri="{BB962C8B-B14F-4D97-AF65-F5344CB8AC3E}">
        <p14:creationId xmlns:p14="http://schemas.microsoft.com/office/powerpoint/2010/main" val="1965987338"/>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en-US" smtClean="0"/>
              <a:t>Behandeling</a:t>
            </a:r>
            <a:endParaRPr lang="en-US" dirty="0"/>
          </a:p>
        </p:txBody>
      </p:sp>
      <p:sp>
        <p:nvSpPr>
          <p:cNvPr id="140" name="Shape 140"/>
          <p:cNvSpPr txBox="1">
            <a:spLocks noGrp="1"/>
          </p:cNvSpPr>
          <p:nvPr>
            <p:ph type="body" sz="quarter" idx="12"/>
          </p:nvPr>
        </p:nvSpPr>
        <p:spPr/>
        <p:txBody>
          <a:bodyPr/>
          <a:lstStyle/>
          <a:p>
            <a:pPr marL="0" indent="0">
              <a:buNone/>
            </a:pPr>
            <a:r>
              <a:rPr lang="en-US" dirty="0" err="1"/>
              <a:t>Efudix</a:t>
            </a:r>
            <a:endParaRPr lang="en-US" dirty="0"/>
          </a:p>
        </p:txBody>
      </p:sp>
      <p:pic>
        <p:nvPicPr>
          <p:cNvPr id="6" name="Shape 156"/>
          <p:cNvPicPr preferRelativeResize="0"/>
          <p:nvPr/>
        </p:nvPicPr>
        <p:blipFill rotWithShape="1">
          <a:blip r:embed="rId3">
            <a:alphaModFix/>
          </a:blip>
          <a:srcRect l="-13056" r="31656" b="18599"/>
          <a:stretch/>
        </p:blipFill>
        <p:spPr>
          <a:xfrm>
            <a:off x="5783167" y="3100676"/>
            <a:ext cx="3508565" cy="2135624"/>
          </a:xfrm>
          <a:prstGeom prst="rect">
            <a:avLst/>
          </a:prstGeom>
          <a:noFill/>
          <a:ln>
            <a:noFill/>
          </a:ln>
        </p:spPr>
      </p:pic>
      <p:pic>
        <p:nvPicPr>
          <p:cNvPr id="7" name="Shape 157"/>
          <p:cNvPicPr preferRelativeResize="0"/>
          <p:nvPr/>
        </p:nvPicPr>
        <p:blipFill>
          <a:blip r:embed="rId4">
            <a:alphaModFix/>
          </a:blip>
          <a:stretch>
            <a:fillRect/>
          </a:stretch>
        </p:blipFill>
        <p:spPr>
          <a:xfrm>
            <a:off x="3345183" y="3100675"/>
            <a:ext cx="3028700" cy="2135625"/>
          </a:xfrm>
          <a:prstGeom prst="rect">
            <a:avLst/>
          </a:prstGeom>
          <a:noFill/>
          <a:ln>
            <a:noFill/>
          </a:ln>
        </p:spPr>
      </p:pic>
      <p:pic>
        <p:nvPicPr>
          <p:cNvPr id="8" name="Shape 158"/>
          <p:cNvPicPr preferRelativeResize="0"/>
          <p:nvPr/>
        </p:nvPicPr>
        <p:blipFill>
          <a:blip r:embed="rId5">
            <a:alphaModFix/>
          </a:blip>
          <a:stretch>
            <a:fillRect/>
          </a:stretch>
        </p:blipFill>
        <p:spPr>
          <a:xfrm>
            <a:off x="0" y="3100675"/>
            <a:ext cx="3462607" cy="2135625"/>
          </a:xfrm>
          <a:prstGeom prst="rect">
            <a:avLst/>
          </a:prstGeom>
          <a:noFill/>
          <a:ln>
            <a:noFill/>
          </a:ln>
        </p:spPr>
      </p:pic>
    </p:spTree>
    <p:extLst>
      <p:ext uri="{BB962C8B-B14F-4D97-AF65-F5344CB8AC3E}">
        <p14:creationId xmlns:p14="http://schemas.microsoft.com/office/powerpoint/2010/main" val="1636872666"/>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en-US" smtClean="0"/>
              <a:t>Behandeling</a:t>
            </a:r>
            <a:endParaRPr lang="en-US" dirty="0"/>
          </a:p>
        </p:txBody>
      </p:sp>
      <p:sp>
        <p:nvSpPr>
          <p:cNvPr id="140" name="Shape 140"/>
          <p:cNvSpPr txBox="1">
            <a:spLocks noGrp="1"/>
          </p:cNvSpPr>
          <p:nvPr>
            <p:ph type="body" sz="quarter" idx="12"/>
          </p:nvPr>
        </p:nvSpPr>
        <p:spPr/>
        <p:txBody>
          <a:bodyPr/>
          <a:lstStyle/>
          <a:p>
            <a:pPr marL="0" indent="0">
              <a:buNone/>
            </a:pPr>
            <a:r>
              <a:rPr lang="en-US" dirty="0" err="1" smtClean="0"/>
              <a:t>Picato</a:t>
            </a:r>
            <a:endParaRPr lang="en-US" dirty="0"/>
          </a:p>
        </p:txBody>
      </p:sp>
      <p:pic>
        <p:nvPicPr>
          <p:cNvPr id="9" name="Shape 166"/>
          <p:cNvPicPr preferRelativeResize="0"/>
          <p:nvPr/>
        </p:nvPicPr>
        <p:blipFill rotWithShape="1">
          <a:blip r:embed="rId3">
            <a:alphaModFix/>
          </a:blip>
          <a:srcRect t="10355" b="32080"/>
          <a:stretch/>
        </p:blipFill>
        <p:spPr>
          <a:xfrm>
            <a:off x="87682" y="2721425"/>
            <a:ext cx="9143999" cy="2430550"/>
          </a:xfrm>
          <a:prstGeom prst="rect">
            <a:avLst/>
          </a:prstGeom>
          <a:noFill/>
          <a:ln>
            <a:noFill/>
          </a:ln>
        </p:spPr>
      </p:pic>
    </p:spTree>
    <p:extLst>
      <p:ext uri="{BB962C8B-B14F-4D97-AF65-F5344CB8AC3E}">
        <p14:creationId xmlns:p14="http://schemas.microsoft.com/office/powerpoint/2010/main" val="1508965211"/>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en-US" smtClean="0"/>
              <a:t>Behandeling</a:t>
            </a:r>
            <a:endParaRPr lang="en-US" dirty="0"/>
          </a:p>
        </p:txBody>
      </p:sp>
      <p:sp>
        <p:nvSpPr>
          <p:cNvPr id="140" name="Shape 140"/>
          <p:cNvSpPr txBox="1">
            <a:spLocks noGrp="1"/>
          </p:cNvSpPr>
          <p:nvPr>
            <p:ph type="body" sz="quarter" idx="12"/>
          </p:nvPr>
        </p:nvSpPr>
        <p:spPr/>
        <p:txBody>
          <a:bodyPr/>
          <a:lstStyle/>
          <a:p>
            <a:pPr marL="0" indent="0">
              <a:buNone/>
            </a:pPr>
            <a:r>
              <a:rPr lang="en-US" dirty="0" err="1"/>
              <a:t>Aldara</a:t>
            </a:r>
            <a:endParaRPr lang="en-US" dirty="0"/>
          </a:p>
        </p:txBody>
      </p:sp>
      <p:pic>
        <p:nvPicPr>
          <p:cNvPr id="6" name="Shape 174"/>
          <p:cNvPicPr preferRelativeResize="0">
            <a:picLocks noChangeAspect="1"/>
          </p:cNvPicPr>
          <p:nvPr/>
        </p:nvPicPr>
        <p:blipFill>
          <a:blip r:embed="rId3">
            <a:alphaModFix/>
          </a:blip>
          <a:stretch>
            <a:fillRect/>
          </a:stretch>
        </p:blipFill>
        <p:spPr>
          <a:xfrm>
            <a:off x="440717" y="2338030"/>
            <a:ext cx="8703283" cy="3336259"/>
          </a:xfrm>
          <a:prstGeom prst="rect">
            <a:avLst/>
          </a:prstGeom>
          <a:noFill/>
          <a:ln>
            <a:noFill/>
          </a:ln>
        </p:spPr>
      </p:pic>
    </p:spTree>
    <p:extLst>
      <p:ext uri="{BB962C8B-B14F-4D97-AF65-F5344CB8AC3E}">
        <p14:creationId xmlns:p14="http://schemas.microsoft.com/office/powerpoint/2010/main" val="638489874"/>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p:txBody>
          <a:bodyPr>
            <a:normAutofit fontScale="90000"/>
          </a:bodyPr>
          <a:lstStyle/>
          <a:p>
            <a:pPr lvl="0"/>
            <a:r>
              <a:rPr lang="nl-BE" smtClean="0"/>
              <a:t>Basocellulair carcinoom</a:t>
            </a:r>
            <a:endParaRPr lang="nl-BE" dirty="0"/>
          </a:p>
        </p:txBody>
      </p:sp>
      <p:sp>
        <p:nvSpPr>
          <p:cNvPr id="181" name="Shape 181"/>
          <p:cNvSpPr txBox="1">
            <a:spLocks noGrp="1"/>
          </p:cNvSpPr>
          <p:nvPr>
            <p:ph type="body" idx="11"/>
          </p:nvPr>
        </p:nvSpPr>
        <p:spPr/>
        <p:txBody>
          <a:bodyPr>
            <a:normAutofit fontScale="85000" lnSpcReduction="20000"/>
          </a:bodyPr>
          <a:lstStyle/>
          <a:p>
            <a:pPr lvl="0"/>
            <a:r>
              <a:rPr lang="nl-BE" dirty="0" smtClean="0"/>
              <a:t>Follow-up </a:t>
            </a:r>
            <a:r>
              <a:rPr lang="nl-BE" dirty="0"/>
              <a:t>en </a:t>
            </a:r>
            <a:r>
              <a:rPr lang="nl-BE" dirty="0" smtClean="0"/>
              <a:t>preventie</a:t>
            </a:r>
            <a:endParaRPr lang="nl-BE" dirty="0"/>
          </a:p>
        </p:txBody>
      </p:sp>
      <p:sp>
        <p:nvSpPr>
          <p:cNvPr id="5" name="Text Placeholder 4"/>
          <p:cNvSpPr>
            <a:spLocks noGrp="1"/>
          </p:cNvSpPr>
          <p:nvPr>
            <p:ph type="body" sz="quarter" idx="12"/>
          </p:nvPr>
        </p:nvSpPr>
        <p:spPr/>
        <p:txBody>
          <a:bodyPr/>
          <a:lstStyle/>
          <a:p>
            <a:pPr lvl="0"/>
            <a:r>
              <a:rPr lang="nl-BE" dirty="0"/>
              <a:t>Folllow-up</a:t>
            </a:r>
          </a:p>
          <a:p>
            <a:pPr lvl="1"/>
            <a:r>
              <a:rPr lang="nl-BE" dirty="0"/>
              <a:t>Eerste 2 jaar: 1x/6 maanden</a:t>
            </a:r>
          </a:p>
          <a:p>
            <a:pPr lvl="1"/>
            <a:r>
              <a:rPr lang="nl-BE" dirty="0"/>
              <a:t>Nadien: jaarlijks</a:t>
            </a:r>
          </a:p>
          <a:p>
            <a:pPr lvl="0"/>
            <a:endParaRPr lang="nl-BE" dirty="0"/>
          </a:p>
          <a:p>
            <a:pPr lvl="0"/>
            <a:r>
              <a:rPr lang="nl-BE" dirty="0" smtClean="0"/>
              <a:t>Zonprotectie</a:t>
            </a:r>
            <a:endParaRPr lang="nl-BE" dirty="0"/>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p:txBody>
          <a:bodyPr>
            <a:normAutofit fontScale="90000"/>
          </a:bodyPr>
          <a:lstStyle/>
          <a:p>
            <a:pPr lvl="0"/>
            <a:r>
              <a:rPr lang="nl-BE" smtClean="0"/>
              <a:t>Spinocellulair carcinoom</a:t>
            </a:r>
            <a:endParaRPr lang="nl-BE"/>
          </a:p>
        </p:txBody>
      </p:sp>
      <p:sp>
        <p:nvSpPr>
          <p:cNvPr id="3" name="Text Placeholder 2"/>
          <p:cNvSpPr>
            <a:spLocks noGrp="1"/>
          </p:cNvSpPr>
          <p:nvPr>
            <p:ph type="body" sz="quarter" idx="11"/>
          </p:nvPr>
        </p:nvSpPr>
        <p:spPr/>
        <p:txBody>
          <a:bodyPr/>
          <a:lstStyle/>
          <a:p>
            <a:endParaRPr lang="en-US"/>
          </a:p>
        </p:txBody>
      </p:sp>
      <p:pic>
        <p:nvPicPr>
          <p:cNvPr id="188" name="Shape 188"/>
          <p:cNvPicPr preferRelativeResize="0"/>
          <p:nvPr/>
        </p:nvPicPr>
        <p:blipFill>
          <a:blip r:embed="rId3">
            <a:alphaModFix/>
          </a:blip>
          <a:stretch>
            <a:fillRect/>
          </a:stretch>
        </p:blipFill>
        <p:spPr>
          <a:xfrm>
            <a:off x="3740225" y="1143000"/>
            <a:ext cx="5462325" cy="4713975"/>
          </a:xfrm>
          <a:prstGeom prst="rect">
            <a:avLst/>
          </a:prstGeom>
          <a:noFill/>
          <a:ln>
            <a:noFill/>
          </a:ln>
        </p:spPr>
      </p:pic>
      <p:pic>
        <p:nvPicPr>
          <p:cNvPr id="189" name="Shape 189"/>
          <p:cNvPicPr preferRelativeResize="0"/>
          <p:nvPr/>
        </p:nvPicPr>
        <p:blipFill>
          <a:blip r:embed="rId4">
            <a:alphaModFix/>
          </a:blip>
          <a:stretch>
            <a:fillRect/>
          </a:stretch>
        </p:blipFill>
        <p:spPr>
          <a:xfrm>
            <a:off x="0" y="2458550"/>
            <a:ext cx="3740224" cy="456155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p:txBody>
          <a:bodyPr>
            <a:normAutofit fontScale="90000"/>
          </a:bodyPr>
          <a:lstStyle/>
          <a:p>
            <a:pPr lvl="0"/>
            <a:r>
              <a:rPr lang="nl-BE" dirty="0" smtClean="0"/>
              <a:t>Spinocellulair carcinoom</a:t>
            </a:r>
            <a:endParaRPr lang="nl-BE" dirty="0"/>
          </a:p>
        </p:txBody>
      </p:sp>
      <p:sp>
        <p:nvSpPr>
          <p:cNvPr id="196" name="Shape 196"/>
          <p:cNvSpPr txBox="1">
            <a:spLocks noGrp="1"/>
          </p:cNvSpPr>
          <p:nvPr>
            <p:ph type="body" idx="11"/>
          </p:nvPr>
        </p:nvSpPr>
        <p:spPr/>
        <p:txBody>
          <a:bodyPr>
            <a:normAutofit/>
          </a:bodyPr>
          <a:lstStyle/>
          <a:p>
            <a:pPr lvl="0"/>
            <a:r>
              <a:rPr lang="nl-BE" dirty="0" smtClean="0"/>
              <a:t>Oorzaken</a:t>
            </a:r>
            <a:endParaRPr lang="nl-BE" dirty="0"/>
          </a:p>
        </p:txBody>
      </p:sp>
      <p:sp>
        <p:nvSpPr>
          <p:cNvPr id="4" name="Text Placeholder 3"/>
          <p:cNvSpPr>
            <a:spLocks noGrp="1"/>
          </p:cNvSpPr>
          <p:nvPr>
            <p:ph type="body" sz="quarter" idx="12"/>
          </p:nvPr>
        </p:nvSpPr>
        <p:spPr/>
        <p:txBody>
          <a:bodyPr/>
          <a:lstStyle/>
          <a:p>
            <a:pPr lvl="0"/>
            <a:r>
              <a:rPr lang="nl-BE" dirty="0"/>
              <a:t>Zonblootstelling</a:t>
            </a:r>
          </a:p>
          <a:p>
            <a:pPr lvl="0"/>
            <a:r>
              <a:rPr lang="nl-BE" dirty="0"/>
              <a:t>Ioniserende straling</a:t>
            </a:r>
          </a:p>
          <a:p>
            <a:pPr lvl="0"/>
            <a:r>
              <a:rPr lang="nl-BE" dirty="0"/>
              <a:t>HPV (co-carcinogeen 16-18)</a:t>
            </a:r>
          </a:p>
          <a:p>
            <a:pPr lvl="0"/>
            <a:r>
              <a:rPr lang="nl-BE" dirty="0"/>
              <a:t>Tabak</a:t>
            </a:r>
          </a:p>
          <a:p>
            <a:pPr lvl="0"/>
            <a:r>
              <a:rPr lang="nl-BE" dirty="0"/>
              <a:t>Chronisch arseen gebruik</a:t>
            </a:r>
          </a:p>
          <a:p>
            <a:pPr lvl="0"/>
            <a:r>
              <a:rPr lang="nl-BE" dirty="0"/>
              <a:t>Verminderde immuniteit</a:t>
            </a:r>
          </a:p>
          <a:p>
            <a:pPr lvl="0"/>
            <a:r>
              <a:rPr lang="nl-BE" dirty="0"/>
              <a:t>Voorbeschikkende </a:t>
            </a:r>
            <a:r>
              <a:rPr lang="nl-BE" dirty="0" smtClean="0"/>
              <a:t>huidletsels</a:t>
            </a:r>
            <a:endParaRPr lang="nl-BE" dirty="0"/>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p:txBody>
          <a:bodyPr>
            <a:normAutofit fontScale="90000"/>
          </a:bodyPr>
          <a:lstStyle/>
          <a:p>
            <a:pPr lvl="0"/>
            <a:r>
              <a:rPr lang="nl-BE" dirty="0" smtClean="0"/>
              <a:t>Spinocellulair carcinoom</a:t>
            </a:r>
            <a:endParaRPr lang="nl-BE" dirty="0"/>
          </a:p>
        </p:txBody>
      </p:sp>
      <p:sp>
        <p:nvSpPr>
          <p:cNvPr id="203" name="Shape 203"/>
          <p:cNvSpPr txBox="1">
            <a:spLocks noGrp="1"/>
          </p:cNvSpPr>
          <p:nvPr>
            <p:ph type="body" idx="11"/>
          </p:nvPr>
        </p:nvSpPr>
        <p:spPr/>
        <p:txBody>
          <a:bodyPr>
            <a:normAutofit/>
          </a:bodyPr>
          <a:lstStyle/>
          <a:p>
            <a:pPr lvl="0"/>
            <a:r>
              <a:rPr lang="nl-BE" dirty="0" smtClean="0"/>
              <a:t>Oorzaken</a:t>
            </a:r>
            <a:endParaRPr lang="nl-BE" dirty="0"/>
          </a:p>
        </p:txBody>
      </p:sp>
      <p:sp>
        <p:nvSpPr>
          <p:cNvPr id="4" name="Text Placeholder 3"/>
          <p:cNvSpPr>
            <a:spLocks noGrp="1"/>
          </p:cNvSpPr>
          <p:nvPr>
            <p:ph type="body" sz="quarter" idx="12"/>
          </p:nvPr>
        </p:nvSpPr>
        <p:spPr/>
        <p:txBody>
          <a:bodyPr/>
          <a:lstStyle/>
          <a:p>
            <a:pPr lvl="0"/>
            <a:r>
              <a:rPr lang="nl-BE" dirty="0"/>
              <a:t>Voorbeschikkende huidletsels: </a:t>
            </a:r>
          </a:p>
          <a:p>
            <a:pPr lvl="1"/>
            <a:r>
              <a:rPr lang="nl-BE" dirty="0"/>
              <a:t>littekens (brandwonden)</a:t>
            </a:r>
          </a:p>
          <a:p>
            <a:pPr lvl="1"/>
            <a:r>
              <a:rPr lang="nl-BE" dirty="0"/>
              <a:t>chronische ulceraties</a:t>
            </a:r>
          </a:p>
          <a:p>
            <a:pPr lvl="1"/>
            <a:r>
              <a:rPr lang="nl-BE" dirty="0"/>
              <a:t>aktinische keratosen!</a:t>
            </a:r>
          </a:p>
          <a:p>
            <a:pPr lvl="1"/>
            <a:r>
              <a:rPr lang="nl-BE" dirty="0"/>
              <a:t>m. bowen (spino in </a:t>
            </a:r>
            <a:r>
              <a:rPr lang="nl-BE" dirty="0" smtClean="0"/>
              <a:t>situ</a:t>
            </a:r>
            <a:r>
              <a:rPr lang="nl-BE" dirty="0"/>
              <a:t>)</a:t>
            </a:r>
          </a:p>
        </p:txBody>
      </p:sp>
      <p:pic>
        <p:nvPicPr>
          <p:cNvPr id="204" name="Shape 204"/>
          <p:cNvPicPr preferRelativeResize="0"/>
          <p:nvPr/>
        </p:nvPicPr>
        <p:blipFill>
          <a:blip r:embed="rId3">
            <a:alphaModFix/>
          </a:blip>
          <a:stretch>
            <a:fillRect/>
          </a:stretch>
        </p:blipFill>
        <p:spPr>
          <a:xfrm>
            <a:off x="2692288" y="3796719"/>
            <a:ext cx="4210674" cy="26980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idx="4294967295"/>
          </p:nvPr>
        </p:nvSpPr>
        <p:spPr>
          <a:xfrm>
            <a:off x="2286000" y="2039938"/>
            <a:ext cx="6858000" cy="2387600"/>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nl-BE" sz="4400" b="0" i="0" u="none" strike="noStrike" cap="none" dirty="0">
                <a:solidFill>
                  <a:srgbClr val="595959"/>
                </a:solidFill>
                <a:latin typeface="Calibri"/>
                <a:ea typeface="Calibri"/>
                <a:cs typeface="Calibri"/>
                <a:sym typeface="Calibri"/>
              </a:rPr>
              <a:t>Huidletsels</a:t>
            </a:r>
            <a:br>
              <a:rPr lang="nl-BE" sz="4400" b="0" i="0" u="none" strike="noStrike" cap="none" dirty="0">
                <a:solidFill>
                  <a:srgbClr val="595959"/>
                </a:solidFill>
                <a:latin typeface="Calibri"/>
                <a:ea typeface="Calibri"/>
                <a:cs typeface="Calibri"/>
                <a:sym typeface="Calibri"/>
              </a:rPr>
            </a:br>
            <a:r>
              <a:rPr lang="nl-BE" sz="4400" b="0" i="0" u="none" strike="noStrike" cap="none" dirty="0">
                <a:solidFill>
                  <a:srgbClr val="595959"/>
                </a:solidFill>
                <a:latin typeface="Calibri"/>
                <a:ea typeface="Calibri"/>
                <a:cs typeface="Calibri"/>
                <a:sym typeface="Calibri"/>
              </a:rPr>
              <a:t>Een overzicht van de frequentste huidcarcinomen </a:t>
            </a:r>
          </a:p>
        </p:txBody>
      </p:sp>
      <p:sp>
        <p:nvSpPr>
          <p:cNvPr id="5" name="AutoShape 10"/>
          <p:cNvSpPr>
            <a:spLocks noChangeArrowheads="1"/>
          </p:cNvSpPr>
          <p:nvPr/>
        </p:nvSpPr>
        <p:spPr bwMode="auto">
          <a:xfrm>
            <a:off x="-900607" y="4301545"/>
            <a:ext cx="9645362" cy="1184856"/>
          </a:xfrm>
          <a:prstGeom prst="roundRect">
            <a:avLst>
              <a:gd name="adj" fmla="val 16667"/>
            </a:avLst>
          </a:prstGeom>
          <a:solidFill>
            <a:srgbClr val="F5802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nl-BE" altLang="nl-BE"/>
          </a:p>
        </p:txBody>
      </p:sp>
      <p:sp>
        <p:nvSpPr>
          <p:cNvPr id="67" name="Shape 67"/>
          <p:cNvSpPr txBox="1">
            <a:spLocks noGrp="1"/>
          </p:cNvSpPr>
          <p:nvPr>
            <p:ph type="subTitle" idx="4294967295"/>
          </p:nvPr>
        </p:nvSpPr>
        <p:spPr>
          <a:xfrm>
            <a:off x="2286000" y="4416425"/>
            <a:ext cx="6858000" cy="16557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nl-BE" sz="2800" b="0" i="0" u="none" strike="noStrike" cap="none" dirty="0">
                <a:solidFill>
                  <a:schemeClr val="bg1"/>
                </a:solidFill>
                <a:latin typeface="Calibri"/>
                <a:ea typeface="Calibri"/>
                <a:cs typeface="Calibri"/>
                <a:sym typeface="Calibri"/>
              </a:rPr>
              <a:t>Dr. Annemie Swevers, dermatologie</a:t>
            </a:r>
          </a:p>
          <a:p>
            <a:pPr marL="0" marR="0" lvl="0" indent="0" algn="l" rtl="0">
              <a:spcBef>
                <a:spcPts val="800"/>
              </a:spcBef>
              <a:spcAft>
                <a:spcPts val="0"/>
              </a:spcAft>
              <a:buClr>
                <a:srgbClr val="000000"/>
              </a:buClr>
              <a:buSzPct val="25000"/>
              <a:buFont typeface="Arial"/>
              <a:buNone/>
            </a:pPr>
            <a:r>
              <a:rPr lang="nl-BE" sz="2800" b="0" i="0" u="none" strike="noStrike" cap="none" dirty="0">
                <a:solidFill>
                  <a:schemeClr val="bg1"/>
                </a:solidFill>
                <a:latin typeface="Calibri"/>
                <a:ea typeface="Calibri"/>
                <a:cs typeface="Calibri"/>
                <a:sym typeface="Calibri"/>
              </a:rPr>
              <a:t>Dr. Anne-Marie Stoel, plastische chirurgie </a:t>
            </a:r>
          </a:p>
        </p:txBody>
      </p:sp>
    </p:spTree>
    <p:extLst>
      <p:ext uri="{BB962C8B-B14F-4D97-AF65-F5344CB8AC3E}">
        <p14:creationId xmlns:p14="http://schemas.microsoft.com/office/powerpoint/2010/main" val="546655077"/>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p:txBody>
          <a:bodyPr>
            <a:normAutofit fontScale="90000"/>
          </a:bodyPr>
          <a:lstStyle/>
          <a:p>
            <a:pPr lvl="0"/>
            <a:r>
              <a:rPr lang="nl-BE" dirty="0" smtClean="0"/>
              <a:t>Spinocellulair carcinoom</a:t>
            </a:r>
            <a:endParaRPr lang="nl-BE" dirty="0"/>
          </a:p>
        </p:txBody>
      </p:sp>
      <p:sp>
        <p:nvSpPr>
          <p:cNvPr id="3" name="Text Placeholder 2"/>
          <p:cNvSpPr>
            <a:spLocks noGrp="1"/>
          </p:cNvSpPr>
          <p:nvPr>
            <p:ph type="body" sz="quarter" idx="11"/>
          </p:nvPr>
        </p:nvSpPr>
        <p:spPr/>
        <p:txBody>
          <a:bodyPr/>
          <a:lstStyle/>
          <a:p>
            <a:r>
              <a:rPr lang="en-US" dirty="0" err="1" smtClean="0"/>
              <a:t>Kliniek</a:t>
            </a:r>
            <a:endParaRPr lang="en-US" dirty="0"/>
          </a:p>
        </p:txBody>
      </p:sp>
      <p:pic>
        <p:nvPicPr>
          <p:cNvPr id="211" name="Shape 211"/>
          <p:cNvPicPr preferRelativeResize="0"/>
          <p:nvPr/>
        </p:nvPicPr>
        <p:blipFill>
          <a:blip r:embed="rId3">
            <a:alphaModFix/>
          </a:blip>
          <a:stretch>
            <a:fillRect/>
          </a:stretch>
        </p:blipFill>
        <p:spPr>
          <a:xfrm>
            <a:off x="1705325" y="1529873"/>
            <a:ext cx="5664675" cy="42484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p:txBody>
          <a:bodyPr>
            <a:normAutofit fontScale="90000"/>
          </a:bodyPr>
          <a:lstStyle/>
          <a:p>
            <a:pPr lvl="0"/>
            <a:r>
              <a:rPr lang="nl-BE" dirty="0" smtClean="0"/>
              <a:t>Spinocellulair carcinoom</a:t>
            </a:r>
            <a:endParaRPr lang="nl-BE" dirty="0"/>
          </a:p>
        </p:txBody>
      </p:sp>
      <p:sp>
        <p:nvSpPr>
          <p:cNvPr id="3" name="Text Placeholder 2"/>
          <p:cNvSpPr>
            <a:spLocks noGrp="1"/>
          </p:cNvSpPr>
          <p:nvPr>
            <p:ph type="body" sz="quarter" idx="11"/>
          </p:nvPr>
        </p:nvSpPr>
        <p:spPr/>
        <p:txBody>
          <a:bodyPr/>
          <a:lstStyle/>
          <a:p>
            <a:r>
              <a:rPr lang="en-US" dirty="0" err="1" smtClean="0"/>
              <a:t>Kliniek</a:t>
            </a:r>
            <a:endParaRPr lang="en-US" dirty="0"/>
          </a:p>
        </p:txBody>
      </p:sp>
      <p:pic>
        <p:nvPicPr>
          <p:cNvPr id="218" name="Shape 218"/>
          <p:cNvPicPr preferRelativeResize="0"/>
          <p:nvPr/>
        </p:nvPicPr>
        <p:blipFill>
          <a:blip r:embed="rId3">
            <a:alphaModFix/>
          </a:blip>
          <a:stretch>
            <a:fillRect/>
          </a:stretch>
        </p:blipFill>
        <p:spPr>
          <a:xfrm>
            <a:off x="2624981" y="1571121"/>
            <a:ext cx="5823049" cy="48201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p:txBody>
          <a:bodyPr>
            <a:normAutofit fontScale="90000"/>
          </a:bodyPr>
          <a:lstStyle/>
          <a:p>
            <a:pPr lvl="0"/>
            <a:r>
              <a:rPr lang="nl-BE" dirty="0" smtClean="0"/>
              <a:t>Spinocellulair carcinoom</a:t>
            </a:r>
            <a:endParaRPr lang="nl-BE" dirty="0"/>
          </a:p>
        </p:txBody>
      </p:sp>
      <p:sp>
        <p:nvSpPr>
          <p:cNvPr id="3" name="Text Placeholder 2"/>
          <p:cNvSpPr>
            <a:spLocks noGrp="1"/>
          </p:cNvSpPr>
          <p:nvPr>
            <p:ph type="body" sz="quarter" idx="11"/>
          </p:nvPr>
        </p:nvSpPr>
        <p:spPr/>
        <p:txBody>
          <a:bodyPr/>
          <a:lstStyle/>
          <a:p>
            <a:r>
              <a:rPr lang="en-US" dirty="0" err="1" smtClean="0"/>
              <a:t>Kliniek</a:t>
            </a:r>
            <a:endParaRPr lang="en-US" dirty="0"/>
          </a:p>
        </p:txBody>
      </p:sp>
      <p:pic>
        <p:nvPicPr>
          <p:cNvPr id="226" name="Shape 226"/>
          <p:cNvPicPr preferRelativeResize="0"/>
          <p:nvPr/>
        </p:nvPicPr>
        <p:blipFill>
          <a:blip r:embed="rId3">
            <a:alphaModFix/>
          </a:blip>
          <a:stretch>
            <a:fillRect/>
          </a:stretch>
        </p:blipFill>
        <p:spPr>
          <a:xfrm>
            <a:off x="2641381" y="1529500"/>
            <a:ext cx="4234875" cy="53285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p:txBody>
          <a:bodyPr>
            <a:normAutofit fontScale="90000"/>
          </a:bodyPr>
          <a:lstStyle/>
          <a:p>
            <a:pPr lvl="0"/>
            <a:r>
              <a:rPr lang="nl-BE" dirty="0" smtClean="0"/>
              <a:t>Spinocellulair carcinoom</a:t>
            </a:r>
            <a:endParaRPr lang="nl-BE" dirty="0"/>
          </a:p>
        </p:txBody>
      </p:sp>
      <p:sp>
        <p:nvSpPr>
          <p:cNvPr id="233" name="Shape 233"/>
          <p:cNvSpPr txBox="1">
            <a:spLocks noGrp="1"/>
          </p:cNvSpPr>
          <p:nvPr>
            <p:ph type="body" idx="11"/>
          </p:nvPr>
        </p:nvSpPr>
        <p:spPr/>
        <p:txBody>
          <a:bodyPr>
            <a:normAutofit/>
          </a:bodyPr>
          <a:lstStyle/>
          <a:p>
            <a:pPr lvl="0"/>
            <a:r>
              <a:rPr lang="nl-BE" dirty="0" smtClean="0"/>
              <a:t>Behandeling</a:t>
            </a:r>
            <a:endParaRPr lang="nl-BE" dirty="0"/>
          </a:p>
        </p:txBody>
      </p:sp>
      <p:sp>
        <p:nvSpPr>
          <p:cNvPr id="4" name="Text Placeholder 3"/>
          <p:cNvSpPr>
            <a:spLocks noGrp="1"/>
          </p:cNvSpPr>
          <p:nvPr>
            <p:ph type="body" sz="quarter" idx="12"/>
          </p:nvPr>
        </p:nvSpPr>
        <p:spPr/>
        <p:txBody>
          <a:bodyPr/>
          <a:lstStyle/>
          <a:p>
            <a:pPr lvl="0"/>
            <a:r>
              <a:rPr lang="nl-BE" dirty="0"/>
              <a:t>Chirurgische verwijdering </a:t>
            </a:r>
          </a:p>
          <a:p>
            <a:pPr lvl="1"/>
            <a:r>
              <a:rPr lang="nl-BE" dirty="0"/>
              <a:t>5 mm (laag risico) - 10 mm (hoog risico op recidief)</a:t>
            </a:r>
          </a:p>
          <a:p>
            <a:pPr lvl="1"/>
            <a:r>
              <a:rPr lang="nl-BE" dirty="0"/>
              <a:t>Indien onvoldoende marge bij jonge patiënt: bredere excisie/(RT)</a:t>
            </a:r>
          </a:p>
          <a:p>
            <a:pPr lvl="0"/>
            <a:r>
              <a:rPr lang="nl-BE" dirty="0"/>
              <a:t>Baseline technische </a:t>
            </a:r>
            <a:r>
              <a:rPr lang="nl-BE" dirty="0" smtClean="0"/>
              <a:t>onderzoeken</a:t>
            </a:r>
            <a:endParaRPr lang="nl-BE" dirty="0"/>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p:txBody>
          <a:bodyPr>
            <a:normAutofit fontScale="90000"/>
          </a:bodyPr>
          <a:lstStyle/>
          <a:p>
            <a:pPr lvl="0"/>
            <a:r>
              <a:rPr lang="nl-BE" smtClean="0"/>
              <a:t>Spinocellulair carcinoom</a:t>
            </a:r>
            <a:endParaRPr lang="nl-BE" dirty="0"/>
          </a:p>
        </p:txBody>
      </p:sp>
      <p:sp>
        <p:nvSpPr>
          <p:cNvPr id="240" name="Shape 240"/>
          <p:cNvSpPr txBox="1">
            <a:spLocks noGrp="1"/>
          </p:cNvSpPr>
          <p:nvPr>
            <p:ph type="body" idx="11"/>
          </p:nvPr>
        </p:nvSpPr>
        <p:spPr/>
        <p:txBody>
          <a:bodyPr>
            <a:normAutofit fontScale="85000" lnSpcReduction="20000"/>
          </a:bodyPr>
          <a:lstStyle/>
          <a:p>
            <a:r>
              <a:rPr lang="nl-BE" dirty="0" smtClean="0"/>
              <a:t>Preventie </a:t>
            </a:r>
            <a:r>
              <a:rPr lang="nl-BE" dirty="0"/>
              <a:t>en follow </a:t>
            </a:r>
            <a:r>
              <a:rPr lang="nl-BE" dirty="0" smtClean="0"/>
              <a:t>up</a:t>
            </a:r>
            <a:endParaRPr lang="en-US" dirty="0"/>
          </a:p>
        </p:txBody>
      </p:sp>
      <p:sp>
        <p:nvSpPr>
          <p:cNvPr id="4" name="Text Placeholder 3"/>
          <p:cNvSpPr>
            <a:spLocks noGrp="1"/>
          </p:cNvSpPr>
          <p:nvPr>
            <p:ph type="body" sz="quarter" idx="12"/>
          </p:nvPr>
        </p:nvSpPr>
        <p:spPr/>
        <p:txBody>
          <a:bodyPr/>
          <a:lstStyle/>
          <a:p>
            <a:pPr lvl="0"/>
            <a:r>
              <a:rPr lang="nl-BE" dirty="0"/>
              <a:t>Follow up:</a:t>
            </a:r>
          </a:p>
          <a:p>
            <a:pPr lvl="1"/>
            <a:r>
              <a:rPr lang="nl-BE" dirty="0"/>
              <a:t>Eerste 2-3 jaar: om 3-6 maanden</a:t>
            </a:r>
          </a:p>
          <a:p>
            <a:pPr lvl="1"/>
            <a:r>
              <a:rPr lang="nl-BE" dirty="0"/>
              <a:t>Levenslang: om de 6-12 maanden volledig huidonderzoek + palpatie klierstreken</a:t>
            </a:r>
          </a:p>
          <a:p>
            <a:pPr lvl="0"/>
            <a:r>
              <a:rPr lang="nl-BE" dirty="0"/>
              <a:t>Technische onderzoeken:</a:t>
            </a:r>
          </a:p>
          <a:p>
            <a:pPr lvl="1"/>
            <a:r>
              <a:rPr lang="nl-BE" dirty="0"/>
              <a:t>Echo klieren</a:t>
            </a:r>
          </a:p>
          <a:p>
            <a:pPr lvl="1"/>
            <a:r>
              <a:rPr lang="nl-BE" dirty="0"/>
              <a:t>(RX thorax)</a:t>
            </a:r>
          </a:p>
          <a:p>
            <a:pPr lvl="0"/>
            <a:r>
              <a:rPr lang="nl-BE" dirty="0"/>
              <a:t>Zonprotectie - </a:t>
            </a:r>
            <a:r>
              <a:rPr lang="nl-BE" dirty="0" smtClean="0"/>
              <a:t>Zelfcontrole</a:t>
            </a:r>
            <a:endParaRPr lang="nl-BE" dirty="0"/>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p:txBody>
          <a:bodyPr>
            <a:normAutofit fontScale="90000"/>
          </a:bodyPr>
          <a:lstStyle/>
          <a:p>
            <a:pPr lvl="0"/>
            <a:r>
              <a:rPr lang="nl-BE" dirty="0" smtClean="0">
                <a:sym typeface="Calibri"/>
              </a:rPr>
              <a:t>Sluiten van defect </a:t>
            </a:r>
            <a:endParaRPr lang="nl-BE" dirty="0">
              <a:sym typeface="Calibri"/>
            </a:endParaRPr>
          </a:p>
        </p:txBody>
      </p:sp>
      <p:sp>
        <p:nvSpPr>
          <p:cNvPr id="246" name="Shape 246"/>
          <p:cNvSpPr txBox="1">
            <a:spLocks noGrp="1"/>
          </p:cNvSpPr>
          <p:nvPr>
            <p:ph type="body" idx="11"/>
          </p:nvPr>
        </p:nvSpPr>
        <p:spPr/>
        <p:txBody>
          <a:bodyPr>
            <a:normAutofit/>
          </a:bodyPr>
          <a:lstStyle/>
          <a:p>
            <a:pPr lvl="0"/>
            <a:r>
              <a:rPr lang="nl-BE" dirty="0" smtClean="0">
                <a:sym typeface="Calibri"/>
              </a:rPr>
              <a:t>Behandeling </a:t>
            </a:r>
            <a:endParaRPr lang="nl-BE" dirty="0">
              <a:sym typeface="Calibri"/>
            </a:endParaRPr>
          </a:p>
        </p:txBody>
      </p:sp>
      <p:sp>
        <p:nvSpPr>
          <p:cNvPr id="4" name="Text Placeholder 3"/>
          <p:cNvSpPr>
            <a:spLocks noGrp="1"/>
          </p:cNvSpPr>
          <p:nvPr>
            <p:ph type="body" sz="quarter" idx="12"/>
          </p:nvPr>
        </p:nvSpPr>
        <p:spPr/>
        <p:txBody>
          <a:bodyPr/>
          <a:lstStyle/>
          <a:p>
            <a:pPr lvl="0"/>
            <a:r>
              <a:rPr lang="nl-BE" dirty="0">
                <a:sym typeface="Calibri"/>
              </a:rPr>
              <a:t>Primair </a:t>
            </a:r>
          </a:p>
          <a:p>
            <a:pPr lvl="0"/>
            <a:r>
              <a:rPr lang="nl-BE" dirty="0">
                <a:sym typeface="Calibri"/>
              </a:rPr>
              <a:t>Heling per secundam </a:t>
            </a:r>
          </a:p>
          <a:p>
            <a:pPr lvl="0"/>
            <a:r>
              <a:rPr lang="nl-BE" dirty="0">
                <a:sym typeface="Calibri"/>
              </a:rPr>
              <a:t>Greffe </a:t>
            </a:r>
          </a:p>
          <a:p>
            <a:pPr lvl="0"/>
            <a:r>
              <a:rPr lang="nl-BE" dirty="0" smtClean="0">
                <a:sym typeface="Calibri"/>
              </a:rPr>
              <a:t>Lokale </a:t>
            </a:r>
            <a:r>
              <a:rPr lang="nl-BE" dirty="0">
                <a:sym typeface="Calibri"/>
              </a:rPr>
              <a:t>flappen </a:t>
            </a:r>
            <a:endParaRPr lang="nl-BE" dirty="0" smtClean="0">
              <a:sym typeface="Calibri"/>
            </a:endParaRPr>
          </a:p>
          <a:p>
            <a:pPr marL="0" lvl="0" indent="0">
              <a:buNone/>
            </a:pPr>
            <a:r>
              <a:rPr lang="nl-BE" smtClean="0">
                <a:sym typeface="Wingdings" panose="05000000000000000000" pitchFamily="2" charset="2"/>
              </a:rPr>
              <a:t>snederanden</a:t>
            </a:r>
            <a:endParaRPr lang="nl-BE" dirty="0">
              <a:sym typeface="Calibri"/>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p:txBody>
          <a:bodyPr>
            <a:normAutofit fontScale="90000"/>
          </a:bodyPr>
          <a:lstStyle/>
          <a:p>
            <a:r>
              <a:rPr lang="nl-BE" dirty="0"/>
              <a:t>Sluiten van het defect</a:t>
            </a:r>
          </a:p>
        </p:txBody>
      </p:sp>
      <p:pic>
        <p:nvPicPr>
          <p:cNvPr id="266" name="Shape 266"/>
          <p:cNvPicPr preferRelativeResize="0"/>
          <p:nvPr/>
        </p:nvPicPr>
        <p:blipFill rotWithShape="1">
          <a:blip r:embed="rId3">
            <a:alphaModFix/>
          </a:blip>
          <a:srcRect/>
          <a:stretch/>
        </p:blipFill>
        <p:spPr>
          <a:xfrm>
            <a:off x="5051617" y="1340767"/>
            <a:ext cx="3515882" cy="2636912"/>
          </a:xfrm>
          <a:prstGeom prst="rect">
            <a:avLst/>
          </a:prstGeom>
          <a:noFill/>
          <a:ln>
            <a:noFill/>
          </a:ln>
        </p:spPr>
      </p:pic>
      <p:pic>
        <p:nvPicPr>
          <p:cNvPr id="267" name="Shape 267"/>
          <p:cNvPicPr preferRelativeResize="0"/>
          <p:nvPr/>
        </p:nvPicPr>
        <p:blipFill rotWithShape="1">
          <a:blip r:embed="rId4">
            <a:alphaModFix/>
          </a:blip>
          <a:srcRect/>
          <a:stretch/>
        </p:blipFill>
        <p:spPr>
          <a:xfrm>
            <a:off x="5220071" y="4077071"/>
            <a:ext cx="2866793" cy="2150095"/>
          </a:xfrm>
          <a:prstGeom prst="rect">
            <a:avLst/>
          </a:prstGeom>
          <a:noFill/>
          <a:ln>
            <a:noFill/>
          </a:ln>
        </p:spPr>
      </p:pic>
      <p:pic>
        <p:nvPicPr>
          <p:cNvPr id="13" name="Shape 265"/>
          <p:cNvPicPr preferRelativeResize="0">
            <a:picLocks noGrp="1"/>
          </p:cNvPicPr>
          <p:nvPr>
            <p:ph type="body" idx="4294967295"/>
          </p:nvPr>
        </p:nvPicPr>
        <p:blipFill rotWithShape="1">
          <a:blip r:embed="rId5">
            <a:alphaModFix/>
          </a:blip>
          <a:srcRect t="8409"/>
          <a:stretch/>
        </p:blipFill>
        <p:spPr>
          <a:xfrm rot="5400000">
            <a:off x="767378" y="1843320"/>
            <a:ext cx="4525961" cy="3109040"/>
          </a:xfrm>
          <a:prstGeom prst="rect">
            <a:avLst/>
          </a:prstGeom>
          <a:noFill/>
          <a:ln>
            <a:noFill/>
          </a:ln>
        </p:spPr>
      </p:pic>
      <p:pic>
        <p:nvPicPr>
          <p:cNvPr id="3" name="Afbeelding 2"/>
          <p:cNvPicPr>
            <a:picLocks noChangeAspect="1"/>
          </p:cNvPicPr>
          <p:nvPr/>
        </p:nvPicPr>
        <p:blipFill>
          <a:blip r:embed="rId6"/>
          <a:stretch>
            <a:fillRect/>
          </a:stretch>
        </p:blipFill>
        <p:spPr>
          <a:xfrm>
            <a:off x="0" y="0"/>
            <a:ext cx="2225233" cy="755970"/>
          </a:xfrm>
          <a:prstGeom prst="rect">
            <a:avLst/>
          </a:prstGeom>
        </p:spPr>
      </p:pic>
      <p:pic>
        <p:nvPicPr>
          <p:cNvPr id="4" name="Afbeelding 3"/>
          <p:cNvPicPr>
            <a:picLocks noChangeAspect="1"/>
          </p:cNvPicPr>
          <p:nvPr/>
        </p:nvPicPr>
        <p:blipFill>
          <a:blip r:embed="rId6"/>
          <a:stretch>
            <a:fillRect/>
          </a:stretch>
        </p:blipFill>
        <p:spPr>
          <a:xfrm>
            <a:off x="0" y="0"/>
            <a:ext cx="2225233" cy="755970"/>
          </a:xfrm>
          <a:prstGeom prst="rect">
            <a:avLst/>
          </a:prstGeom>
        </p:spPr>
      </p:pic>
      <p:sp>
        <p:nvSpPr>
          <p:cNvPr id="2" name="Tijdelijke aanduiding voor tekst 1"/>
          <p:cNvSpPr>
            <a:spLocks noGrp="1"/>
          </p:cNvSpPr>
          <p:nvPr>
            <p:ph type="body" sz="quarter" idx="11"/>
          </p:nvPr>
        </p:nvSpPr>
        <p:spPr/>
        <p:txBody>
          <a:bodyPr>
            <a:normAutofit fontScale="92500"/>
          </a:bodyPr>
          <a:lstStyle/>
          <a:p>
            <a:r>
              <a:rPr lang="nl-BE" dirty="0" smtClean="0"/>
              <a:t>Primaire sluiting</a:t>
            </a:r>
            <a:endParaRPr lang="nl-BE" dirty="0"/>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0" y="5836889"/>
            <a:ext cx="2159796" cy="550863"/>
          </a:xfrm>
        </p:spPr>
        <p:txBody>
          <a:bodyPr>
            <a:normAutofit fontScale="90000"/>
          </a:bodyPr>
          <a:lstStyle/>
          <a:p>
            <a:pPr lvl="0"/>
            <a:r>
              <a:rPr lang="nl-BE" dirty="0" smtClean="0">
                <a:sym typeface="Calibri"/>
              </a:rPr>
              <a:t>Primaire sluiting</a:t>
            </a:r>
            <a:endParaRPr lang="nl-BE" dirty="0">
              <a:sym typeface="Calibri"/>
            </a:endParaRPr>
          </a:p>
        </p:txBody>
      </p:sp>
      <p:pic>
        <p:nvPicPr>
          <p:cNvPr id="274" name="Shape 274"/>
          <p:cNvPicPr preferRelativeResize="0"/>
          <p:nvPr/>
        </p:nvPicPr>
        <p:blipFill rotWithShape="1">
          <a:blip r:embed="rId3">
            <a:alphaModFix/>
          </a:blip>
          <a:srcRect/>
          <a:stretch/>
        </p:blipFill>
        <p:spPr>
          <a:xfrm>
            <a:off x="1259630" y="2328699"/>
            <a:ext cx="4091946" cy="3068959"/>
          </a:xfrm>
          <a:prstGeom prst="rect">
            <a:avLst/>
          </a:prstGeom>
          <a:noFill/>
          <a:ln>
            <a:noFill/>
          </a:ln>
        </p:spPr>
      </p:pic>
      <p:pic>
        <p:nvPicPr>
          <p:cNvPr id="275" name="Shape 275"/>
          <p:cNvPicPr preferRelativeResize="0"/>
          <p:nvPr/>
        </p:nvPicPr>
        <p:blipFill rotWithShape="1">
          <a:blip r:embed="rId4">
            <a:alphaModFix/>
          </a:blip>
          <a:srcRect/>
          <a:stretch/>
        </p:blipFill>
        <p:spPr>
          <a:xfrm rot="5400000">
            <a:off x="4858953" y="1796898"/>
            <a:ext cx="4617133" cy="3462849"/>
          </a:xfrm>
          <a:prstGeom prst="rect">
            <a:avLst/>
          </a:prstGeom>
          <a:noFill/>
          <a:ln>
            <a:noFill/>
          </a:ln>
        </p:spPr>
      </p:pic>
      <p:pic>
        <p:nvPicPr>
          <p:cNvPr id="5" name="Afbeelding 4"/>
          <p:cNvPicPr>
            <a:picLocks noChangeAspect="1"/>
          </p:cNvPicPr>
          <p:nvPr/>
        </p:nvPicPr>
        <p:blipFill>
          <a:blip r:embed="rId5"/>
          <a:stretch>
            <a:fillRect/>
          </a:stretch>
        </p:blipFill>
        <p:spPr>
          <a:xfrm>
            <a:off x="6779961" y="168036"/>
            <a:ext cx="2237426" cy="896190"/>
          </a:xfrm>
          <a:prstGeom prst="rect">
            <a:avLst/>
          </a:prstGeom>
        </p:spPr>
      </p:pic>
      <p:sp>
        <p:nvSpPr>
          <p:cNvPr id="2" name="Tekstvak 1"/>
          <p:cNvSpPr txBox="1"/>
          <p:nvPr/>
        </p:nvSpPr>
        <p:spPr>
          <a:xfrm flipH="1">
            <a:off x="1983346" y="2859111"/>
            <a:ext cx="914399" cy="513180"/>
          </a:xfrm>
          <a:prstGeom prst="rect">
            <a:avLst/>
          </a:prstGeom>
          <a:solidFill>
            <a:schemeClr val="tx1"/>
          </a:solidFill>
        </p:spPr>
        <p:txBody>
          <a:bodyPr wrap="square" rtlCol="0">
            <a:spAutoFit/>
          </a:bodyPr>
          <a:lstStyle/>
          <a:p>
            <a:endParaRPr lang="nl-BE" dirty="0"/>
          </a:p>
        </p:txBody>
      </p:sp>
      <p:pic>
        <p:nvPicPr>
          <p:cNvPr id="3" name="Afbeelding 2"/>
          <p:cNvPicPr>
            <a:picLocks noChangeAspect="1"/>
          </p:cNvPicPr>
          <p:nvPr/>
        </p:nvPicPr>
        <p:blipFill>
          <a:blip r:embed="rId6"/>
          <a:stretch>
            <a:fillRect/>
          </a:stretch>
        </p:blipFill>
        <p:spPr>
          <a:xfrm>
            <a:off x="5436095" y="3272267"/>
            <a:ext cx="1157888" cy="648417"/>
          </a:xfrm>
          <a:prstGeom prst="rect">
            <a:avLst/>
          </a:prstGeom>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p:txBody>
          <a:bodyPr>
            <a:normAutofit fontScale="90000"/>
          </a:bodyPr>
          <a:lstStyle/>
          <a:p>
            <a:pPr lvl="0"/>
            <a:r>
              <a:rPr lang="nl-BE" dirty="0" smtClean="0">
                <a:sym typeface="Calibri"/>
              </a:rPr>
              <a:t>Sluiten van het defect </a:t>
            </a:r>
            <a:endParaRPr lang="nl-BE" dirty="0">
              <a:sym typeface="Calibri"/>
            </a:endParaRPr>
          </a:p>
        </p:txBody>
      </p:sp>
      <p:sp>
        <p:nvSpPr>
          <p:cNvPr id="8" name="Text Placeholder 7"/>
          <p:cNvSpPr>
            <a:spLocks noGrp="1"/>
          </p:cNvSpPr>
          <p:nvPr>
            <p:ph type="body" sz="quarter" idx="11"/>
          </p:nvPr>
        </p:nvSpPr>
        <p:spPr/>
        <p:txBody>
          <a:bodyPr>
            <a:normAutofit fontScale="92500"/>
          </a:bodyPr>
          <a:lstStyle/>
          <a:p>
            <a:r>
              <a:rPr lang="nl-BE" dirty="0" smtClean="0"/>
              <a:t>Primaire sluiting</a:t>
            </a:r>
            <a:endParaRPr lang="nl-BE" dirty="0"/>
          </a:p>
        </p:txBody>
      </p:sp>
      <p:pic>
        <p:nvPicPr>
          <p:cNvPr id="11" name="Shape 283"/>
          <p:cNvPicPr preferRelativeResize="0">
            <a:picLocks/>
          </p:cNvPicPr>
          <p:nvPr/>
        </p:nvPicPr>
        <p:blipFill rotWithShape="1">
          <a:blip r:embed="rId3">
            <a:alphaModFix/>
          </a:blip>
          <a:srcRect/>
          <a:stretch/>
        </p:blipFill>
        <p:spPr>
          <a:xfrm>
            <a:off x="2339751" y="1700808"/>
            <a:ext cx="5472607" cy="4104454"/>
          </a:xfrm>
          <a:prstGeom prst="rect">
            <a:avLst/>
          </a:prstGeom>
          <a:noFill/>
          <a:ln>
            <a:noFill/>
          </a:ln>
        </p:spPr>
      </p:pic>
      <p:pic>
        <p:nvPicPr>
          <p:cNvPr id="2" name="Afbeelding 1"/>
          <p:cNvPicPr>
            <a:picLocks noChangeAspect="1"/>
          </p:cNvPicPr>
          <p:nvPr/>
        </p:nvPicPr>
        <p:blipFill>
          <a:blip r:embed="rId4"/>
          <a:stretch>
            <a:fillRect/>
          </a:stretch>
        </p:blipFill>
        <p:spPr>
          <a:xfrm rot="5400000">
            <a:off x="4084030" y="4813238"/>
            <a:ext cx="1271826" cy="712222"/>
          </a:xfrm>
          <a:prstGeom prst="rect">
            <a:avLst/>
          </a:prstGeom>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p:txBody>
          <a:bodyPr>
            <a:normAutofit fontScale="90000"/>
          </a:bodyPr>
          <a:lstStyle/>
          <a:p>
            <a:pPr lvl="0"/>
            <a:r>
              <a:rPr lang="nl-BE" dirty="0">
                <a:sym typeface="Calibri"/>
              </a:rPr>
              <a:t>Sluiten van het defect </a:t>
            </a:r>
          </a:p>
        </p:txBody>
      </p:sp>
      <p:pic>
        <p:nvPicPr>
          <p:cNvPr id="290" name="Shape 290"/>
          <p:cNvPicPr preferRelativeResize="0">
            <a:picLocks noChangeAspect="1"/>
          </p:cNvPicPr>
          <p:nvPr/>
        </p:nvPicPr>
        <p:blipFill rotWithShape="1">
          <a:blip r:embed="rId3">
            <a:alphaModFix/>
          </a:blip>
          <a:srcRect/>
          <a:stretch/>
        </p:blipFill>
        <p:spPr>
          <a:xfrm rot="5400000">
            <a:off x="1020003" y="1767738"/>
            <a:ext cx="4521898" cy="3391423"/>
          </a:xfrm>
          <a:prstGeom prst="rect">
            <a:avLst/>
          </a:prstGeom>
          <a:noFill/>
          <a:ln>
            <a:noFill/>
          </a:ln>
        </p:spPr>
      </p:pic>
      <p:pic>
        <p:nvPicPr>
          <p:cNvPr id="291" name="Shape 291"/>
          <p:cNvPicPr preferRelativeResize="0">
            <a:picLocks noChangeAspect="1"/>
          </p:cNvPicPr>
          <p:nvPr/>
        </p:nvPicPr>
        <p:blipFill rotWithShape="1">
          <a:blip r:embed="rId4">
            <a:alphaModFix/>
          </a:blip>
          <a:srcRect/>
          <a:stretch/>
        </p:blipFill>
        <p:spPr>
          <a:xfrm rot="5400000">
            <a:off x="4836149" y="1762646"/>
            <a:ext cx="4527140" cy="3395354"/>
          </a:xfrm>
          <a:prstGeom prst="rect">
            <a:avLst/>
          </a:prstGeom>
          <a:noFill/>
          <a:ln>
            <a:noFill/>
          </a:ln>
        </p:spPr>
      </p:pic>
      <p:sp>
        <p:nvSpPr>
          <p:cNvPr id="4" name="Tijdelijke aanduiding voor tekst 3"/>
          <p:cNvSpPr>
            <a:spLocks noGrp="1"/>
          </p:cNvSpPr>
          <p:nvPr>
            <p:ph type="body" sz="quarter" idx="11"/>
          </p:nvPr>
        </p:nvSpPr>
        <p:spPr/>
        <p:txBody>
          <a:bodyPr>
            <a:normAutofit fontScale="92500"/>
          </a:bodyPr>
          <a:lstStyle/>
          <a:p>
            <a:r>
              <a:rPr lang="nl-BE" dirty="0"/>
              <a:t>Primaire </a:t>
            </a:r>
            <a:r>
              <a:rPr lang="nl-BE" dirty="0" smtClean="0"/>
              <a:t>sluiting</a:t>
            </a:r>
            <a:endParaRPr lang="nl-BE" dirty="0"/>
          </a:p>
        </p:txBody>
      </p:sp>
      <p:pic>
        <p:nvPicPr>
          <p:cNvPr id="2" name="Afbeelding 1"/>
          <p:cNvPicPr>
            <a:picLocks noChangeAspect="1"/>
          </p:cNvPicPr>
          <p:nvPr/>
        </p:nvPicPr>
        <p:blipFill>
          <a:blip r:embed="rId5"/>
          <a:stretch>
            <a:fillRect/>
          </a:stretch>
        </p:blipFill>
        <p:spPr>
          <a:xfrm>
            <a:off x="4062185" y="2799458"/>
            <a:ext cx="914479" cy="512108"/>
          </a:xfrm>
          <a:prstGeom prst="rect">
            <a:avLst/>
          </a:prstGeom>
        </p:spPr>
      </p:pic>
      <p:pic>
        <p:nvPicPr>
          <p:cNvPr id="3" name="Afbeelding 2"/>
          <p:cNvPicPr>
            <a:picLocks noChangeAspect="1"/>
          </p:cNvPicPr>
          <p:nvPr/>
        </p:nvPicPr>
        <p:blipFill>
          <a:blip r:embed="rId5"/>
          <a:stretch>
            <a:fillRect/>
          </a:stretch>
        </p:blipFill>
        <p:spPr>
          <a:xfrm>
            <a:off x="1680653" y="2799458"/>
            <a:ext cx="914479" cy="512108"/>
          </a:xfrm>
          <a:prstGeom prst="rect">
            <a:avLst/>
          </a:prstGeom>
        </p:spPr>
      </p:pic>
      <p:pic>
        <p:nvPicPr>
          <p:cNvPr id="5" name="Afbeelding 4"/>
          <p:cNvPicPr>
            <a:picLocks noChangeAspect="1"/>
          </p:cNvPicPr>
          <p:nvPr/>
        </p:nvPicPr>
        <p:blipFill>
          <a:blip r:embed="rId5"/>
          <a:stretch>
            <a:fillRect/>
          </a:stretch>
        </p:blipFill>
        <p:spPr>
          <a:xfrm rot="5564095">
            <a:off x="6526569" y="4344924"/>
            <a:ext cx="914479" cy="512108"/>
          </a:xfrm>
          <a:prstGeom prst="rect">
            <a:avLst/>
          </a:prstGeom>
        </p:spPr>
      </p:pic>
      <p:pic>
        <p:nvPicPr>
          <p:cNvPr id="6" name="Afbeelding 5"/>
          <p:cNvPicPr>
            <a:picLocks noChangeAspect="1"/>
          </p:cNvPicPr>
          <p:nvPr/>
        </p:nvPicPr>
        <p:blipFill>
          <a:blip r:embed="rId5"/>
          <a:stretch>
            <a:fillRect/>
          </a:stretch>
        </p:blipFill>
        <p:spPr>
          <a:xfrm rot="5563215">
            <a:off x="6850208" y="2223546"/>
            <a:ext cx="720441" cy="412612"/>
          </a:xfrm>
          <a:prstGeom prst="rect">
            <a:avLst/>
          </a:prstGeom>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p:txBody>
          <a:bodyPr>
            <a:normAutofit fontScale="90000"/>
          </a:bodyPr>
          <a:lstStyle/>
          <a:p>
            <a:pPr lvl="0"/>
            <a:r>
              <a:rPr lang="nl-BE" smtClean="0"/>
              <a:t>Basocellulair carcinoom</a:t>
            </a:r>
            <a:endParaRPr lang="nl-BE" dirty="0"/>
          </a:p>
        </p:txBody>
      </p:sp>
      <p:sp>
        <p:nvSpPr>
          <p:cNvPr id="7" name="Text Placeholder 6"/>
          <p:cNvSpPr>
            <a:spLocks noGrp="1"/>
          </p:cNvSpPr>
          <p:nvPr>
            <p:ph type="body" sz="quarter" idx="11"/>
          </p:nvPr>
        </p:nvSpPr>
        <p:spPr/>
        <p:txBody>
          <a:bodyPr/>
          <a:lstStyle/>
          <a:p>
            <a:endParaRPr lang="en-US"/>
          </a:p>
        </p:txBody>
      </p:sp>
      <p:pic>
        <p:nvPicPr>
          <p:cNvPr id="75" name="Shape 75"/>
          <p:cNvPicPr preferRelativeResize="0"/>
          <p:nvPr/>
        </p:nvPicPr>
        <p:blipFill>
          <a:blip r:embed="rId3">
            <a:alphaModFix/>
          </a:blip>
          <a:stretch>
            <a:fillRect/>
          </a:stretch>
        </p:blipFill>
        <p:spPr>
          <a:xfrm>
            <a:off x="3740225" y="1143000"/>
            <a:ext cx="5462325" cy="4713975"/>
          </a:xfrm>
          <a:prstGeom prst="rect">
            <a:avLst/>
          </a:prstGeom>
          <a:noFill/>
          <a:ln>
            <a:noFill/>
          </a:ln>
        </p:spPr>
      </p:pic>
      <p:pic>
        <p:nvPicPr>
          <p:cNvPr id="76" name="Shape 76"/>
          <p:cNvPicPr preferRelativeResize="0"/>
          <p:nvPr/>
        </p:nvPicPr>
        <p:blipFill>
          <a:blip r:embed="rId4">
            <a:alphaModFix/>
          </a:blip>
          <a:stretch>
            <a:fillRect/>
          </a:stretch>
        </p:blipFill>
        <p:spPr>
          <a:xfrm>
            <a:off x="0" y="2458550"/>
            <a:ext cx="3740224" cy="456155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p:txBody>
          <a:bodyPr>
            <a:normAutofit fontScale="90000"/>
          </a:bodyPr>
          <a:lstStyle/>
          <a:p>
            <a:pPr lvl="0"/>
            <a:r>
              <a:rPr lang="nl-BE" dirty="0">
                <a:sym typeface="Calibri"/>
              </a:rPr>
              <a:t>Sluiten van het defect </a:t>
            </a:r>
          </a:p>
        </p:txBody>
      </p:sp>
      <p:pic>
        <p:nvPicPr>
          <p:cNvPr id="299" name="Shape 299"/>
          <p:cNvPicPr preferRelativeResize="0"/>
          <p:nvPr/>
        </p:nvPicPr>
        <p:blipFill rotWithShape="1">
          <a:blip r:embed="rId3">
            <a:alphaModFix/>
          </a:blip>
          <a:srcRect l="26296"/>
          <a:stretch/>
        </p:blipFill>
        <p:spPr>
          <a:xfrm rot="5400000">
            <a:off x="5465922" y="2607085"/>
            <a:ext cx="3391656" cy="3451309"/>
          </a:xfrm>
          <a:prstGeom prst="rect">
            <a:avLst/>
          </a:prstGeom>
          <a:noFill/>
          <a:ln>
            <a:noFill/>
          </a:ln>
        </p:spPr>
      </p:pic>
      <p:pic>
        <p:nvPicPr>
          <p:cNvPr id="8" name="Shape 298"/>
          <p:cNvPicPr preferRelativeResize="0">
            <a:picLocks/>
          </p:cNvPicPr>
          <p:nvPr/>
        </p:nvPicPr>
        <p:blipFill rotWithShape="1">
          <a:blip r:embed="rId4">
            <a:alphaModFix/>
          </a:blip>
          <a:srcRect l="27497" t="-24247" r="5680" b="24247"/>
          <a:stretch/>
        </p:blipFill>
        <p:spPr>
          <a:xfrm>
            <a:off x="1188243" y="913106"/>
            <a:ext cx="3888432" cy="4364319"/>
          </a:xfrm>
          <a:prstGeom prst="rect">
            <a:avLst/>
          </a:prstGeom>
          <a:noFill/>
          <a:ln>
            <a:noFill/>
          </a:ln>
        </p:spPr>
      </p:pic>
      <p:sp>
        <p:nvSpPr>
          <p:cNvPr id="2" name="Tijdelijke aanduiding voor tekst 1"/>
          <p:cNvSpPr>
            <a:spLocks noGrp="1"/>
          </p:cNvSpPr>
          <p:nvPr>
            <p:ph type="body" sz="quarter" idx="11"/>
          </p:nvPr>
        </p:nvSpPr>
        <p:spPr/>
        <p:txBody>
          <a:bodyPr>
            <a:normAutofit fontScale="92500"/>
          </a:bodyPr>
          <a:lstStyle/>
          <a:p>
            <a:r>
              <a:rPr lang="nl-BE" dirty="0"/>
              <a:t>Primaire </a:t>
            </a:r>
            <a:r>
              <a:rPr lang="nl-BE" dirty="0" smtClean="0"/>
              <a:t>sluiting</a:t>
            </a:r>
            <a:endParaRPr lang="nl-BE" dirty="0"/>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normAutofit fontScale="92500"/>
          </a:bodyPr>
          <a:lstStyle/>
          <a:p>
            <a:r>
              <a:rPr lang="nl-BE" dirty="0"/>
              <a:t>Primaire sluiting</a:t>
            </a:r>
          </a:p>
        </p:txBody>
      </p:sp>
      <p:pic>
        <p:nvPicPr>
          <p:cNvPr id="306" name="Shape 306"/>
          <p:cNvPicPr preferRelativeResize="0"/>
          <p:nvPr/>
        </p:nvPicPr>
        <p:blipFill rotWithShape="1">
          <a:blip r:embed="rId3">
            <a:alphaModFix/>
          </a:blip>
          <a:srcRect/>
          <a:stretch/>
        </p:blipFill>
        <p:spPr>
          <a:xfrm>
            <a:off x="2518397" y="1525355"/>
            <a:ext cx="6120680" cy="459050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p:txBody>
          <a:bodyPr>
            <a:normAutofit fontScale="90000"/>
          </a:bodyPr>
          <a:lstStyle/>
          <a:p>
            <a:pPr lvl="0"/>
            <a:r>
              <a:rPr lang="nl-BE" dirty="0">
                <a:sym typeface="Calibri"/>
              </a:rPr>
              <a:t>Sluiten van het defect </a:t>
            </a:r>
          </a:p>
        </p:txBody>
      </p:sp>
      <p:pic>
        <p:nvPicPr>
          <p:cNvPr id="329" name="Shape 329"/>
          <p:cNvPicPr preferRelativeResize="0"/>
          <p:nvPr/>
        </p:nvPicPr>
        <p:blipFill rotWithShape="1">
          <a:blip r:embed="rId3">
            <a:alphaModFix/>
          </a:blip>
          <a:srcRect l="12740" t="25480" r="6997"/>
          <a:stretch/>
        </p:blipFill>
        <p:spPr>
          <a:xfrm>
            <a:off x="3995935" y="2636911"/>
            <a:ext cx="4860206" cy="3384375"/>
          </a:xfrm>
          <a:prstGeom prst="rect">
            <a:avLst/>
          </a:prstGeom>
          <a:noFill/>
          <a:ln>
            <a:noFill/>
          </a:ln>
        </p:spPr>
      </p:pic>
      <p:sp>
        <p:nvSpPr>
          <p:cNvPr id="5" name="Text Placeholder 4"/>
          <p:cNvSpPr>
            <a:spLocks noGrp="1"/>
          </p:cNvSpPr>
          <p:nvPr>
            <p:ph type="body" sz="quarter" idx="11"/>
          </p:nvPr>
        </p:nvSpPr>
        <p:spPr/>
        <p:txBody>
          <a:bodyPr>
            <a:normAutofit fontScale="92500"/>
          </a:bodyPr>
          <a:lstStyle/>
          <a:p>
            <a:r>
              <a:rPr lang="nl-BE" dirty="0"/>
              <a:t>Primaire sluiting</a:t>
            </a:r>
          </a:p>
        </p:txBody>
      </p:sp>
      <p:pic>
        <p:nvPicPr>
          <p:cNvPr id="9" name="Shape 328"/>
          <p:cNvPicPr preferRelativeResize="0">
            <a:picLocks noGrp="1"/>
          </p:cNvPicPr>
          <p:nvPr>
            <p:ph type="body" idx="4294967295"/>
          </p:nvPr>
        </p:nvPicPr>
        <p:blipFill rotWithShape="1">
          <a:blip r:embed="rId4">
            <a:alphaModFix/>
          </a:blip>
          <a:srcRect l="10903" t="16971" r="23865" b="10904"/>
          <a:stretch/>
        </p:blipFill>
        <p:spPr>
          <a:xfrm>
            <a:off x="1331640" y="1196751"/>
            <a:ext cx="2952328" cy="244827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p:txBody>
          <a:bodyPr>
            <a:normAutofit fontScale="90000"/>
          </a:bodyPr>
          <a:lstStyle/>
          <a:p>
            <a:pPr lvl="0"/>
            <a:r>
              <a:rPr lang="nl-BE" dirty="0" smtClean="0">
                <a:sym typeface="Calibri"/>
              </a:rPr>
              <a:t>Sluiten van het defect</a:t>
            </a:r>
            <a:endParaRPr lang="nl-BE" dirty="0">
              <a:sym typeface="Calibri"/>
            </a:endParaRPr>
          </a:p>
        </p:txBody>
      </p:sp>
      <p:sp>
        <p:nvSpPr>
          <p:cNvPr id="3" name="Text Placeholder 2"/>
          <p:cNvSpPr>
            <a:spLocks noGrp="1"/>
          </p:cNvSpPr>
          <p:nvPr>
            <p:ph type="body" sz="quarter" idx="11"/>
          </p:nvPr>
        </p:nvSpPr>
        <p:spPr/>
        <p:txBody>
          <a:bodyPr>
            <a:normAutofit fontScale="92500"/>
          </a:bodyPr>
          <a:lstStyle/>
          <a:p>
            <a:r>
              <a:rPr lang="nl-BE" dirty="0"/>
              <a:t>Primaire sluiting</a:t>
            </a:r>
          </a:p>
        </p:txBody>
      </p:sp>
      <p:pic>
        <p:nvPicPr>
          <p:cNvPr id="335" name="Shape 335"/>
          <p:cNvPicPr preferRelativeResize="0">
            <a:picLocks noChangeAspect="1"/>
          </p:cNvPicPr>
          <p:nvPr/>
        </p:nvPicPr>
        <p:blipFill rotWithShape="1">
          <a:blip r:embed="rId3">
            <a:alphaModFix/>
          </a:blip>
          <a:srcRect/>
          <a:stretch/>
        </p:blipFill>
        <p:spPr>
          <a:xfrm>
            <a:off x="2555333" y="1530755"/>
            <a:ext cx="6480719" cy="486054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p:txBody>
          <a:bodyPr>
            <a:normAutofit fontScale="90000"/>
          </a:bodyPr>
          <a:lstStyle/>
          <a:p>
            <a:pPr lvl="0"/>
            <a:r>
              <a:rPr lang="nl-BE" dirty="0">
                <a:sym typeface="Calibri"/>
              </a:rPr>
              <a:t>Sluiten van het defect </a:t>
            </a:r>
          </a:p>
        </p:txBody>
      </p:sp>
      <p:pic>
        <p:nvPicPr>
          <p:cNvPr id="11" name="Shape 364"/>
          <p:cNvPicPr preferRelativeResize="0">
            <a:picLocks/>
          </p:cNvPicPr>
          <p:nvPr/>
        </p:nvPicPr>
        <p:blipFill rotWithShape="1">
          <a:blip r:embed="rId3">
            <a:alphaModFix/>
          </a:blip>
          <a:srcRect/>
          <a:stretch/>
        </p:blipFill>
        <p:spPr>
          <a:xfrm>
            <a:off x="1222479" y="1229958"/>
            <a:ext cx="4367234" cy="3275426"/>
          </a:xfrm>
          <a:prstGeom prst="rect">
            <a:avLst/>
          </a:prstGeom>
          <a:noFill/>
          <a:ln>
            <a:noFill/>
          </a:ln>
        </p:spPr>
      </p:pic>
      <p:pic>
        <p:nvPicPr>
          <p:cNvPr id="365" name="Shape 365"/>
          <p:cNvPicPr preferRelativeResize="0"/>
          <p:nvPr/>
        </p:nvPicPr>
        <p:blipFill rotWithShape="1">
          <a:blip r:embed="rId4">
            <a:alphaModFix/>
          </a:blip>
          <a:srcRect/>
          <a:stretch/>
        </p:blipFill>
        <p:spPr>
          <a:xfrm>
            <a:off x="4668010" y="2708919"/>
            <a:ext cx="4320480" cy="3240359"/>
          </a:xfrm>
          <a:prstGeom prst="rect">
            <a:avLst/>
          </a:prstGeom>
          <a:noFill/>
          <a:ln>
            <a:noFill/>
          </a:ln>
        </p:spPr>
      </p:pic>
      <p:sp>
        <p:nvSpPr>
          <p:cNvPr id="8" name="Text Placeholder 7"/>
          <p:cNvSpPr>
            <a:spLocks noGrp="1"/>
          </p:cNvSpPr>
          <p:nvPr>
            <p:ph type="body" sz="quarter" idx="11"/>
          </p:nvPr>
        </p:nvSpPr>
        <p:spPr/>
        <p:txBody>
          <a:bodyPr>
            <a:normAutofit fontScale="92500"/>
          </a:bodyPr>
          <a:lstStyle/>
          <a:p>
            <a:r>
              <a:rPr lang="nl-BE" dirty="0"/>
              <a:t>Primaire </a:t>
            </a:r>
            <a:r>
              <a:rPr lang="nl-BE" dirty="0" smtClean="0"/>
              <a:t>sluiting</a:t>
            </a:r>
            <a:endParaRPr lang="nl-BE" dirty="0"/>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normAutofit fontScale="92500"/>
          </a:bodyPr>
          <a:lstStyle/>
          <a:p>
            <a:r>
              <a:rPr lang="nl-BE" dirty="0"/>
              <a:t>Primaire sluiting</a:t>
            </a:r>
          </a:p>
        </p:txBody>
      </p:sp>
      <p:pic>
        <p:nvPicPr>
          <p:cNvPr id="372" name="Shape 372"/>
          <p:cNvPicPr preferRelativeResize="0"/>
          <p:nvPr/>
        </p:nvPicPr>
        <p:blipFill rotWithShape="1">
          <a:blip r:embed="rId3">
            <a:alphaModFix/>
          </a:blip>
          <a:srcRect/>
          <a:stretch/>
        </p:blipFill>
        <p:spPr>
          <a:xfrm>
            <a:off x="2741701" y="1860564"/>
            <a:ext cx="5856649" cy="439248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normAutofit fontScale="92500"/>
          </a:bodyPr>
          <a:lstStyle/>
          <a:p>
            <a:r>
              <a:rPr lang="nl-BE" dirty="0"/>
              <a:t>Primaire sluiting</a:t>
            </a:r>
          </a:p>
        </p:txBody>
      </p:sp>
      <p:pic>
        <p:nvPicPr>
          <p:cNvPr id="379" name="Shape 379"/>
          <p:cNvPicPr preferRelativeResize="0"/>
          <p:nvPr/>
        </p:nvPicPr>
        <p:blipFill rotWithShape="1">
          <a:blip r:embed="rId3">
            <a:alphaModFix/>
          </a:blip>
          <a:srcRect t="25806"/>
          <a:stretch/>
        </p:blipFill>
        <p:spPr>
          <a:xfrm rot="10800000">
            <a:off x="2267745" y="1573959"/>
            <a:ext cx="5966291" cy="362910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p:txBody>
          <a:bodyPr>
            <a:normAutofit fontScale="90000"/>
          </a:bodyPr>
          <a:lstStyle/>
          <a:p>
            <a:pPr lvl="0"/>
            <a:r>
              <a:rPr lang="nl-BE" dirty="0">
                <a:sym typeface="Calibri"/>
              </a:rPr>
              <a:t>Sluiten van het defect </a:t>
            </a:r>
          </a:p>
        </p:txBody>
      </p:sp>
      <p:pic>
        <p:nvPicPr>
          <p:cNvPr id="11" name="Shape 385"/>
          <p:cNvPicPr preferRelativeResize="0">
            <a:picLocks noGrp="1"/>
          </p:cNvPicPr>
          <p:nvPr>
            <p:ph type="body" idx="4294967295"/>
          </p:nvPr>
        </p:nvPicPr>
        <p:blipFill rotWithShape="1">
          <a:blip r:embed="rId3">
            <a:alphaModFix/>
          </a:blip>
          <a:srcRect/>
          <a:stretch/>
        </p:blipFill>
        <p:spPr>
          <a:xfrm rot="10800000">
            <a:off x="605462" y="1406546"/>
            <a:ext cx="5132387" cy="3849291"/>
          </a:xfrm>
          <a:prstGeom prst="rect">
            <a:avLst/>
          </a:prstGeom>
          <a:noFill/>
          <a:ln>
            <a:noFill/>
          </a:ln>
        </p:spPr>
      </p:pic>
      <p:pic>
        <p:nvPicPr>
          <p:cNvPr id="386" name="Shape 386"/>
          <p:cNvPicPr preferRelativeResize="0"/>
          <p:nvPr/>
        </p:nvPicPr>
        <p:blipFill rotWithShape="1">
          <a:blip r:embed="rId4">
            <a:alphaModFix/>
          </a:blip>
          <a:srcRect/>
          <a:stretch/>
        </p:blipFill>
        <p:spPr>
          <a:xfrm>
            <a:off x="4788023" y="2288141"/>
            <a:ext cx="6108170" cy="4581127"/>
          </a:xfrm>
          <a:prstGeom prst="rect">
            <a:avLst/>
          </a:prstGeom>
          <a:noFill/>
          <a:ln>
            <a:noFill/>
          </a:ln>
        </p:spPr>
      </p:pic>
      <p:sp>
        <p:nvSpPr>
          <p:cNvPr id="8" name="Text Placeholder 7"/>
          <p:cNvSpPr>
            <a:spLocks noGrp="1"/>
          </p:cNvSpPr>
          <p:nvPr>
            <p:ph type="body" sz="quarter" idx="11"/>
          </p:nvPr>
        </p:nvSpPr>
        <p:spPr/>
        <p:txBody>
          <a:bodyPr>
            <a:normAutofit fontScale="92500"/>
          </a:bodyPr>
          <a:lstStyle/>
          <a:p>
            <a:r>
              <a:rPr lang="nl-BE" dirty="0"/>
              <a:t>Primaire sluiting</a:t>
            </a:r>
          </a:p>
        </p:txBody>
      </p:sp>
      <p:pic>
        <p:nvPicPr>
          <p:cNvPr id="2" name="Afbeelding 1"/>
          <p:cNvPicPr>
            <a:picLocks noChangeAspect="1"/>
          </p:cNvPicPr>
          <p:nvPr/>
        </p:nvPicPr>
        <p:blipFill>
          <a:blip r:embed="rId5"/>
          <a:stretch>
            <a:fillRect/>
          </a:stretch>
        </p:blipFill>
        <p:spPr>
          <a:xfrm>
            <a:off x="3767030" y="3881284"/>
            <a:ext cx="914479" cy="512108"/>
          </a:xfrm>
          <a:prstGeom prst="rect">
            <a:avLst/>
          </a:prstGeom>
        </p:spPr>
      </p:pic>
      <p:pic>
        <p:nvPicPr>
          <p:cNvPr id="3" name="Afbeelding 2"/>
          <p:cNvPicPr>
            <a:picLocks noChangeAspect="1"/>
          </p:cNvPicPr>
          <p:nvPr/>
        </p:nvPicPr>
        <p:blipFill>
          <a:blip r:embed="rId5"/>
          <a:stretch>
            <a:fillRect/>
          </a:stretch>
        </p:blipFill>
        <p:spPr>
          <a:xfrm>
            <a:off x="2156166" y="3881284"/>
            <a:ext cx="914479" cy="512108"/>
          </a:xfrm>
          <a:prstGeom prst="rect">
            <a:avLst/>
          </a:prstGeom>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p:txBody>
          <a:bodyPr>
            <a:normAutofit fontScale="90000"/>
          </a:bodyPr>
          <a:lstStyle/>
          <a:p>
            <a:pPr lvl="0"/>
            <a:r>
              <a:rPr lang="nl-BE" dirty="0">
                <a:sym typeface="Calibri"/>
              </a:rPr>
              <a:t>Sluiten van het defect </a:t>
            </a:r>
          </a:p>
        </p:txBody>
      </p:sp>
      <p:pic>
        <p:nvPicPr>
          <p:cNvPr id="393" name="Shape 393"/>
          <p:cNvPicPr preferRelativeResize="0"/>
          <p:nvPr/>
        </p:nvPicPr>
        <p:blipFill rotWithShape="1">
          <a:blip r:embed="rId3">
            <a:alphaModFix/>
          </a:blip>
          <a:srcRect t="15315" r="48315" b="10028"/>
          <a:stretch/>
        </p:blipFill>
        <p:spPr>
          <a:xfrm>
            <a:off x="3223229" y="1268759"/>
            <a:ext cx="2592287" cy="2808313"/>
          </a:xfrm>
          <a:prstGeom prst="rect">
            <a:avLst/>
          </a:prstGeom>
          <a:noFill/>
          <a:ln>
            <a:noFill/>
          </a:ln>
        </p:spPr>
      </p:pic>
      <p:pic>
        <p:nvPicPr>
          <p:cNvPr id="394" name="Shape 394"/>
          <p:cNvPicPr preferRelativeResize="0"/>
          <p:nvPr/>
        </p:nvPicPr>
        <p:blipFill rotWithShape="1">
          <a:blip r:embed="rId4">
            <a:alphaModFix/>
          </a:blip>
          <a:srcRect l="11174" t="-145" r="36381" b="35808"/>
          <a:stretch/>
        </p:blipFill>
        <p:spPr>
          <a:xfrm rot="-5400000">
            <a:off x="5838343" y="1381015"/>
            <a:ext cx="2808311" cy="2583800"/>
          </a:xfrm>
          <a:prstGeom prst="rect">
            <a:avLst/>
          </a:prstGeom>
          <a:noFill/>
          <a:ln>
            <a:noFill/>
          </a:ln>
        </p:spPr>
      </p:pic>
      <p:pic>
        <p:nvPicPr>
          <p:cNvPr id="395" name="Shape 395"/>
          <p:cNvPicPr preferRelativeResize="0"/>
          <p:nvPr/>
        </p:nvPicPr>
        <p:blipFill rotWithShape="1">
          <a:blip r:embed="rId5">
            <a:alphaModFix/>
          </a:blip>
          <a:srcRect l="7275" t="15536" r="16986"/>
          <a:stretch/>
        </p:blipFill>
        <p:spPr>
          <a:xfrm>
            <a:off x="3007204" y="4170182"/>
            <a:ext cx="3024335" cy="2529563"/>
          </a:xfrm>
          <a:prstGeom prst="rect">
            <a:avLst/>
          </a:prstGeom>
          <a:noFill/>
          <a:ln>
            <a:noFill/>
          </a:ln>
        </p:spPr>
      </p:pic>
      <p:sp>
        <p:nvSpPr>
          <p:cNvPr id="5" name="Text Placeholder 4"/>
          <p:cNvSpPr>
            <a:spLocks noGrp="1"/>
          </p:cNvSpPr>
          <p:nvPr>
            <p:ph type="body" sz="quarter" idx="11"/>
          </p:nvPr>
        </p:nvSpPr>
        <p:spPr/>
        <p:txBody>
          <a:bodyPr>
            <a:normAutofit fontScale="92500"/>
          </a:bodyPr>
          <a:lstStyle/>
          <a:p>
            <a:r>
              <a:rPr lang="nl-BE" dirty="0"/>
              <a:t>Primaire sluiting</a:t>
            </a:r>
          </a:p>
        </p:txBody>
      </p:sp>
      <p:pic>
        <p:nvPicPr>
          <p:cNvPr id="11" name="Shape 392"/>
          <p:cNvPicPr preferRelativeResize="0">
            <a:picLocks noGrp="1"/>
          </p:cNvPicPr>
          <p:nvPr>
            <p:ph type="body" idx="4294967295"/>
          </p:nvPr>
        </p:nvPicPr>
        <p:blipFill rotWithShape="1">
          <a:blip r:embed="rId6">
            <a:alphaModFix/>
          </a:blip>
          <a:srcRect l="14950" t="32110" r="23000"/>
          <a:stretch/>
        </p:blipFill>
        <p:spPr>
          <a:xfrm rot="5400000">
            <a:off x="531739" y="1520664"/>
            <a:ext cx="2808313" cy="230450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p:txBody>
          <a:bodyPr>
            <a:normAutofit fontScale="90000"/>
          </a:bodyPr>
          <a:lstStyle/>
          <a:p>
            <a:pPr lvl="0"/>
            <a:r>
              <a:rPr lang="nl-BE" dirty="0">
                <a:sym typeface="Calibri"/>
              </a:rPr>
              <a:t>Sluiten van het defect </a:t>
            </a:r>
          </a:p>
        </p:txBody>
      </p:sp>
      <p:pic>
        <p:nvPicPr>
          <p:cNvPr id="10" name="Shape 401"/>
          <p:cNvPicPr preferRelativeResize="0">
            <a:picLocks noChangeAspect="1"/>
          </p:cNvPicPr>
          <p:nvPr/>
        </p:nvPicPr>
        <p:blipFill rotWithShape="1">
          <a:blip r:embed="rId3">
            <a:alphaModFix/>
          </a:blip>
          <a:stretch/>
        </p:blipFill>
        <p:spPr>
          <a:xfrm>
            <a:off x="2467628" y="1800919"/>
            <a:ext cx="6121908" cy="4590376"/>
          </a:xfrm>
          <a:prstGeom prst="rect">
            <a:avLst/>
          </a:prstGeom>
          <a:noFill/>
          <a:ln>
            <a:noFill/>
          </a:ln>
        </p:spPr>
      </p:pic>
      <p:sp>
        <p:nvSpPr>
          <p:cNvPr id="8" name="Text Placeholder 7"/>
          <p:cNvSpPr>
            <a:spLocks noGrp="1"/>
          </p:cNvSpPr>
          <p:nvPr>
            <p:ph type="body" sz="quarter" idx="11"/>
          </p:nvPr>
        </p:nvSpPr>
        <p:spPr/>
        <p:txBody>
          <a:bodyPr>
            <a:normAutofit fontScale="92500"/>
          </a:bodyPr>
          <a:lstStyle/>
          <a:p>
            <a:r>
              <a:rPr lang="nl-BE" dirty="0"/>
              <a:t>Primaire sluiting</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p:txBody>
          <a:bodyPr>
            <a:normAutofit fontScale="90000"/>
          </a:bodyPr>
          <a:lstStyle/>
          <a:p>
            <a:pPr lvl="0"/>
            <a:r>
              <a:rPr lang="nl-BE" smtClean="0"/>
              <a:t>Basocellulair carcinoom</a:t>
            </a:r>
            <a:endParaRPr lang="nl-BE" dirty="0"/>
          </a:p>
        </p:txBody>
      </p:sp>
      <p:sp>
        <p:nvSpPr>
          <p:cNvPr id="5" name="Text Placeholder 4"/>
          <p:cNvSpPr>
            <a:spLocks noGrp="1"/>
          </p:cNvSpPr>
          <p:nvPr>
            <p:ph type="body" sz="quarter" idx="11"/>
          </p:nvPr>
        </p:nvSpPr>
        <p:spPr/>
        <p:txBody>
          <a:bodyPr/>
          <a:lstStyle/>
          <a:p>
            <a:pPr lvl="0"/>
            <a:r>
              <a:rPr lang="en-US" smtClean="0"/>
              <a:t>Oorzaken</a:t>
            </a:r>
            <a:endParaRPr lang="en-US" dirty="0"/>
          </a:p>
        </p:txBody>
      </p:sp>
      <p:sp>
        <p:nvSpPr>
          <p:cNvPr id="83" name="Shape 83"/>
          <p:cNvSpPr txBox="1">
            <a:spLocks noGrp="1"/>
          </p:cNvSpPr>
          <p:nvPr>
            <p:ph type="body" idx="12"/>
          </p:nvPr>
        </p:nvSpPr>
        <p:spPr/>
        <p:txBody>
          <a:bodyPr/>
          <a:lstStyle/>
          <a:p>
            <a:pPr lvl="0"/>
            <a:r>
              <a:rPr lang="nl-BE" dirty="0" smtClean="0"/>
              <a:t>Zonblootstelling</a:t>
            </a:r>
          </a:p>
          <a:p>
            <a:pPr lvl="0"/>
            <a:r>
              <a:rPr lang="nl-BE" dirty="0" smtClean="0"/>
              <a:t>Ioniserende stralen</a:t>
            </a:r>
          </a:p>
          <a:p>
            <a:pPr lvl="0"/>
            <a:r>
              <a:rPr lang="nl-BE" dirty="0" smtClean="0"/>
              <a:t>Chronisch arseengebruik</a:t>
            </a:r>
          </a:p>
          <a:p>
            <a:pPr lvl="0"/>
            <a:r>
              <a:rPr lang="nl-BE" dirty="0" smtClean="0"/>
              <a:t>Genetische voorbeschiktheid</a:t>
            </a:r>
          </a:p>
          <a:p>
            <a:pPr lvl="1"/>
            <a:r>
              <a:rPr lang="nl-BE" dirty="0" smtClean="0"/>
              <a:t>basaalcelnaevus syndroom</a:t>
            </a:r>
          </a:p>
          <a:p>
            <a:pPr lvl="1"/>
            <a:r>
              <a:rPr lang="nl-BE" dirty="0" smtClean="0"/>
              <a:t>xeroderma pigmentosa</a:t>
            </a:r>
          </a:p>
          <a:p>
            <a:pPr lvl="1"/>
            <a:r>
              <a:rPr lang="nl-BE" dirty="0" smtClean="0"/>
              <a:t>andere genmutaties (p53 mutatie UV geïndcueerd)</a:t>
            </a:r>
            <a:endParaRPr lang="nl-BE" dirty="0"/>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p:txBody>
          <a:bodyPr>
            <a:normAutofit fontScale="90000"/>
          </a:bodyPr>
          <a:lstStyle/>
          <a:p>
            <a:pPr lvl="0"/>
            <a:r>
              <a:rPr lang="nl-BE" dirty="0">
                <a:sym typeface="Calibri"/>
              </a:rPr>
              <a:t>Sluiten van het defect </a:t>
            </a:r>
          </a:p>
        </p:txBody>
      </p:sp>
      <p:sp>
        <p:nvSpPr>
          <p:cNvPr id="407" name="Shape 407"/>
          <p:cNvSpPr txBox="1">
            <a:spLocks noGrp="1"/>
          </p:cNvSpPr>
          <p:nvPr>
            <p:ph type="body" idx="11"/>
          </p:nvPr>
        </p:nvSpPr>
        <p:spPr>
          <a:xfrm>
            <a:off x="76561" y="5840433"/>
            <a:ext cx="2159796" cy="550862"/>
          </a:xfrm>
        </p:spPr>
        <p:txBody>
          <a:bodyPr>
            <a:normAutofit/>
          </a:bodyPr>
          <a:lstStyle/>
          <a:p>
            <a:r>
              <a:rPr lang="nl-BE" dirty="0" smtClean="0"/>
              <a:t>         </a:t>
            </a:r>
            <a:r>
              <a:rPr lang="nl-BE" dirty="0" err="1" smtClean="0"/>
              <a:t>Huidgreffe</a:t>
            </a:r>
            <a:endParaRPr lang="nl-BE" dirty="0"/>
          </a:p>
        </p:txBody>
      </p:sp>
      <p:sp>
        <p:nvSpPr>
          <p:cNvPr id="4" name="Text Placeholder 3"/>
          <p:cNvSpPr>
            <a:spLocks noGrp="1"/>
          </p:cNvSpPr>
          <p:nvPr>
            <p:ph type="body" sz="quarter" idx="12"/>
          </p:nvPr>
        </p:nvSpPr>
        <p:spPr/>
        <p:txBody>
          <a:bodyPr>
            <a:normAutofit/>
          </a:bodyPr>
          <a:lstStyle/>
          <a:p>
            <a:pPr lvl="0"/>
            <a:r>
              <a:rPr lang="nl-BE" dirty="0">
                <a:sym typeface="Calibri"/>
              </a:rPr>
              <a:t> Split thickness huidgreffe</a:t>
            </a:r>
          </a:p>
          <a:p>
            <a:pPr lvl="1"/>
            <a:r>
              <a:rPr lang="nl-BE" dirty="0">
                <a:sym typeface="Calibri"/>
              </a:rPr>
              <a:t>Afgenomen met een dermatoom </a:t>
            </a:r>
          </a:p>
          <a:p>
            <a:pPr lvl="1"/>
            <a:r>
              <a:rPr lang="nl-BE" dirty="0">
                <a:sym typeface="Calibri"/>
              </a:rPr>
              <a:t>Donorsite heelt secundair (Kaltostat, Aquacell, Algisite)</a:t>
            </a:r>
          </a:p>
          <a:p>
            <a:pPr lvl="0"/>
            <a:r>
              <a:rPr lang="nl-BE" dirty="0" smtClean="0">
                <a:sym typeface="Calibri"/>
              </a:rPr>
              <a:t>Full </a:t>
            </a:r>
            <a:r>
              <a:rPr lang="nl-BE" dirty="0">
                <a:sym typeface="Calibri"/>
              </a:rPr>
              <a:t>thickness huidgreffe </a:t>
            </a:r>
          </a:p>
          <a:p>
            <a:pPr lvl="1"/>
            <a:r>
              <a:rPr lang="nl-BE" dirty="0">
                <a:sym typeface="Calibri"/>
              </a:rPr>
              <a:t>Donorsite dient primair </a:t>
            </a:r>
            <a:r>
              <a:rPr lang="nl-BE" dirty="0" smtClean="0">
                <a:sym typeface="Calibri"/>
              </a:rPr>
              <a:t>gesloten </a:t>
            </a:r>
            <a:r>
              <a:rPr lang="nl-BE" dirty="0">
                <a:sym typeface="Calibri"/>
              </a:rPr>
              <a:t>te worden </a:t>
            </a:r>
          </a:p>
          <a:p>
            <a:pPr lvl="2"/>
            <a:r>
              <a:rPr lang="nl-BE" dirty="0">
                <a:sym typeface="Calibri"/>
              </a:rPr>
              <a:t>Lies </a:t>
            </a:r>
          </a:p>
          <a:p>
            <a:pPr lvl="2"/>
            <a:r>
              <a:rPr lang="nl-BE" dirty="0">
                <a:sym typeface="Calibri"/>
              </a:rPr>
              <a:t>Supraclaviculair, pre-auriculair, retro-auriculair </a:t>
            </a:r>
          </a:p>
        </p:txBody>
      </p:sp>
      <p:pic>
        <p:nvPicPr>
          <p:cNvPr id="408" name="Shape 408"/>
          <p:cNvPicPr preferRelativeResize="0"/>
          <p:nvPr/>
        </p:nvPicPr>
        <p:blipFill rotWithShape="1">
          <a:blip r:embed="rId3">
            <a:alphaModFix/>
          </a:blip>
          <a:srcRect/>
          <a:stretch/>
        </p:blipFill>
        <p:spPr>
          <a:xfrm>
            <a:off x="6585076" y="5092721"/>
            <a:ext cx="2286000" cy="14954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p:txBody>
          <a:bodyPr>
            <a:normAutofit fontScale="90000"/>
          </a:bodyPr>
          <a:lstStyle/>
          <a:p>
            <a:pPr lvl="0"/>
            <a:r>
              <a:rPr lang="nl-BE" dirty="0">
                <a:sym typeface="Calibri"/>
              </a:rPr>
              <a:t>Sluiten van het defect </a:t>
            </a:r>
          </a:p>
        </p:txBody>
      </p:sp>
      <p:pic>
        <p:nvPicPr>
          <p:cNvPr id="416" name="Shape 416"/>
          <p:cNvPicPr preferRelativeResize="0">
            <a:picLocks noChangeAspect="1"/>
          </p:cNvPicPr>
          <p:nvPr/>
        </p:nvPicPr>
        <p:blipFill rotWithShape="1">
          <a:blip r:embed="rId3">
            <a:alphaModFix/>
          </a:blip>
          <a:srcRect t="15995" b="9825"/>
          <a:stretch/>
        </p:blipFill>
        <p:spPr>
          <a:xfrm rot="5400000">
            <a:off x="4853519" y="2864884"/>
            <a:ext cx="4531639" cy="2521146"/>
          </a:xfrm>
          <a:prstGeom prst="rect">
            <a:avLst/>
          </a:prstGeom>
          <a:noFill/>
          <a:ln>
            <a:noFill/>
          </a:ln>
        </p:spPr>
      </p:pic>
      <p:pic>
        <p:nvPicPr>
          <p:cNvPr id="11" name="Shape 415"/>
          <p:cNvPicPr preferRelativeResize="0">
            <a:picLocks/>
          </p:cNvPicPr>
          <p:nvPr/>
        </p:nvPicPr>
        <p:blipFill rotWithShape="1">
          <a:blip r:embed="rId4">
            <a:alphaModFix/>
          </a:blip>
          <a:srcRect l="19092" r="28404"/>
          <a:stretch/>
        </p:blipFill>
        <p:spPr>
          <a:xfrm>
            <a:off x="2393070" y="1865312"/>
            <a:ext cx="3168352" cy="4525963"/>
          </a:xfrm>
          <a:prstGeom prst="rect">
            <a:avLst/>
          </a:prstGeom>
          <a:noFill/>
          <a:ln>
            <a:noFill/>
          </a:ln>
        </p:spPr>
      </p:pic>
      <p:sp>
        <p:nvSpPr>
          <p:cNvPr id="8" name="Text Placeholder 7"/>
          <p:cNvSpPr>
            <a:spLocks noGrp="1"/>
          </p:cNvSpPr>
          <p:nvPr>
            <p:ph type="body" sz="quarter" idx="11"/>
          </p:nvPr>
        </p:nvSpPr>
        <p:spPr/>
        <p:txBody>
          <a:bodyPr>
            <a:normAutofit/>
          </a:bodyPr>
          <a:lstStyle/>
          <a:p>
            <a:r>
              <a:rPr lang="nl-BE" dirty="0" smtClean="0"/>
              <a:t>         </a:t>
            </a:r>
            <a:r>
              <a:rPr lang="nl-BE" dirty="0" err="1" smtClean="0"/>
              <a:t>Huidgreffe</a:t>
            </a:r>
            <a:endParaRPr lang="nl-BE" dirty="0"/>
          </a:p>
        </p:txBody>
      </p:sp>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r>
              <a:rPr lang="nl-BE" dirty="0" smtClean="0"/>
              <a:t>         </a:t>
            </a:r>
            <a:r>
              <a:rPr lang="nl-BE" dirty="0" err="1" smtClean="0"/>
              <a:t>Huidgreffe</a:t>
            </a:r>
            <a:endParaRPr lang="nl-BE" dirty="0"/>
          </a:p>
        </p:txBody>
      </p:sp>
      <p:pic>
        <p:nvPicPr>
          <p:cNvPr id="423" name="Shape 423"/>
          <p:cNvPicPr preferRelativeResize="0">
            <a:picLocks noChangeAspect="1"/>
          </p:cNvPicPr>
          <p:nvPr/>
        </p:nvPicPr>
        <p:blipFill rotWithShape="1">
          <a:blip r:embed="rId3">
            <a:alphaModFix/>
          </a:blip>
          <a:srcRect/>
          <a:stretch/>
        </p:blipFill>
        <p:spPr>
          <a:xfrm rot="5400000">
            <a:off x="1166892" y="1960901"/>
            <a:ext cx="4192972" cy="3144730"/>
          </a:xfrm>
          <a:prstGeom prst="rect">
            <a:avLst/>
          </a:prstGeom>
          <a:noFill/>
          <a:ln>
            <a:noFill/>
          </a:ln>
        </p:spPr>
      </p:pic>
      <p:pic>
        <p:nvPicPr>
          <p:cNvPr id="424" name="Shape 424"/>
          <p:cNvPicPr preferRelativeResize="0">
            <a:picLocks noChangeAspect="1"/>
          </p:cNvPicPr>
          <p:nvPr/>
        </p:nvPicPr>
        <p:blipFill rotWithShape="1">
          <a:blip r:embed="rId4">
            <a:alphaModFix/>
          </a:blip>
          <a:srcRect/>
          <a:stretch/>
        </p:blipFill>
        <p:spPr>
          <a:xfrm rot="5400000">
            <a:off x="5007605" y="1960900"/>
            <a:ext cx="4192971" cy="314472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r>
              <a:rPr lang="en-US" dirty="0" smtClean="0"/>
              <a:t>         </a:t>
            </a:r>
            <a:r>
              <a:rPr lang="en-US" dirty="0" err="1" smtClean="0"/>
              <a:t>Huidgreffe</a:t>
            </a:r>
            <a:endParaRPr lang="en-US" dirty="0"/>
          </a:p>
        </p:txBody>
      </p:sp>
      <p:pic>
        <p:nvPicPr>
          <p:cNvPr id="431" name="Shape 431"/>
          <p:cNvPicPr preferRelativeResize="0"/>
          <p:nvPr/>
        </p:nvPicPr>
        <p:blipFill rotWithShape="1">
          <a:blip r:embed="rId3">
            <a:alphaModFix/>
          </a:blip>
          <a:srcRect/>
          <a:stretch/>
        </p:blipFill>
        <p:spPr>
          <a:xfrm rot="5400000">
            <a:off x="1895702" y="1928833"/>
            <a:ext cx="5280586" cy="396044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p:txBody>
          <a:bodyPr>
            <a:normAutofit fontScale="90000"/>
          </a:bodyPr>
          <a:lstStyle/>
          <a:p>
            <a:pPr lvl="0"/>
            <a:r>
              <a:rPr lang="nl-BE" dirty="0">
                <a:sym typeface="Calibri"/>
              </a:rPr>
              <a:t>Sluiten van het defect </a:t>
            </a:r>
          </a:p>
        </p:txBody>
      </p:sp>
      <p:pic>
        <p:nvPicPr>
          <p:cNvPr id="7" name="Shape 446"/>
          <p:cNvPicPr preferRelativeResize="0">
            <a:picLocks noGrp="1"/>
          </p:cNvPicPr>
          <p:nvPr>
            <p:ph type="body" idx="4294967295"/>
          </p:nvPr>
        </p:nvPicPr>
        <p:blipFill rotWithShape="1">
          <a:blip r:embed="rId3">
            <a:alphaModFix/>
          </a:blip>
          <a:srcRect/>
          <a:stretch/>
        </p:blipFill>
        <p:spPr>
          <a:xfrm>
            <a:off x="2443242" y="1908777"/>
            <a:ext cx="5976664" cy="4482498"/>
          </a:xfrm>
          <a:prstGeom prst="rect">
            <a:avLst/>
          </a:prstGeom>
          <a:noFill/>
          <a:ln>
            <a:noFill/>
          </a:ln>
        </p:spPr>
      </p:pic>
      <p:sp>
        <p:nvSpPr>
          <p:cNvPr id="2" name="Tijdelijke aanduiding voor tekst 1"/>
          <p:cNvSpPr>
            <a:spLocks noGrp="1"/>
          </p:cNvSpPr>
          <p:nvPr>
            <p:ph type="body" sz="quarter" idx="11"/>
          </p:nvPr>
        </p:nvSpPr>
        <p:spPr/>
        <p:txBody>
          <a:bodyPr/>
          <a:lstStyle/>
          <a:p>
            <a:r>
              <a:rPr lang="nl-BE" dirty="0" smtClean="0"/>
              <a:t>         </a:t>
            </a:r>
            <a:r>
              <a:rPr lang="nl-BE" dirty="0" err="1" smtClean="0"/>
              <a:t>Huidgreffe</a:t>
            </a:r>
            <a:endParaRPr lang="nl-BE" dirty="0"/>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p:txBody>
          <a:bodyPr>
            <a:normAutofit fontScale="90000"/>
          </a:bodyPr>
          <a:lstStyle/>
          <a:p>
            <a:pPr lvl="0"/>
            <a:r>
              <a:rPr lang="nl-BE" dirty="0">
                <a:sym typeface="Calibri"/>
              </a:rPr>
              <a:t>Sluiten van het defect </a:t>
            </a:r>
          </a:p>
        </p:txBody>
      </p:sp>
      <p:pic>
        <p:nvPicPr>
          <p:cNvPr id="5" name="Shape 453"/>
          <p:cNvPicPr preferRelativeResize="0">
            <a:picLocks noChangeAspect="1"/>
          </p:cNvPicPr>
          <p:nvPr/>
        </p:nvPicPr>
        <p:blipFill rotWithShape="1">
          <a:blip r:embed="rId3">
            <a:alphaModFix/>
          </a:blip>
          <a:srcRect/>
          <a:stretch/>
        </p:blipFill>
        <p:spPr>
          <a:xfrm>
            <a:off x="2443906" y="1908777"/>
            <a:ext cx="5976000" cy="4482000"/>
          </a:xfrm>
          <a:prstGeom prst="rect">
            <a:avLst/>
          </a:prstGeom>
          <a:noFill/>
          <a:ln>
            <a:noFill/>
          </a:ln>
        </p:spPr>
      </p:pic>
      <p:sp>
        <p:nvSpPr>
          <p:cNvPr id="2" name="Tijdelijke aanduiding voor tekst 1"/>
          <p:cNvSpPr>
            <a:spLocks noGrp="1"/>
          </p:cNvSpPr>
          <p:nvPr>
            <p:ph type="body" sz="quarter" idx="11"/>
          </p:nvPr>
        </p:nvSpPr>
        <p:spPr/>
        <p:txBody>
          <a:bodyPr/>
          <a:lstStyle/>
          <a:p>
            <a:r>
              <a:rPr lang="nl-BE" dirty="0" smtClean="0"/>
              <a:t>         </a:t>
            </a:r>
            <a:r>
              <a:rPr lang="nl-BE" dirty="0" err="1" smtClean="0"/>
              <a:t>Huidgreffe</a:t>
            </a:r>
            <a:endParaRPr lang="nl-BE" dirty="0"/>
          </a:p>
        </p:txBody>
      </p:sp>
    </p:spTree>
    <p:extLst>
      <p:ext uri="{BB962C8B-B14F-4D97-AF65-F5344CB8AC3E}">
        <p14:creationId xmlns:p14="http://schemas.microsoft.com/office/powerpoint/2010/main" val="3782283"/>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r>
              <a:rPr lang="nl-BE" dirty="0" smtClean="0"/>
              <a:t>         </a:t>
            </a:r>
            <a:r>
              <a:rPr lang="nl-BE" dirty="0" err="1" smtClean="0"/>
              <a:t>Huidgreffe</a:t>
            </a:r>
            <a:endParaRPr lang="nl-BE" dirty="0"/>
          </a:p>
        </p:txBody>
      </p:sp>
      <p:pic>
        <p:nvPicPr>
          <p:cNvPr id="460" name="Shape 460"/>
          <p:cNvPicPr preferRelativeResize="0"/>
          <p:nvPr/>
        </p:nvPicPr>
        <p:blipFill rotWithShape="1">
          <a:blip r:embed="rId3">
            <a:alphaModFix/>
          </a:blip>
          <a:srcRect l="23161" t="16843" r="28410" b="21392"/>
          <a:stretch/>
        </p:blipFill>
        <p:spPr>
          <a:xfrm>
            <a:off x="1187847" y="1756318"/>
            <a:ext cx="3606438" cy="3449636"/>
          </a:xfrm>
          <a:prstGeom prst="rect">
            <a:avLst/>
          </a:prstGeom>
          <a:noFill/>
          <a:ln>
            <a:noFill/>
          </a:ln>
        </p:spPr>
      </p:pic>
      <p:pic>
        <p:nvPicPr>
          <p:cNvPr id="461" name="Shape 461"/>
          <p:cNvPicPr preferRelativeResize="0"/>
          <p:nvPr/>
        </p:nvPicPr>
        <p:blipFill rotWithShape="1">
          <a:blip r:embed="rId4">
            <a:alphaModFix/>
          </a:blip>
          <a:srcRect/>
          <a:stretch/>
        </p:blipFill>
        <p:spPr>
          <a:xfrm rot="5400000">
            <a:off x="4475989" y="2356385"/>
            <a:ext cx="4800532" cy="3600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r>
              <a:rPr lang="en-US" dirty="0" smtClean="0"/>
              <a:t>         </a:t>
            </a:r>
            <a:r>
              <a:rPr lang="en-US" dirty="0" err="1" smtClean="0"/>
              <a:t>Huidgreffe</a:t>
            </a:r>
            <a:endParaRPr lang="en-US" dirty="0"/>
          </a:p>
        </p:txBody>
      </p:sp>
      <p:pic>
        <p:nvPicPr>
          <p:cNvPr id="468" name="Shape 468"/>
          <p:cNvPicPr preferRelativeResize="0"/>
          <p:nvPr/>
        </p:nvPicPr>
        <p:blipFill rotWithShape="1">
          <a:blip r:embed="rId3">
            <a:alphaModFix/>
          </a:blip>
          <a:srcRect/>
          <a:stretch/>
        </p:blipFill>
        <p:spPr>
          <a:xfrm>
            <a:off x="1475655" y="1484783"/>
            <a:ext cx="5376597" cy="403244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p:txBody>
          <a:bodyPr>
            <a:normAutofit fontScale="90000"/>
          </a:bodyPr>
          <a:lstStyle/>
          <a:p>
            <a:pPr lvl="0"/>
            <a:r>
              <a:rPr lang="nl-BE" dirty="0">
                <a:sym typeface="Calibri"/>
              </a:rPr>
              <a:t>Sluiten van het defect </a:t>
            </a:r>
          </a:p>
        </p:txBody>
      </p:sp>
      <p:pic>
        <p:nvPicPr>
          <p:cNvPr id="476" name="Shape 476"/>
          <p:cNvPicPr preferRelativeResize="0"/>
          <p:nvPr/>
        </p:nvPicPr>
        <p:blipFill rotWithShape="1">
          <a:blip r:embed="rId3">
            <a:alphaModFix/>
          </a:blip>
          <a:srcRect/>
          <a:stretch/>
        </p:blipFill>
        <p:spPr>
          <a:xfrm rot="10800000">
            <a:off x="3779912" y="4625904"/>
            <a:ext cx="2939818" cy="2204863"/>
          </a:xfrm>
          <a:prstGeom prst="rect">
            <a:avLst/>
          </a:prstGeom>
          <a:noFill/>
          <a:ln>
            <a:noFill/>
          </a:ln>
        </p:spPr>
      </p:pic>
      <p:pic>
        <p:nvPicPr>
          <p:cNvPr id="11" name="Shape 475"/>
          <p:cNvPicPr preferRelativeResize="0">
            <a:picLocks/>
          </p:cNvPicPr>
          <p:nvPr/>
        </p:nvPicPr>
        <p:blipFill rotWithShape="1">
          <a:blip r:embed="rId4">
            <a:alphaModFix/>
          </a:blip>
          <a:srcRect/>
          <a:stretch/>
        </p:blipFill>
        <p:spPr>
          <a:xfrm>
            <a:off x="1475655" y="1268759"/>
            <a:ext cx="4364302" cy="3273226"/>
          </a:xfrm>
          <a:prstGeom prst="rect">
            <a:avLst/>
          </a:prstGeom>
          <a:noFill/>
          <a:ln>
            <a:noFill/>
          </a:ln>
        </p:spPr>
      </p:pic>
      <p:sp>
        <p:nvSpPr>
          <p:cNvPr id="8" name="Text Placeholder 7"/>
          <p:cNvSpPr>
            <a:spLocks noGrp="1"/>
          </p:cNvSpPr>
          <p:nvPr>
            <p:ph type="body" sz="quarter" idx="11"/>
          </p:nvPr>
        </p:nvSpPr>
        <p:spPr/>
        <p:txBody>
          <a:bodyPr>
            <a:normAutofit/>
          </a:bodyPr>
          <a:lstStyle/>
          <a:p>
            <a:r>
              <a:rPr lang="nl-BE" dirty="0" smtClean="0"/>
              <a:t>         </a:t>
            </a:r>
            <a:r>
              <a:rPr lang="nl-BE" dirty="0" err="1" smtClean="0"/>
              <a:t>Huidgreffe</a:t>
            </a:r>
            <a:endParaRPr lang="nl-BE" dirty="0"/>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r>
              <a:rPr lang="nl-BE" dirty="0" smtClean="0"/>
              <a:t>         </a:t>
            </a:r>
            <a:r>
              <a:rPr lang="nl-BE" dirty="0" err="1" smtClean="0"/>
              <a:t>Huidgreffe</a:t>
            </a:r>
            <a:endParaRPr lang="nl-BE" dirty="0"/>
          </a:p>
        </p:txBody>
      </p:sp>
      <p:pic>
        <p:nvPicPr>
          <p:cNvPr id="482" name="Shape 482"/>
          <p:cNvPicPr preferRelativeResize="0"/>
          <p:nvPr/>
        </p:nvPicPr>
        <p:blipFill rotWithShape="1">
          <a:blip r:embed="rId3">
            <a:alphaModFix/>
          </a:blip>
          <a:srcRect/>
          <a:stretch/>
        </p:blipFill>
        <p:spPr>
          <a:xfrm rot="5400000">
            <a:off x="1261170" y="2039694"/>
            <a:ext cx="4221088" cy="3165815"/>
          </a:xfrm>
          <a:prstGeom prst="rect">
            <a:avLst/>
          </a:prstGeom>
          <a:noFill/>
          <a:ln>
            <a:noFill/>
          </a:ln>
        </p:spPr>
      </p:pic>
      <p:pic>
        <p:nvPicPr>
          <p:cNvPr id="483" name="Shape 483"/>
          <p:cNvPicPr preferRelativeResize="0">
            <a:picLocks noChangeAspect="1"/>
          </p:cNvPicPr>
          <p:nvPr/>
        </p:nvPicPr>
        <p:blipFill rotWithShape="1">
          <a:blip r:embed="rId4">
            <a:alphaModFix/>
          </a:blip>
          <a:srcRect/>
          <a:stretch/>
        </p:blipFill>
        <p:spPr>
          <a:xfrm rot="5400000">
            <a:off x="4836451" y="2039695"/>
            <a:ext cx="4221090" cy="316581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nl-BE" smtClean="0"/>
              <a:t>Kliniek</a:t>
            </a:r>
            <a:endParaRPr lang="en-US" dirty="0"/>
          </a:p>
        </p:txBody>
      </p:sp>
      <p:sp>
        <p:nvSpPr>
          <p:cNvPr id="90" name="Shape 90"/>
          <p:cNvSpPr txBox="1">
            <a:spLocks noGrp="1"/>
          </p:cNvSpPr>
          <p:nvPr>
            <p:ph type="body" idx="12"/>
          </p:nvPr>
        </p:nvSpPr>
        <p:spPr/>
        <p:txBody>
          <a:bodyPr/>
          <a:lstStyle/>
          <a:p>
            <a:pPr marL="0" lvl="0" indent="0">
              <a:buNone/>
            </a:pPr>
            <a:r>
              <a:rPr lang="nl-BE" dirty="0" smtClean="0"/>
              <a:t>Superficieel </a:t>
            </a:r>
            <a:r>
              <a:rPr lang="nl-BE" dirty="0" err="1" smtClean="0"/>
              <a:t>basocellulair</a:t>
            </a:r>
            <a:r>
              <a:rPr lang="nl-BE" dirty="0" smtClean="0"/>
              <a:t> carcinoom</a:t>
            </a:r>
          </a:p>
          <a:p>
            <a:pPr lvl="0"/>
            <a:endParaRPr lang="nl-BE" dirty="0"/>
          </a:p>
        </p:txBody>
      </p:sp>
      <p:pic>
        <p:nvPicPr>
          <p:cNvPr id="91" name="Shape 91"/>
          <p:cNvPicPr preferRelativeResize="0">
            <a:picLocks noChangeAspect="1"/>
          </p:cNvPicPr>
          <p:nvPr/>
        </p:nvPicPr>
        <p:blipFill rotWithShape="1">
          <a:blip r:embed="rId3">
            <a:alphaModFix/>
          </a:blip>
          <a:srcRect l="33901" b="33426"/>
          <a:stretch/>
        </p:blipFill>
        <p:spPr>
          <a:xfrm>
            <a:off x="3202450" y="2230079"/>
            <a:ext cx="6056794" cy="4575101"/>
          </a:xfrm>
          <a:prstGeom prst="rect">
            <a:avLst/>
          </a:prstGeom>
          <a:noFill/>
          <a:ln>
            <a:noFill/>
          </a:ln>
        </p:spPr>
      </p:pic>
      <p:pic>
        <p:nvPicPr>
          <p:cNvPr id="92" name="Shape 92"/>
          <p:cNvPicPr preferRelativeResize="0">
            <a:picLocks noChangeAspect="1"/>
          </p:cNvPicPr>
          <p:nvPr/>
        </p:nvPicPr>
        <p:blipFill rotWithShape="1">
          <a:blip r:embed="rId4">
            <a:alphaModFix/>
          </a:blip>
          <a:srcRect l="41413"/>
          <a:stretch/>
        </p:blipFill>
        <p:spPr>
          <a:xfrm>
            <a:off x="456416" y="2230079"/>
            <a:ext cx="2657601" cy="340212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p:txBody>
          <a:bodyPr>
            <a:normAutofit fontScale="90000"/>
          </a:bodyPr>
          <a:lstStyle/>
          <a:p>
            <a:pPr lvl="0"/>
            <a:r>
              <a:rPr lang="nl-BE" dirty="0">
                <a:sym typeface="Calibri"/>
              </a:rPr>
              <a:t>Sluiten van het defect </a:t>
            </a:r>
          </a:p>
        </p:txBody>
      </p:sp>
      <p:pic>
        <p:nvPicPr>
          <p:cNvPr id="513" name="Shape 513"/>
          <p:cNvPicPr preferRelativeResize="0">
            <a:picLocks noGrp="1"/>
          </p:cNvPicPr>
          <p:nvPr>
            <p:ph type="body" idx="11"/>
          </p:nvPr>
        </p:nvPicPr>
        <p:blipFill rotWithShape="1">
          <a:blip r:embed="rId3">
            <a:alphaModFix/>
          </a:blip>
          <a:srcRect r="32138" b="27677"/>
          <a:stretch/>
        </p:blipFill>
        <p:spPr>
          <a:xfrm>
            <a:off x="843216" y="5840413"/>
            <a:ext cx="690056" cy="550862"/>
          </a:xfrm>
        </p:spPr>
      </p:pic>
      <p:sp>
        <p:nvSpPr>
          <p:cNvPr id="7" name="Text Placeholder 6"/>
          <p:cNvSpPr>
            <a:spLocks noGrp="1"/>
          </p:cNvSpPr>
          <p:nvPr>
            <p:ph type="body" sz="quarter" idx="12"/>
          </p:nvPr>
        </p:nvSpPr>
        <p:spPr/>
        <p:txBody>
          <a:bodyPr/>
          <a:lstStyle/>
          <a:p>
            <a:endParaRPr lang="en-US"/>
          </a:p>
        </p:txBody>
      </p:sp>
      <p:pic>
        <p:nvPicPr>
          <p:cNvPr id="514" name="Shape 514"/>
          <p:cNvPicPr preferRelativeResize="0"/>
          <p:nvPr/>
        </p:nvPicPr>
        <p:blipFill rotWithShape="1">
          <a:blip r:embed="rId4">
            <a:alphaModFix/>
          </a:blip>
          <a:srcRect l="38191" t="27683" r="1999" b="21904"/>
          <a:stretch/>
        </p:blipFill>
        <p:spPr>
          <a:xfrm>
            <a:off x="5410856" y="1268760"/>
            <a:ext cx="3737695" cy="2362841"/>
          </a:xfrm>
          <a:prstGeom prst="rect">
            <a:avLst/>
          </a:prstGeom>
          <a:noFill/>
          <a:ln>
            <a:noFill/>
          </a:ln>
        </p:spPr>
      </p:pic>
      <p:pic>
        <p:nvPicPr>
          <p:cNvPr id="515" name="Shape 515"/>
          <p:cNvPicPr preferRelativeResize="0"/>
          <p:nvPr/>
        </p:nvPicPr>
        <p:blipFill rotWithShape="1">
          <a:blip r:embed="rId5">
            <a:alphaModFix/>
          </a:blip>
          <a:srcRect t="4699" r="27523" b="20761"/>
          <a:stretch/>
        </p:blipFill>
        <p:spPr>
          <a:xfrm>
            <a:off x="3132401" y="1268760"/>
            <a:ext cx="3063240" cy="2362841"/>
          </a:xfrm>
          <a:prstGeom prst="rect">
            <a:avLst/>
          </a:prstGeom>
          <a:noFill/>
          <a:ln>
            <a:noFill/>
          </a:ln>
        </p:spPr>
      </p:pic>
      <p:pic>
        <p:nvPicPr>
          <p:cNvPr id="516" name="Shape 516"/>
          <p:cNvPicPr preferRelativeResize="0"/>
          <p:nvPr/>
        </p:nvPicPr>
        <p:blipFill rotWithShape="1">
          <a:blip r:embed="rId6">
            <a:alphaModFix/>
          </a:blip>
          <a:srcRect/>
          <a:stretch/>
        </p:blipFill>
        <p:spPr>
          <a:xfrm>
            <a:off x="-397" y="3875169"/>
            <a:ext cx="9144792" cy="2603217"/>
          </a:xfrm>
          <a:prstGeom prst="rect">
            <a:avLst/>
          </a:prstGeom>
          <a:noFill/>
          <a:ln>
            <a:noFill/>
          </a:ln>
        </p:spPr>
      </p:pic>
      <p:pic>
        <p:nvPicPr>
          <p:cNvPr id="13" name="Shape 513"/>
          <p:cNvPicPr preferRelativeResize="0">
            <a:picLocks/>
          </p:cNvPicPr>
          <p:nvPr/>
        </p:nvPicPr>
        <p:blipFill rotWithShape="1">
          <a:blip r:embed="rId3">
            <a:alphaModFix/>
          </a:blip>
          <a:srcRect r="32138" b="27677"/>
          <a:stretch/>
        </p:blipFill>
        <p:spPr>
          <a:xfrm>
            <a:off x="179491" y="1270067"/>
            <a:ext cx="2952908" cy="236022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p:txBody>
          <a:bodyPr>
            <a:normAutofit fontScale="90000"/>
          </a:bodyPr>
          <a:lstStyle/>
          <a:p>
            <a:pPr lvl="0"/>
            <a:r>
              <a:rPr lang="nl-BE" dirty="0">
                <a:sym typeface="Calibri"/>
              </a:rPr>
              <a:t>Sluiten van het defect </a:t>
            </a:r>
          </a:p>
        </p:txBody>
      </p:sp>
      <p:pic>
        <p:nvPicPr>
          <p:cNvPr id="10" name="Shape 523"/>
          <p:cNvPicPr preferRelativeResize="0">
            <a:picLocks/>
          </p:cNvPicPr>
          <p:nvPr/>
        </p:nvPicPr>
        <p:blipFill rotWithShape="1">
          <a:blip r:embed="rId3">
            <a:alphaModFix/>
          </a:blip>
          <a:srcRect/>
          <a:stretch/>
        </p:blipFill>
        <p:spPr>
          <a:xfrm rot="5400000">
            <a:off x="3370036" y="1369035"/>
            <a:ext cx="4330328" cy="5773771"/>
          </a:xfrm>
          <a:prstGeom prst="rect">
            <a:avLst/>
          </a:prstGeom>
          <a:noFill/>
          <a:ln>
            <a:noFill/>
          </a:ln>
        </p:spPr>
      </p:pic>
      <p:sp>
        <p:nvSpPr>
          <p:cNvPr id="8" name="Text Placeholder 7"/>
          <p:cNvSpPr>
            <a:spLocks noGrp="1"/>
          </p:cNvSpPr>
          <p:nvPr>
            <p:ph type="body" sz="quarter" idx="11"/>
          </p:nvPr>
        </p:nvSpPr>
        <p:spPr/>
        <p:txBody>
          <a:bodyPr/>
          <a:lstStyle/>
          <a:p>
            <a:r>
              <a:rPr lang="nl-BE" dirty="0" smtClean="0"/>
              <a:t>         </a:t>
            </a:r>
            <a:r>
              <a:rPr lang="nl-BE" dirty="0" err="1" smtClean="0"/>
              <a:t>Huidgreffe</a:t>
            </a:r>
            <a:endParaRPr lang="nl-BE" dirty="0"/>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p:txBody>
          <a:bodyPr>
            <a:normAutofit fontScale="90000"/>
          </a:bodyPr>
          <a:lstStyle/>
          <a:p>
            <a:pPr lvl="0"/>
            <a:r>
              <a:rPr lang="nl-BE" dirty="0">
                <a:sym typeface="Calibri"/>
              </a:rPr>
              <a:t>Sluiten van het defect </a:t>
            </a:r>
          </a:p>
        </p:txBody>
      </p:sp>
      <p:sp>
        <p:nvSpPr>
          <p:cNvPr id="529" name="Shape 529"/>
          <p:cNvSpPr txBox="1">
            <a:spLocks noGrp="1"/>
          </p:cNvSpPr>
          <p:nvPr>
            <p:ph type="body" idx="11"/>
          </p:nvPr>
        </p:nvSpPr>
        <p:spPr/>
        <p:txBody>
          <a:bodyPr>
            <a:normAutofit/>
          </a:bodyPr>
          <a:lstStyle/>
          <a:p>
            <a:r>
              <a:rPr lang="nl-BE" dirty="0" smtClean="0"/>
              <a:t>       Lokale flap</a:t>
            </a:r>
            <a:endParaRPr lang="nl-BE" dirty="0"/>
          </a:p>
        </p:txBody>
      </p:sp>
      <p:sp>
        <p:nvSpPr>
          <p:cNvPr id="4" name="Text Placeholder 3"/>
          <p:cNvSpPr>
            <a:spLocks noGrp="1"/>
          </p:cNvSpPr>
          <p:nvPr>
            <p:ph type="body" sz="quarter" idx="12"/>
          </p:nvPr>
        </p:nvSpPr>
        <p:spPr/>
        <p:txBody>
          <a:bodyPr/>
          <a:lstStyle/>
          <a:p>
            <a:pPr lvl="0"/>
            <a:r>
              <a:rPr lang="nl-BE" dirty="0">
                <a:sym typeface="Calibri"/>
              </a:rPr>
              <a:t>Ad random bloedvoorziening</a:t>
            </a:r>
          </a:p>
          <a:p>
            <a:pPr lvl="0"/>
            <a:r>
              <a:rPr lang="nl-BE" dirty="0">
                <a:sym typeface="Calibri"/>
              </a:rPr>
              <a:t>Geen aanvoerend bloedvat gevisualiseerd</a:t>
            </a:r>
          </a:p>
          <a:p>
            <a:pPr lvl="0"/>
            <a:r>
              <a:rPr lang="nl-BE" dirty="0">
                <a:sym typeface="Calibri"/>
              </a:rPr>
              <a:t>Bepaalde wetmatigheden</a:t>
            </a:r>
          </a:p>
          <a:p>
            <a:pPr lvl="1"/>
            <a:r>
              <a:rPr lang="nl-BE" dirty="0">
                <a:sym typeface="Calibri"/>
              </a:rPr>
              <a:t>Breedte-lengte lichaam : 3-1</a:t>
            </a:r>
          </a:p>
          <a:p>
            <a:pPr lvl="1"/>
            <a:r>
              <a:rPr lang="nl-BE" dirty="0">
                <a:sym typeface="Calibri"/>
              </a:rPr>
              <a:t>Breedte-lengte gelaat : </a:t>
            </a:r>
            <a:r>
              <a:rPr lang="nl-BE" dirty="0" smtClean="0">
                <a:sym typeface="Calibri"/>
              </a:rPr>
              <a:t>5-1</a:t>
            </a:r>
            <a:endParaRPr lang="nl-BE" dirty="0">
              <a:sym typeface="Calibri"/>
            </a:endParaRP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title"/>
          </p:nvPr>
        </p:nvSpPr>
        <p:spPr/>
        <p:txBody>
          <a:bodyPr>
            <a:normAutofit fontScale="90000"/>
          </a:bodyPr>
          <a:lstStyle/>
          <a:p>
            <a:pPr lvl="0"/>
            <a:r>
              <a:rPr lang="nl-BE" dirty="0">
                <a:sym typeface="Calibri"/>
              </a:rPr>
              <a:t>Sluiten van het defect </a:t>
            </a:r>
          </a:p>
        </p:txBody>
      </p:sp>
      <p:pic>
        <p:nvPicPr>
          <p:cNvPr id="537" name="Shape 537"/>
          <p:cNvPicPr preferRelativeResize="0">
            <a:picLocks noChangeAspect="1"/>
          </p:cNvPicPr>
          <p:nvPr/>
        </p:nvPicPr>
        <p:blipFill rotWithShape="1">
          <a:blip r:embed="rId3">
            <a:alphaModFix/>
          </a:blip>
          <a:srcRect/>
          <a:stretch/>
        </p:blipFill>
        <p:spPr>
          <a:xfrm rot="5400000">
            <a:off x="4938512" y="1940500"/>
            <a:ext cx="4221791" cy="3166343"/>
          </a:xfrm>
          <a:prstGeom prst="rect">
            <a:avLst/>
          </a:prstGeom>
          <a:noFill/>
          <a:ln>
            <a:noFill/>
          </a:ln>
        </p:spPr>
      </p:pic>
      <p:pic>
        <p:nvPicPr>
          <p:cNvPr id="11" name="Shape 536"/>
          <p:cNvPicPr preferRelativeResize="0">
            <a:picLocks noChangeAspect="1"/>
          </p:cNvPicPr>
          <p:nvPr/>
        </p:nvPicPr>
        <p:blipFill rotWithShape="1">
          <a:blip r:embed="rId4">
            <a:alphaModFix/>
          </a:blip>
          <a:srcRect/>
          <a:stretch/>
        </p:blipFill>
        <p:spPr>
          <a:xfrm rot="5400000">
            <a:off x="1459165" y="1942074"/>
            <a:ext cx="4234383" cy="3175787"/>
          </a:xfrm>
          <a:prstGeom prst="rect">
            <a:avLst/>
          </a:prstGeom>
          <a:noFill/>
          <a:ln>
            <a:noFill/>
          </a:ln>
        </p:spPr>
      </p:pic>
      <p:sp>
        <p:nvSpPr>
          <p:cNvPr id="8" name="Text Placeholder 7"/>
          <p:cNvSpPr>
            <a:spLocks noGrp="1"/>
          </p:cNvSpPr>
          <p:nvPr>
            <p:ph type="body" sz="quarter" idx="11"/>
          </p:nvPr>
        </p:nvSpPr>
        <p:spPr/>
        <p:txBody>
          <a:bodyPr>
            <a:normAutofit fontScale="92500"/>
          </a:bodyPr>
          <a:lstStyle/>
          <a:p>
            <a:r>
              <a:rPr lang="nl-BE" dirty="0" smtClean="0"/>
              <a:t>         Lokale </a:t>
            </a:r>
            <a:r>
              <a:rPr lang="nl-BE" dirty="0"/>
              <a:t>flap</a:t>
            </a:r>
          </a:p>
        </p:txBody>
      </p:sp>
      <p:pic>
        <p:nvPicPr>
          <p:cNvPr id="2" name="Afbeelding 1"/>
          <p:cNvPicPr>
            <a:picLocks noChangeAspect="1"/>
          </p:cNvPicPr>
          <p:nvPr/>
        </p:nvPicPr>
        <p:blipFill>
          <a:blip r:embed="rId5"/>
          <a:stretch>
            <a:fillRect/>
          </a:stretch>
        </p:blipFill>
        <p:spPr>
          <a:xfrm>
            <a:off x="4400765" y="3267617"/>
            <a:ext cx="763486" cy="512108"/>
          </a:xfrm>
          <a:prstGeom prst="rect">
            <a:avLst/>
          </a:prstGeom>
        </p:spPr>
      </p:pic>
      <p:pic>
        <p:nvPicPr>
          <p:cNvPr id="3" name="Afbeelding 2"/>
          <p:cNvPicPr>
            <a:picLocks noChangeAspect="1"/>
          </p:cNvPicPr>
          <p:nvPr/>
        </p:nvPicPr>
        <p:blipFill>
          <a:blip r:embed="rId5"/>
          <a:stretch>
            <a:fillRect/>
          </a:stretch>
        </p:blipFill>
        <p:spPr>
          <a:xfrm>
            <a:off x="7718100" y="2916892"/>
            <a:ext cx="914479" cy="512108"/>
          </a:xfrm>
          <a:prstGeom prst="rect">
            <a:avLst/>
          </a:prstGeom>
        </p:spPr>
      </p:pic>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normAutofit fontScale="92500"/>
          </a:bodyPr>
          <a:lstStyle/>
          <a:p>
            <a:r>
              <a:rPr lang="nl-BE" dirty="0" smtClean="0"/>
              <a:t>         Lokale </a:t>
            </a:r>
            <a:r>
              <a:rPr lang="nl-BE" dirty="0"/>
              <a:t>flap</a:t>
            </a:r>
          </a:p>
        </p:txBody>
      </p:sp>
      <p:pic>
        <p:nvPicPr>
          <p:cNvPr id="544" name="Shape 544"/>
          <p:cNvPicPr preferRelativeResize="0"/>
          <p:nvPr/>
        </p:nvPicPr>
        <p:blipFill rotWithShape="1">
          <a:blip r:embed="rId3">
            <a:alphaModFix/>
          </a:blip>
          <a:srcRect/>
          <a:stretch/>
        </p:blipFill>
        <p:spPr>
          <a:xfrm>
            <a:off x="3704820" y="3167871"/>
            <a:ext cx="4824537" cy="3618404"/>
          </a:xfrm>
          <a:prstGeom prst="rect">
            <a:avLst/>
          </a:prstGeom>
          <a:noFill/>
          <a:ln>
            <a:noFill/>
          </a:ln>
        </p:spPr>
      </p:pic>
      <p:pic>
        <p:nvPicPr>
          <p:cNvPr id="545" name="Shape 545"/>
          <p:cNvPicPr preferRelativeResize="0"/>
          <p:nvPr/>
        </p:nvPicPr>
        <p:blipFill rotWithShape="1">
          <a:blip r:embed="rId4">
            <a:alphaModFix/>
          </a:blip>
          <a:srcRect l="5113" t="18500" r="9837" b="42125"/>
          <a:stretch/>
        </p:blipFill>
        <p:spPr>
          <a:xfrm>
            <a:off x="324661" y="1293812"/>
            <a:ext cx="5184575" cy="1800199"/>
          </a:xfrm>
          <a:prstGeom prst="rect">
            <a:avLst/>
          </a:prstGeom>
          <a:noFill/>
          <a:ln>
            <a:noFill/>
          </a:ln>
        </p:spPr>
      </p:pic>
      <p:sp>
        <p:nvSpPr>
          <p:cNvPr id="546" name="Shape 546"/>
          <p:cNvSpPr txBox="1"/>
          <p:nvPr/>
        </p:nvSpPr>
        <p:spPr>
          <a:xfrm>
            <a:off x="324661" y="3167871"/>
            <a:ext cx="2807179"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nl-BE" sz="1000" dirty="0">
                <a:solidFill>
                  <a:schemeClr val="dk1"/>
                </a:solidFill>
                <a:latin typeface="Arial"/>
                <a:ea typeface="Arial"/>
                <a:cs typeface="Arial"/>
                <a:sym typeface="Arial"/>
              </a:rPr>
              <a:t>Local Flaps in Head and Neck Reconstruction,</a:t>
            </a:r>
          </a:p>
          <a:p>
            <a:pPr marL="0" marR="0" lvl="0" indent="0" algn="l" rtl="0">
              <a:spcBef>
                <a:spcPts val="0"/>
              </a:spcBef>
              <a:spcAft>
                <a:spcPts val="0"/>
              </a:spcAft>
              <a:buSzPct val="25000"/>
              <a:buNone/>
            </a:pPr>
            <a:r>
              <a:rPr lang="nl-BE" sz="1000" dirty="0">
                <a:solidFill>
                  <a:schemeClr val="dk1"/>
                </a:solidFill>
                <a:latin typeface="Arial"/>
                <a:ea typeface="Arial"/>
                <a:cs typeface="Arial"/>
                <a:sym typeface="Arial"/>
              </a:rPr>
              <a:t> I. Jackson</a:t>
            </a:r>
          </a:p>
        </p:txBody>
      </p:sp>
      <p:pic>
        <p:nvPicPr>
          <p:cNvPr id="2" name="Afbeelding 1"/>
          <p:cNvPicPr>
            <a:picLocks noChangeAspect="1"/>
          </p:cNvPicPr>
          <p:nvPr/>
        </p:nvPicPr>
        <p:blipFill>
          <a:blip r:embed="rId5"/>
          <a:stretch>
            <a:fillRect/>
          </a:stretch>
        </p:blipFill>
        <p:spPr>
          <a:xfrm rot="5400000">
            <a:off x="5403794" y="3369057"/>
            <a:ext cx="914479" cy="512108"/>
          </a:xfrm>
          <a:prstGeom prst="rect">
            <a:avLst/>
          </a:prstGeom>
        </p:spPr>
      </p:pic>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title"/>
          </p:nvPr>
        </p:nvSpPr>
        <p:spPr/>
        <p:txBody>
          <a:bodyPr>
            <a:normAutofit fontScale="90000"/>
          </a:bodyPr>
          <a:lstStyle/>
          <a:p>
            <a:pPr lvl="0"/>
            <a:r>
              <a:rPr lang="nl-BE" dirty="0">
                <a:sym typeface="Calibri"/>
              </a:rPr>
              <a:t>Sluiten van het defect </a:t>
            </a:r>
          </a:p>
        </p:txBody>
      </p:sp>
      <p:pic>
        <p:nvPicPr>
          <p:cNvPr id="553" name="Shape 553"/>
          <p:cNvPicPr preferRelativeResize="0"/>
          <p:nvPr/>
        </p:nvPicPr>
        <p:blipFill rotWithShape="1">
          <a:blip r:embed="rId3">
            <a:alphaModFix/>
          </a:blip>
          <a:srcRect/>
          <a:stretch/>
        </p:blipFill>
        <p:spPr>
          <a:xfrm>
            <a:off x="4572000" y="2841353"/>
            <a:ext cx="4330821" cy="3248116"/>
          </a:xfrm>
          <a:prstGeom prst="rect">
            <a:avLst/>
          </a:prstGeom>
          <a:noFill/>
          <a:ln>
            <a:noFill/>
          </a:ln>
        </p:spPr>
      </p:pic>
      <p:pic>
        <p:nvPicPr>
          <p:cNvPr id="11" name="Shape 552"/>
          <p:cNvPicPr preferRelativeResize="0">
            <a:picLocks/>
          </p:cNvPicPr>
          <p:nvPr/>
        </p:nvPicPr>
        <p:blipFill rotWithShape="1">
          <a:blip r:embed="rId4">
            <a:alphaModFix/>
          </a:blip>
          <a:srcRect/>
          <a:stretch/>
        </p:blipFill>
        <p:spPr>
          <a:xfrm>
            <a:off x="1216695" y="1268759"/>
            <a:ext cx="4094524" cy="3070892"/>
          </a:xfrm>
          <a:prstGeom prst="rect">
            <a:avLst/>
          </a:prstGeom>
          <a:noFill/>
          <a:ln>
            <a:noFill/>
          </a:ln>
        </p:spPr>
      </p:pic>
      <p:sp>
        <p:nvSpPr>
          <p:cNvPr id="8" name="Text Placeholder 7"/>
          <p:cNvSpPr>
            <a:spLocks noGrp="1"/>
          </p:cNvSpPr>
          <p:nvPr>
            <p:ph type="body" sz="quarter" idx="11"/>
          </p:nvPr>
        </p:nvSpPr>
        <p:spPr/>
        <p:txBody>
          <a:bodyPr>
            <a:normAutofit fontScale="92500"/>
          </a:bodyPr>
          <a:lstStyle/>
          <a:p>
            <a:r>
              <a:rPr lang="nl-BE" dirty="0" smtClean="0"/>
              <a:t>         Lokale </a:t>
            </a:r>
            <a:r>
              <a:rPr lang="nl-BE" dirty="0"/>
              <a:t>flap</a:t>
            </a:r>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r>
              <a:rPr lang="nl-BE" dirty="0" smtClean="0"/>
              <a:t>        Lokale </a:t>
            </a:r>
            <a:r>
              <a:rPr lang="nl-BE" dirty="0"/>
              <a:t>flap</a:t>
            </a:r>
          </a:p>
        </p:txBody>
      </p:sp>
      <p:pic>
        <p:nvPicPr>
          <p:cNvPr id="559" name="Shape 559"/>
          <p:cNvPicPr preferRelativeResize="0"/>
          <p:nvPr/>
        </p:nvPicPr>
        <p:blipFill rotWithShape="1">
          <a:blip r:embed="rId3">
            <a:alphaModFix/>
          </a:blip>
          <a:srcRect/>
          <a:stretch/>
        </p:blipFill>
        <p:spPr>
          <a:xfrm>
            <a:off x="2599689" y="2044194"/>
            <a:ext cx="5796136" cy="434710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r>
              <a:rPr lang="nl-BE" dirty="0" smtClean="0"/>
              <a:t>        Lokale </a:t>
            </a:r>
            <a:r>
              <a:rPr lang="nl-BE" dirty="0"/>
              <a:t>flap</a:t>
            </a:r>
          </a:p>
        </p:txBody>
      </p:sp>
      <p:pic>
        <p:nvPicPr>
          <p:cNvPr id="572" name="Shape 572"/>
          <p:cNvPicPr preferRelativeResize="0">
            <a:picLocks noChangeAspect="1"/>
          </p:cNvPicPr>
          <p:nvPr/>
        </p:nvPicPr>
        <p:blipFill rotWithShape="1">
          <a:blip r:embed="rId3">
            <a:alphaModFix/>
          </a:blip>
          <a:srcRect l="6613" t="5239" r="6775" b="23273"/>
          <a:stretch/>
        </p:blipFill>
        <p:spPr>
          <a:xfrm>
            <a:off x="1741027" y="1493890"/>
            <a:ext cx="3594861" cy="2225390"/>
          </a:xfrm>
          <a:prstGeom prst="rect">
            <a:avLst/>
          </a:prstGeom>
          <a:noFill/>
          <a:ln>
            <a:noFill/>
          </a:ln>
        </p:spPr>
      </p:pic>
      <p:pic>
        <p:nvPicPr>
          <p:cNvPr id="573" name="Shape 573"/>
          <p:cNvPicPr preferRelativeResize="0">
            <a:picLocks noChangeAspect="1"/>
          </p:cNvPicPr>
          <p:nvPr/>
        </p:nvPicPr>
        <p:blipFill rotWithShape="1">
          <a:blip r:embed="rId4">
            <a:alphaModFix/>
          </a:blip>
          <a:srcRect l="24801" t="31774" r="16926" b="17448"/>
          <a:stretch/>
        </p:blipFill>
        <p:spPr>
          <a:xfrm>
            <a:off x="5669061" y="1493891"/>
            <a:ext cx="3405365" cy="2225390"/>
          </a:xfrm>
          <a:prstGeom prst="rect">
            <a:avLst/>
          </a:prstGeom>
          <a:noFill/>
          <a:ln>
            <a:noFill/>
          </a:ln>
        </p:spPr>
      </p:pic>
      <p:pic>
        <p:nvPicPr>
          <p:cNvPr id="574" name="Shape 574"/>
          <p:cNvPicPr preferRelativeResize="0">
            <a:picLocks noChangeAspect="1"/>
          </p:cNvPicPr>
          <p:nvPr/>
        </p:nvPicPr>
        <p:blipFill rotWithShape="1">
          <a:blip r:embed="rId5">
            <a:alphaModFix/>
          </a:blip>
          <a:srcRect l="15350" t="15131" r="44489" b="41400"/>
          <a:stretch/>
        </p:blipFill>
        <p:spPr>
          <a:xfrm>
            <a:off x="2373666" y="4049005"/>
            <a:ext cx="2962222" cy="2439477"/>
          </a:xfrm>
          <a:prstGeom prst="rect">
            <a:avLst/>
          </a:prstGeom>
          <a:noFill/>
          <a:ln>
            <a:noFill/>
          </a:ln>
        </p:spPr>
      </p:pic>
      <p:pic>
        <p:nvPicPr>
          <p:cNvPr id="575" name="Shape 575"/>
          <p:cNvPicPr preferRelativeResize="0">
            <a:picLocks noChangeAspect="1"/>
          </p:cNvPicPr>
          <p:nvPr/>
        </p:nvPicPr>
        <p:blipFill rotWithShape="1">
          <a:blip r:embed="rId6">
            <a:alphaModFix/>
          </a:blip>
          <a:srcRect l="31099" t="10799" r="18500" b="9401"/>
          <a:stretch/>
        </p:blipFill>
        <p:spPr>
          <a:xfrm rot="-5400000">
            <a:off x="5897763" y="3820303"/>
            <a:ext cx="2439477" cy="2896879"/>
          </a:xfrm>
          <a:prstGeom prst="rect">
            <a:avLst/>
          </a:prstGeom>
          <a:noFill/>
          <a:ln>
            <a:noFill/>
          </a:ln>
        </p:spPr>
      </p:pic>
    </p:spTree>
    <p:extLst>
      <p:ext uri="{BB962C8B-B14F-4D97-AF65-F5344CB8AC3E}">
        <p14:creationId xmlns:p14="http://schemas.microsoft.com/office/powerpoint/2010/main" val="923017562"/>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11" name="Shape 582"/>
          <p:cNvPicPr preferRelativeResize="0">
            <a:picLocks/>
          </p:cNvPicPr>
          <p:nvPr/>
        </p:nvPicPr>
        <p:blipFill rotWithShape="1">
          <a:blip r:embed="rId3">
            <a:alphaModFix/>
          </a:blip>
          <a:srcRect b="23089"/>
          <a:stretch/>
        </p:blipFill>
        <p:spPr>
          <a:xfrm>
            <a:off x="3988082" y="2715826"/>
            <a:ext cx="4550611" cy="2744815"/>
          </a:xfrm>
          <a:prstGeom prst="rect">
            <a:avLst/>
          </a:prstGeom>
          <a:noFill/>
          <a:ln>
            <a:noFill/>
          </a:ln>
        </p:spPr>
      </p:pic>
      <p:sp>
        <p:nvSpPr>
          <p:cNvPr id="581" name="Shape 581"/>
          <p:cNvSpPr txBox="1">
            <a:spLocks noGrp="1"/>
          </p:cNvSpPr>
          <p:nvPr>
            <p:ph type="title"/>
          </p:nvPr>
        </p:nvSpPr>
        <p:spPr/>
        <p:txBody>
          <a:bodyPr>
            <a:normAutofit fontScale="90000"/>
          </a:bodyPr>
          <a:lstStyle/>
          <a:p>
            <a:pPr lvl="0"/>
            <a:r>
              <a:rPr lang="nl-BE" dirty="0">
                <a:sym typeface="Calibri"/>
              </a:rPr>
              <a:t>Sluiten van het defect </a:t>
            </a:r>
          </a:p>
        </p:txBody>
      </p:sp>
      <p:pic>
        <p:nvPicPr>
          <p:cNvPr id="583" name="Shape 583"/>
          <p:cNvPicPr preferRelativeResize="0"/>
          <p:nvPr/>
        </p:nvPicPr>
        <p:blipFill rotWithShape="1">
          <a:blip r:embed="rId4">
            <a:alphaModFix/>
          </a:blip>
          <a:srcRect l="16094"/>
          <a:stretch/>
        </p:blipFill>
        <p:spPr>
          <a:xfrm>
            <a:off x="1306732" y="1268759"/>
            <a:ext cx="3594474" cy="3212975"/>
          </a:xfrm>
          <a:prstGeom prst="rect">
            <a:avLst/>
          </a:prstGeom>
          <a:noFill/>
          <a:ln>
            <a:noFill/>
          </a:ln>
        </p:spPr>
      </p:pic>
      <p:sp>
        <p:nvSpPr>
          <p:cNvPr id="8" name="Text Placeholder 7"/>
          <p:cNvSpPr>
            <a:spLocks noGrp="1"/>
          </p:cNvSpPr>
          <p:nvPr>
            <p:ph type="body" sz="quarter" idx="11"/>
          </p:nvPr>
        </p:nvSpPr>
        <p:spPr/>
        <p:txBody>
          <a:bodyPr/>
          <a:lstStyle/>
          <a:p>
            <a:r>
              <a:rPr lang="nl-BE" dirty="0" smtClean="0"/>
              <a:t>        Lokale </a:t>
            </a:r>
            <a:r>
              <a:rPr lang="nl-BE" dirty="0"/>
              <a:t>flap</a:t>
            </a: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r>
              <a:rPr lang="nl-BE" dirty="0" smtClean="0"/>
              <a:t>        Lokale </a:t>
            </a:r>
            <a:r>
              <a:rPr lang="nl-BE" dirty="0"/>
              <a:t>flap</a:t>
            </a:r>
          </a:p>
        </p:txBody>
      </p:sp>
      <p:pic>
        <p:nvPicPr>
          <p:cNvPr id="590" name="Shape 590"/>
          <p:cNvPicPr preferRelativeResize="0">
            <a:picLocks noChangeAspect="1"/>
          </p:cNvPicPr>
          <p:nvPr/>
        </p:nvPicPr>
        <p:blipFill rotWithShape="1">
          <a:blip r:embed="rId3">
            <a:alphaModFix/>
          </a:blip>
          <a:srcRect l="16958" t="26578"/>
          <a:stretch/>
        </p:blipFill>
        <p:spPr>
          <a:xfrm rot="10800000">
            <a:off x="2418058" y="1703157"/>
            <a:ext cx="7056000" cy="467891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nl-BE" smtClean="0"/>
              <a:t>Kliniek</a:t>
            </a:r>
            <a:endParaRPr lang="en-US" dirty="0"/>
          </a:p>
        </p:txBody>
      </p:sp>
      <p:sp>
        <p:nvSpPr>
          <p:cNvPr id="99" name="Shape 99"/>
          <p:cNvSpPr txBox="1">
            <a:spLocks noGrp="1"/>
          </p:cNvSpPr>
          <p:nvPr>
            <p:ph type="body" idx="12"/>
          </p:nvPr>
        </p:nvSpPr>
        <p:spPr/>
        <p:txBody>
          <a:bodyPr/>
          <a:lstStyle/>
          <a:p>
            <a:pPr marL="0" lvl="0" indent="0">
              <a:buNone/>
            </a:pPr>
            <a:r>
              <a:rPr lang="nl-BE" dirty="0" smtClean="0"/>
              <a:t>Nodulair </a:t>
            </a:r>
          </a:p>
          <a:p>
            <a:pPr lvl="0"/>
            <a:endParaRPr lang="nl-BE" dirty="0"/>
          </a:p>
        </p:txBody>
      </p:sp>
      <p:pic>
        <p:nvPicPr>
          <p:cNvPr id="100" name="Shape 100"/>
          <p:cNvPicPr preferRelativeResize="0">
            <a:picLocks noChangeAspect="1"/>
          </p:cNvPicPr>
          <p:nvPr/>
        </p:nvPicPr>
        <p:blipFill rotWithShape="1">
          <a:blip r:embed="rId3">
            <a:alphaModFix/>
          </a:blip>
          <a:srcRect l="15067" t="16926" r="42295" b="8110"/>
          <a:stretch/>
        </p:blipFill>
        <p:spPr>
          <a:xfrm>
            <a:off x="1259630" y="2331900"/>
            <a:ext cx="2511296" cy="3014214"/>
          </a:xfrm>
          <a:prstGeom prst="rect">
            <a:avLst/>
          </a:prstGeom>
          <a:noFill/>
          <a:ln>
            <a:noFill/>
          </a:ln>
        </p:spPr>
      </p:pic>
      <p:pic>
        <p:nvPicPr>
          <p:cNvPr id="101" name="Shape 101"/>
          <p:cNvPicPr preferRelativeResize="0">
            <a:picLocks noChangeAspect="1"/>
          </p:cNvPicPr>
          <p:nvPr/>
        </p:nvPicPr>
        <p:blipFill>
          <a:blip r:embed="rId4">
            <a:alphaModFix/>
          </a:blip>
          <a:stretch>
            <a:fillRect/>
          </a:stretch>
        </p:blipFill>
        <p:spPr>
          <a:xfrm>
            <a:off x="4183693" y="2331901"/>
            <a:ext cx="4960308" cy="396048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normAutofit fontScale="92500"/>
          </a:bodyPr>
          <a:lstStyle/>
          <a:p>
            <a:r>
              <a:rPr lang="nl-BE" dirty="0" smtClean="0"/>
              <a:t>         Lokale </a:t>
            </a:r>
            <a:r>
              <a:rPr lang="nl-BE" dirty="0"/>
              <a:t>flap</a:t>
            </a:r>
          </a:p>
        </p:txBody>
      </p:sp>
      <p:pic>
        <p:nvPicPr>
          <p:cNvPr id="597" name="Shape 597"/>
          <p:cNvPicPr preferRelativeResize="0">
            <a:picLocks noChangeAspect="1"/>
          </p:cNvPicPr>
          <p:nvPr/>
        </p:nvPicPr>
        <p:blipFill rotWithShape="1">
          <a:blip r:embed="rId3">
            <a:alphaModFix/>
          </a:blip>
          <a:srcRect l="16958" t="26578"/>
          <a:stretch/>
        </p:blipFill>
        <p:spPr>
          <a:xfrm rot="10800000">
            <a:off x="2421402" y="1711860"/>
            <a:ext cx="7056783" cy="4679435"/>
          </a:xfrm>
          <a:prstGeom prst="rect">
            <a:avLst/>
          </a:prstGeom>
          <a:noFill/>
          <a:ln>
            <a:noFill/>
          </a:ln>
        </p:spPr>
      </p:pic>
      <p:cxnSp>
        <p:nvCxnSpPr>
          <p:cNvPr id="598" name="Shape 598"/>
          <p:cNvCxnSpPr/>
          <p:nvPr/>
        </p:nvCxnSpPr>
        <p:spPr>
          <a:xfrm flipH="1">
            <a:off x="4797668" y="3800092"/>
            <a:ext cx="864095" cy="1944216"/>
          </a:xfrm>
          <a:prstGeom prst="straightConnector1">
            <a:avLst/>
          </a:prstGeom>
          <a:noFill/>
          <a:ln w="9525" cap="flat" cmpd="sng">
            <a:solidFill>
              <a:srgbClr val="4A7DBA"/>
            </a:solidFill>
            <a:prstDash val="solid"/>
            <a:round/>
            <a:headEnd type="none" w="med" len="med"/>
            <a:tailEnd type="none" w="med" len="med"/>
          </a:ln>
        </p:spPr>
      </p:cxnSp>
      <p:cxnSp>
        <p:nvCxnSpPr>
          <p:cNvPr id="599" name="Shape 599"/>
          <p:cNvCxnSpPr/>
          <p:nvPr/>
        </p:nvCxnSpPr>
        <p:spPr>
          <a:xfrm>
            <a:off x="5733771" y="3800092"/>
            <a:ext cx="1296143" cy="1728191"/>
          </a:xfrm>
          <a:prstGeom prst="straightConnector1">
            <a:avLst/>
          </a:prstGeom>
          <a:noFill/>
          <a:ln w="9525" cap="flat" cmpd="sng">
            <a:solidFill>
              <a:srgbClr val="4A7DBA"/>
            </a:solidFill>
            <a:prstDash val="solid"/>
            <a:round/>
            <a:headEnd type="none" w="med" len="med"/>
            <a:tailEnd type="none" w="med" len="med"/>
          </a:ln>
        </p:spPr>
      </p:cxnSp>
      <p:sp>
        <p:nvSpPr>
          <p:cNvPr id="600" name="Shape 600"/>
          <p:cNvSpPr/>
          <p:nvPr/>
        </p:nvSpPr>
        <p:spPr>
          <a:xfrm>
            <a:off x="3927231" y="5033953"/>
            <a:ext cx="886119" cy="707010"/>
          </a:xfrm>
          <a:custGeom>
            <a:avLst/>
            <a:gdLst/>
            <a:ahLst/>
            <a:cxnLst/>
            <a:rect l="0" t="0" r="0" b="0"/>
            <a:pathLst>
              <a:path w="120000" h="120000" extrusionOk="0">
                <a:moveTo>
                  <a:pt x="120000" y="120000"/>
                </a:moveTo>
                <a:cubicBezTo>
                  <a:pt x="117872" y="119466"/>
                  <a:pt x="115648" y="119354"/>
                  <a:pt x="113617" y="118399"/>
                </a:cubicBezTo>
                <a:cubicBezTo>
                  <a:pt x="112180" y="117724"/>
                  <a:pt x="111223" y="115875"/>
                  <a:pt x="109787" y="115200"/>
                </a:cubicBezTo>
                <a:cubicBezTo>
                  <a:pt x="107755" y="114245"/>
                  <a:pt x="105531" y="114133"/>
                  <a:pt x="103404" y="113600"/>
                </a:cubicBezTo>
                <a:cubicBezTo>
                  <a:pt x="102127" y="112533"/>
                  <a:pt x="100976" y="111180"/>
                  <a:pt x="99574" y="110399"/>
                </a:cubicBezTo>
                <a:cubicBezTo>
                  <a:pt x="97115" y="109029"/>
                  <a:pt x="94154" y="109070"/>
                  <a:pt x="91914" y="107199"/>
                </a:cubicBezTo>
                <a:cubicBezTo>
                  <a:pt x="90638" y="106133"/>
                  <a:pt x="89263" y="105231"/>
                  <a:pt x="88085" y="104000"/>
                </a:cubicBezTo>
                <a:cubicBezTo>
                  <a:pt x="86698" y="102551"/>
                  <a:pt x="85833" y="100298"/>
                  <a:pt x="84255" y="99199"/>
                </a:cubicBezTo>
                <a:cubicBezTo>
                  <a:pt x="81902" y="97561"/>
                  <a:pt x="76595" y="96000"/>
                  <a:pt x="76595" y="96000"/>
                </a:cubicBezTo>
                <a:cubicBezTo>
                  <a:pt x="74264" y="93808"/>
                  <a:pt x="65716" y="85588"/>
                  <a:pt x="63829" y="84799"/>
                </a:cubicBezTo>
                <a:cubicBezTo>
                  <a:pt x="57088" y="81983"/>
                  <a:pt x="61119" y="84135"/>
                  <a:pt x="52340" y="76799"/>
                </a:cubicBezTo>
                <a:cubicBezTo>
                  <a:pt x="52340" y="76799"/>
                  <a:pt x="44680" y="70400"/>
                  <a:pt x="44680" y="70399"/>
                </a:cubicBezTo>
                <a:cubicBezTo>
                  <a:pt x="39505" y="63913"/>
                  <a:pt x="42465" y="66611"/>
                  <a:pt x="35744" y="62399"/>
                </a:cubicBezTo>
                <a:cubicBezTo>
                  <a:pt x="29891" y="51396"/>
                  <a:pt x="33549" y="54016"/>
                  <a:pt x="26808" y="51199"/>
                </a:cubicBezTo>
                <a:cubicBezTo>
                  <a:pt x="25203" y="45164"/>
                  <a:pt x="24814" y="42301"/>
                  <a:pt x="20425" y="36799"/>
                </a:cubicBezTo>
                <a:cubicBezTo>
                  <a:pt x="19148" y="35199"/>
                  <a:pt x="17751" y="33738"/>
                  <a:pt x="16595" y="32000"/>
                </a:cubicBezTo>
                <a:cubicBezTo>
                  <a:pt x="15613" y="30522"/>
                  <a:pt x="14728" y="28919"/>
                  <a:pt x="14042" y="27199"/>
                </a:cubicBezTo>
                <a:cubicBezTo>
                  <a:pt x="11966" y="21994"/>
                  <a:pt x="13871" y="22185"/>
                  <a:pt x="10212" y="17599"/>
                </a:cubicBezTo>
                <a:cubicBezTo>
                  <a:pt x="9127" y="16240"/>
                  <a:pt x="7659" y="15466"/>
                  <a:pt x="6382" y="14399"/>
                </a:cubicBezTo>
                <a:cubicBezTo>
                  <a:pt x="5957" y="12799"/>
                  <a:pt x="5759" y="11074"/>
                  <a:pt x="5106" y="9599"/>
                </a:cubicBezTo>
                <a:cubicBezTo>
                  <a:pt x="3616" y="6238"/>
                  <a:pt x="0" y="0"/>
                  <a:pt x="0" y="0"/>
                </a:cubicBezTo>
              </a:path>
            </a:pathLst>
          </a:custGeom>
          <a:no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1" name="Shape 601"/>
          <p:cNvSpPr/>
          <p:nvPr/>
        </p:nvSpPr>
        <p:spPr>
          <a:xfrm>
            <a:off x="7009796" y="4703991"/>
            <a:ext cx="697583" cy="801302"/>
          </a:xfrm>
          <a:custGeom>
            <a:avLst/>
            <a:gdLst/>
            <a:ahLst/>
            <a:cxnLst/>
            <a:rect l="0" t="0" r="0" b="0"/>
            <a:pathLst>
              <a:path w="120000" h="120000" extrusionOk="0">
                <a:moveTo>
                  <a:pt x="0" y="120000"/>
                </a:moveTo>
                <a:cubicBezTo>
                  <a:pt x="5563" y="119596"/>
                  <a:pt x="22372" y="119720"/>
                  <a:pt x="29189" y="115764"/>
                </a:cubicBezTo>
                <a:lnTo>
                  <a:pt x="38918" y="110117"/>
                </a:lnTo>
                <a:cubicBezTo>
                  <a:pt x="47567" y="98824"/>
                  <a:pt x="42162" y="103529"/>
                  <a:pt x="55135" y="96000"/>
                </a:cubicBezTo>
                <a:lnTo>
                  <a:pt x="60000" y="93177"/>
                </a:lnTo>
                <a:cubicBezTo>
                  <a:pt x="61081" y="91765"/>
                  <a:pt x="61995" y="90245"/>
                  <a:pt x="63243" y="88942"/>
                </a:cubicBezTo>
                <a:cubicBezTo>
                  <a:pt x="64711" y="87408"/>
                  <a:pt x="66836" y="86368"/>
                  <a:pt x="68108" y="84706"/>
                </a:cubicBezTo>
                <a:cubicBezTo>
                  <a:pt x="77496" y="72448"/>
                  <a:pt x="59074" y="89747"/>
                  <a:pt x="74594" y="76236"/>
                </a:cubicBezTo>
                <a:cubicBezTo>
                  <a:pt x="75135" y="74824"/>
                  <a:pt x="75451" y="73332"/>
                  <a:pt x="76216" y="72001"/>
                </a:cubicBezTo>
                <a:cubicBezTo>
                  <a:pt x="77087" y="70483"/>
                  <a:pt x="78667" y="69316"/>
                  <a:pt x="79459" y="67766"/>
                </a:cubicBezTo>
                <a:cubicBezTo>
                  <a:pt x="87178" y="52647"/>
                  <a:pt x="78606" y="64644"/>
                  <a:pt x="85946" y="55060"/>
                </a:cubicBezTo>
                <a:cubicBezTo>
                  <a:pt x="88918" y="47296"/>
                  <a:pt x="85781" y="54252"/>
                  <a:pt x="90810" y="46590"/>
                </a:cubicBezTo>
                <a:cubicBezTo>
                  <a:pt x="100785" y="31394"/>
                  <a:pt x="84670" y="53197"/>
                  <a:pt x="100540" y="32473"/>
                </a:cubicBezTo>
                <a:lnTo>
                  <a:pt x="103783" y="28238"/>
                </a:lnTo>
                <a:cubicBezTo>
                  <a:pt x="104864" y="26826"/>
                  <a:pt x="106410" y="25612"/>
                  <a:pt x="107027" y="24002"/>
                </a:cubicBezTo>
                <a:cubicBezTo>
                  <a:pt x="107567" y="22591"/>
                  <a:pt x="107941" y="21122"/>
                  <a:pt x="108648" y="19767"/>
                </a:cubicBezTo>
                <a:cubicBezTo>
                  <a:pt x="110649" y="15936"/>
                  <a:pt x="113606" y="12466"/>
                  <a:pt x="115135" y="8473"/>
                </a:cubicBezTo>
                <a:cubicBezTo>
                  <a:pt x="118549" y="-442"/>
                  <a:pt x="114959" y="3"/>
                  <a:pt x="120000" y="3"/>
                </a:cubicBezTo>
              </a:path>
            </a:pathLst>
          </a:custGeom>
          <a:no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normAutofit fontScale="92500"/>
          </a:bodyPr>
          <a:lstStyle/>
          <a:p>
            <a:r>
              <a:rPr lang="nl-BE" dirty="0" smtClean="0"/>
              <a:t>         Lokale </a:t>
            </a:r>
            <a:r>
              <a:rPr lang="nl-BE" dirty="0"/>
              <a:t>flap</a:t>
            </a:r>
          </a:p>
        </p:txBody>
      </p:sp>
      <p:pic>
        <p:nvPicPr>
          <p:cNvPr id="608" name="Shape 608"/>
          <p:cNvPicPr preferRelativeResize="0"/>
          <p:nvPr/>
        </p:nvPicPr>
        <p:blipFill rotWithShape="1">
          <a:blip r:embed="rId3">
            <a:alphaModFix/>
          </a:blip>
          <a:srcRect/>
          <a:stretch/>
        </p:blipFill>
        <p:spPr>
          <a:xfrm>
            <a:off x="669702" y="1340766"/>
            <a:ext cx="4081810" cy="3050929"/>
          </a:xfrm>
          <a:prstGeom prst="rect">
            <a:avLst/>
          </a:prstGeom>
          <a:noFill/>
          <a:ln>
            <a:noFill/>
          </a:ln>
        </p:spPr>
      </p:pic>
      <p:pic>
        <p:nvPicPr>
          <p:cNvPr id="609" name="Shape 609"/>
          <p:cNvPicPr preferRelativeResize="0"/>
          <p:nvPr/>
        </p:nvPicPr>
        <p:blipFill rotWithShape="1">
          <a:blip r:embed="rId4">
            <a:alphaModFix/>
          </a:blip>
          <a:srcRect/>
          <a:stretch/>
        </p:blipFill>
        <p:spPr>
          <a:xfrm rot="10800000">
            <a:off x="4427382" y="2852934"/>
            <a:ext cx="4420403" cy="3354682"/>
          </a:xfrm>
          <a:prstGeom prst="rect">
            <a:avLst/>
          </a:prstGeom>
          <a:noFill/>
          <a:ln>
            <a:noFill/>
          </a:ln>
        </p:spPr>
      </p:pic>
      <p:sp>
        <p:nvSpPr>
          <p:cNvPr id="610" name="Shape 610"/>
          <p:cNvSpPr txBox="1"/>
          <p:nvPr/>
        </p:nvSpPr>
        <p:spPr>
          <a:xfrm>
            <a:off x="4901205" y="1496687"/>
            <a:ext cx="2926621"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nl-BE" sz="7200">
                <a:solidFill>
                  <a:schemeClr val="dk1"/>
                </a:solidFill>
                <a:latin typeface="Arial"/>
                <a:ea typeface="Arial"/>
                <a:cs typeface="Arial"/>
                <a:sym typeface="Arial"/>
              </a:rPr>
              <a:t>A-T → </a:t>
            </a:r>
          </a:p>
        </p:txBody>
      </p:sp>
      <p:sp>
        <p:nvSpPr>
          <p:cNvPr id="611" name="Shape 611"/>
          <p:cNvSpPr txBox="1"/>
          <p:nvPr/>
        </p:nvSpPr>
        <p:spPr>
          <a:xfrm rot="10800000">
            <a:off x="7342028" y="1454838"/>
            <a:ext cx="971599"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nl-BE" sz="7200">
                <a:solidFill>
                  <a:schemeClr val="dk1"/>
                </a:solidFill>
                <a:latin typeface="Arial"/>
                <a:ea typeface="Arial"/>
                <a:cs typeface="Arial"/>
                <a:sym typeface="Arial"/>
              </a:rPr>
              <a:t>T</a:t>
            </a:r>
          </a:p>
        </p:txBody>
      </p:sp>
      <p:pic>
        <p:nvPicPr>
          <p:cNvPr id="2" name="Afbeelding 1"/>
          <p:cNvPicPr>
            <a:picLocks noChangeAspect="1"/>
          </p:cNvPicPr>
          <p:nvPr/>
        </p:nvPicPr>
        <p:blipFill>
          <a:blip r:embed="rId5"/>
          <a:stretch>
            <a:fillRect/>
          </a:stretch>
        </p:blipFill>
        <p:spPr>
          <a:xfrm>
            <a:off x="2840572" y="3172946"/>
            <a:ext cx="914479" cy="512108"/>
          </a:xfrm>
          <a:prstGeom prst="rect">
            <a:avLst/>
          </a:prstGeom>
        </p:spPr>
      </p:pic>
      <p:pic>
        <p:nvPicPr>
          <p:cNvPr id="4" name="Afbeelding 3"/>
          <p:cNvPicPr>
            <a:picLocks noChangeAspect="1"/>
          </p:cNvPicPr>
          <p:nvPr/>
        </p:nvPicPr>
        <p:blipFill>
          <a:blip r:embed="rId5"/>
          <a:stretch>
            <a:fillRect/>
          </a:stretch>
        </p:blipFill>
        <p:spPr>
          <a:xfrm>
            <a:off x="1545315" y="3172946"/>
            <a:ext cx="914479" cy="512108"/>
          </a:xfrm>
          <a:prstGeom prst="rect">
            <a:avLst/>
          </a:prstGeom>
        </p:spPr>
      </p:pic>
      <p:pic>
        <p:nvPicPr>
          <p:cNvPr id="5" name="Afbeelding 4"/>
          <p:cNvPicPr>
            <a:picLocks noChangeAspect="1"/>
          </p:cNvPicPr>
          <p:nvPr/>
        </p:nvPicPr>
        <p:blipFill>
          <a:blip r:embed="rId5"/>
          <a:stretch>
            <a:fillRect/>
          </a:stretch>
        </p:blipFill>
        <p:spPr>
          <a:xfrm>
            <a:off x="4443965" y="5043602"/>
            <a:ext cx="914479" cy="512108"/>
          </a:xfrm>
          <a:prstGeom prst="rect">
            <a:avLst/>
          </a:prstGeom>
        </p:spPr>
      </p:pic>
      <p:pic>
        <p:nvPicPr>
          <p:cNvPr id="6" name="Afbeelding 5"/>
          <p:cNvPicPr>
            <a:picLocks noChangeAspect="1"/>
          </p:cNvPicPr>
          <p:nvPr/>
        </p:nvPicPr>
        <p:blipFill>
          <a:blip r:embed="rId5"/>
          <a:stretch>
            <a:fillRect/>
          </a:stretch>
        </p:blipFill>
        <p:spPr>
          <a:xfrm>
            <a:off x="6427549" y="5043602"/>
            <a:ext cx="914479" cy="512108"/>
          </a:xfrm>
          <a:prstGeom prst="rect">
            <a:avLst/>
          </a:prstGeom>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normAutofit fontScale="92500"/>
          </a:bodyPr>
          <a:lstStyle/>
          <a:p>
            <a:r>
              <a:rPr lang="nl-BE" dirty="0" smtClean="0"/>
              <a:t>         Lokale </a:t>
            </a:r>
            <a:r>
              <a:rPr lang="nl-BE" dirty="0"/>
              <a:t>flap</a:t>
            </a:r>
          </a:p>
        </p:txBody>
      </p:sp>
      <p:pic>
        <p:nvPicPr>
          <p:cNvPr id="618" name="Shape 618"/>
          <p:cNvPicPr preferRelativeResize="0"/>
          <p:nvPr/>
        </p:nvPicPr>
        <p:blipFill rotWithShape="1">
          <a:blip r:embed="rId3">
            <a:alphaModFix/>
          </a:blip>
          <a:srcRect l="19288" t="33201" r="35038" b="26469"/>
          <a:stretch/>
        </p:blipFill>
        <p:spPr>
          <a:xfrm>
            <a:off x="2483767" y="3789039"/>
            <a:ext cx="4464496" cy="2956563"/>
          </a:xfrm>
          <a:prstGeom prst="rect">
            <a:avLst/>
          </a:prstGeom>
          <a:noFill/>
          <a:ln>
            <a:noFill/>
          </a:ln>
        </p:spPr>
      </p:pic>
      <p:pic>
        <p:nvPicPr>
          <p:cNvPr id="619" name="Shape 619"/>
          <p:cNvPicPr preferRelativeResize="0"/>
          <p:nvPr/>
        </p:nvPicPr>
        <p:blipFill rotWithShape="1">
          <a:blip r:embed="rId4">
            <a:alphaModFix/>
          </a:blip>
          <a:srcRect l="41976" t="29000" r="22438" b="43247"/>
          <a:stretch/>
        </p:blipFill>
        <p:spPr>
          <a:xfrm>
            <a:off x="1331640" y="1412775"/>
            <a:ext cx="3816424" cy="223224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p:txBody>
          <a:bodyPr>
            <a:normAutofit fontScale="90000"/>
          </a:bodyPr>
          <a:lstStyle/>
          <a:p>
            <a:pPr lvl="0"/>
            <a:r>
              <a:rPr lang="nl-BE" dirty="0" smtClean="0">
                <a:sym typeface="Calibri"/>
              </a:rPr>
              <a:t> </a:t>
            </a:r>
            <a:r>
              <a:rPr lang="nl-BE" dirty="0">
                <a:sym typeface="Calibri"/>
              </a:rPr>
              <a:t>Sluiten van het defect </a:t>
            </a:r>
          </a:p>
        </p:txBody>
      </p:sp>
      <p:sp>
        <p:nvSpPr>
          <p:cNvPr id="3" name="Text Placeholder 2"/>
          <p:cNvSpPr>
            <a:spLocks noGrp="1"/>
          </p:cNvSpPr>
          <p:nvPr>
            <p:ph type="body" sz="quarter" idx="11"/>
          </p:nvPr>
        </p:nvSpPr>
        <p:spPr/>
        <p:txBody>
          <a:bodyPr/>
          <a:lstStyle/>
          <a:p>
            <a:r>
              <a:rPr lang="nl-BE" dirty="0" smtClean="0"/>
              <a:t>        Lokale </a:t>
            </a:r>
            <a:r>
              <a:rPr lang="nl-BE" dirty="0"/>
              <a:t>flap</a:t>
            </a:r>
          </a:p>
        </p:txBody>
      </p:sp>
      <p:pic>
        <p:nvPicPr>
          <p:cNvPr id="626" name="Shape 626"/>
          <p:cNvPicPr preferRelativeResize="0">
            <a:picLocks noChangeAspect="1"/>
          </p:cNvPicPr>
          <p:nvPr/>
        </p:nvPicPr>
        <p:blipFill rotWithShape="1">
          <a:blip r:embed="rId3">
            <a:alphaModFix/>
          </a:blip>
          <a:srcRect l="30313" t="12200" r="24801" b="23750"/>
          <a:stretch/>
        </p:blipFill>
        <p:spPr>
          <a:xfrm>
            <a:off x="2415042" y="3500620"/>
            <a:ext cx="2967451" cy="3175695"/>
          </a:xfrm>
          <a:prstGeom prst="rect">
            <a:avLst/>
          </a:prstGeom>
          <a:noFill/>
          <a:ln>
            <a:noFill/>
          </a:ln>
        </p:spPr>
      </p:pic>
      <p:pic>
        <p:nvPicPr>
          <p:cNvPr id="627" name="Shape 627"/>
          <p:cNvPicPr preferRelativeResize="0">
            <a:picLocks noChangeAspect="1"/>
          </p:cNvPicPr>
          <p:nvPr/>
        </p:nvPicPr>
        <p:blipFill rotWithShape="1">
          <a:blip r:embed="rId4">
            <a:alphaModFix/>
          </a:blip>
          <a:srcRect l="25358" t="9419" r="17913" b="6981"/>
          <a:stretch/>
        </p:blipFill>
        <p:spPr>
          <a:xfrm rot="10800000">
            <a:off x="5668014" y="3500620"/>
            <a:ext cx="2873247" cy="3175693"/>
          </a:xfrm>
          <a:prstGeom prst="rect">
            <a:avLst/>
          </a:prstGeom>
          <a:noFill/>
          <a:ln>
            <a:noFill/>
          </a:ln>
        </p:spPr>
      </p:pic>
      <p:pic>
        <p:nvPicPr>
          <p:cNvPr id="628" name="Shape 628"/>
          <p:cNvPicPr preferRelativeResize="0"/>
          <p:nvPr/>
        </p:nvPicPr>
        <p:blipFill rotWithShape="1">
          <a:blip r:embed="rId5">
            <a:alphaModFix/>
          </a:blip>
          <a:srcRect l="2751" t="26374" r="3930" b="32675"/>
          <a:stretch/>
        </p:blipFill>
        <p:spPr>
          <a:xfrm>
            <a:off x="2415042" y="1226082"/>
            <a:ext cx="6126219" cy="2016224"/>
          </a:xfrm>
          <a:prstGeom prst="rect">
            <a:avLst/>
          </a:prstGeom>
          <a:noFill/>
          <a:ln>
            <a:noFill/>
          </a:ln>
        </p:spPr>
      </p:pic>
      <p:sp>
        <p:nvSpPr>
          <p:cNvPr id="629" name="Shape 629"/>
          <p:cNvSpPr txBox="1"/>
          <p:nvPr/>
        </p:nvSpPr>
        <p:spPr>
          <a:xfrm>
            <a:off x="4997476" y="3242306"/>
            <a:ext cx="3387465" cy="24622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nl-BE" sz="1000">
                <a:solidFill>
                  <a:schemeClr val="dk1"/>
                </a:solidFill>
                <a:latin typeface="Arial"/>
                <a:ea typeface="Arial"/>
                <a:cs typeface="Arial"/>
                <a:sym typeface="Arial"/>
              </a:rPr>
              <a:t>Local Flaps in Head and Neck Reconstructon I. Jackson </a:t>
            </a:r>
          </a:p>
        </p:txBody>
      </p:sp>
      <p:pic>
        <p:nvPicPr>
          <p:cNvPr id="2" name="Afbeelding 1"/>
          <p:cNvPicPr>
            <a:picLocks noChangeAspect="1"/>
          </p:cNvPicPr>
          <p:nvPr/>
        </p:nvPicPr>
        <p:blipFill>
          <a:blip r:embed="rId6"/>
          <a:stretch>
            <a:fillRect/>
          </a:stretch>
        </p:blipFill>
        <p:spPr>
          <a:xfrm>
            <a:off x="6417954" y="3624357"/>
            <a:ext cx="914479" cy="389625"/>
          </a:xfrm>
          <a:prstGeom prst="rect">
            <a:avLst/>
          </a:prstGeom>
        </p:spPr>
      </p:pic>
      <p:pic>
        <p:nvPicPr>
          <p:cNvPr id="4" name="Afbeelding 3"/>
          <p:cNvPicPr>
            <a:picLocks noChangeAspect="1"/>
          </p:cNvPicPr>
          <p:nvPr/>
        </p:nvPicPr>
        <p:blipFill>
          <a:blip r:embed="rId6"/>
          <a:stretch>
            <a:fillRect/>
          </a:stretch>
        </p:blipFill>
        <p:spPr>
          <a:xfrm>
            <a:off x="3329070" y="3741178"/>
            <a:ext cx="914479" cy="311440"/>
          </a:xfrm>
          <a:prstGeom prst="rect">
            <a:avLst/>
          </a:prstGeom>
        </p:spPr>
      </p:pic>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p:txBody>
          <a:bodyPr>
            <a:normAutofit fontScale="90000"/>
          </a:bodyPr>
          <a:lstStyle/>
          <a:p>
            <a:pPr lvl="0"/>
            <a:r>
              <a:rPr lang="nl-BE" dirty="0">
                <a:sym typeface="Calibri"/>
              </a:rPr>
              <a:t>Sluiten van het defect </a:t>
            </a:r>
          </a:p>
        </p:txBody>
      </p:sp>
      <p:sp>
        <p:nvSpPr>
          <p:cNvPr id="3" name="Text Placeholder 2"/>
          <p:cNvSpPr>
            <a:spLocks noGrp="1"/>
          </p:cNvSpPr>
          <p:nvPr>
            <p:ph type="body" sz="quarter" idx="11"/>
          </p:nvPr>
        </p:nvSpPr>
        <p:spPr/>
        <p:txBody>
          <a:bodyPr/>
          <a:lstStyle/>
          <a:p>
            <a:endParaRPr lang="en-US"/>
          </a:p>
        </p:txBody>
      </p:sp>
      <p:pic>
        <p:nvPicPr>
          <p:cNvPr id="635" name="Shape 635"/>
          <p:cNvPicPr preferRelativeResize="0"/>
          <p:nvPr/>
        </p:nvPicPr>
        <p:blipFill rotWithShape="1">
          <a:blip r:embed="rId3">
            <a:alphaModFix/>
          </a:blip>
          <a:srcRect/>
          <a:stretch/>
        </p:blipFill>
        <p:spPr>
          <a:xfrm>
            <a:off x="2700366" y="1267779"/>
            <a:ext cx="4535930" cy="5237744"/>
          </a:xfrm>
          <a:prstGeom prst="rect">
            <a:avLst/>
          </a:prstGeom>
          <a:noFill/>
          <a:ln>
            <a:noFill/>
          </a:ln>
        </p:spPr>
      </p:pic>
      <p:pic>
        <p:nvPicPr>
          <p:cNvPr id="2" name="Afbeelding 1"/>
          <p:cNvPicPr>
            <a:picLocks noChangeAspect="1"/>
          </p:cNvPicPr>
          <p:nvPr/>
        </p:nvPicPr>
        <p:blipFill>
          <a:blip r:embed="rId4"/>
          <a:stretch>
            <a:fillRect/>
          </a:stretch>
        </p:blipFill>
        <p:spPr>
          <a:xfrm>
            <a:off x="5376890" y="3087537"/>
            <a:ext cx="914479" cy="512108"/>
          </a:xfrm>
          <a:prstGeom prst="rect">
            <a:avLst/>
          </a:prstGeom>
        </p:spPr>
      </p:pic>
      <p:pic>
        <p:nvPicPr>
          <p:cNvPr id="4" name="Afbeelding 3"/>
          <p:cNvPicPr>
            <a:picLocks noChangeAspect="1"/>
          </p:cNvPicPr>
          <p:nvPr/>
        </p:nvPicPr>
        <p:blipFill>
          <a:blip r:embed="rId4"/>
          <a:stretch>
            <a:fillRect/>
          </a:stretch>
        </p:blipFill>
        <p:spPr>
          <a:xfrm>
            <a:off x="3200281" y="3343591"/>
            <a:ext cx="914479" cy="512108"/>
          </a:xfrm>
          <a:prstGeom prst="rect">
            <a:avLst/>
          </a:prstGeom>
        </p:spPr>
      </p:pic>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title"/>
          </p:nvPr>
        </p:nvSpPr>
        <p:spPr/>
        <p:txBody>
          <a:bodyPr/>
          <a:lstStyle/>
          <a:p>
            <a:pPr lvl="0"/>
            <a:r>
              <a:rPr lang="nl-BE" smtClean="0"/>
              <a:t>Melanoma</a:t>
            </a:r>
            <a:endParaRPr lang="nl-BE"/>
          </a:p>
        </p:txBody>
      </p:sp>
      <p:sp>
        <p:nvSpPr>
          <p:cNvPr id="3" name="Text Placeholder 2"/>
          <p:cNvSpPr>
            <a:spLocks noGrp="1"/>
          </p:cNvSpPr>
          <p:nvPr>
            <p:ph type="body" sz="quarter" idx="11"/>
          </p:nvPr>
        </p:nvSpPr>
        <p:spPr/>
        <p:txBody>
          <a:bodyPr/>
          <a:lstStyle/>
          <a:p>
            <a:endParaRPr lang="en-US"/>
          </a:p>
        </p:txBody>
      </p:sp>
      <p:pic>
        <p:nvPicPr>
          <p:cNvPr id="673" name="Shape 673"/>
          <p:cNvPicPr preferRelativeResize="0">
            <a:picLocks noChangeAspect="1"/>
          </p:cNvPicPr>
          <p:nvPr/>
        </p:nvPicPr>
        <p:blipFill rotWithShape="1">
          <a:blip r:embed="rId3">
            <a:clrChange>
              <a:clrFrom>
                <a:srgbClr val="FFFFFF"/>
              </a:clrFrom>
              <a:clrTo>
                <a:srgbClr val="FFFFFF">
                  <a:alpha val="0"/>
                </a:srgbClr>
              </a:clrTo>
            </a:clrChange>
            <a:alphaModFix/>
          </a:blip>
          <a:srcRect l="-3985" t="22543" r="2842" b="6765"/>
          <a:stretch/>
        </p:blipFill>
        <p:spPr>
          <a:xfrm>
            <a:off x="881660" y="1473057"/>
            <a:ext cx="8154392" cy="436737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p:txBody>
          <a:bodyPr>
            <a:normAutofit/>
          </a:bodyPr>
          <a:lstStyle/>
          <a:p>
            <a:pPr lvl="0"/>
            <a:r>
              <a:rPr lang="nl-BE" dirty="0" smtClean="0"/>
              <a:t>Melanoma</a:t>
            </a:r>
            <a:endParaRPr lang="nl-BE" dirty="0"/>
          </a:p>
        </p:txBody>
      </p:sp>
      <p:sp>
        <p:nvSpPr>
          <p:cNvPr id="679" name="Shape 679"/>
          <p:cNvSpPr txBox="1">
            <a:spLocks noGrp="1"/>
          </p:cNvSpPr>
          <p:nvPr>
            <p:ph type="body" idx="11"/>
          </p:nvPr>
        </p:nvSpPr>
        <p:spPr/>
        <p:txBody>
          <a:bodyPr>
            <a:normAutofit/>
          </a:bodyPr>
          <a:lstStyle/>
          <a:p>
            <a:pPr lvl="0"/>
            <a:r>
              <a:rPr lang="nl-BE" dirty="0" smtClean="0">
                <a:sym typeface="Calibri"/>
              </a:rPr>
              <a:t>Oorzaken</a:t>
            </a:r>
            <a:endParaRPr lang="nl-BE" dirty="0">
              <a:sym typeface="Calibri"/>
            </a:endParaRPr>
          </a:p>
        </p:txBody>
      </p:sp>
      <p:sp>
        <p:nvSpPr>
          <p:cNvPr id="4" name="Text Placeholder 3"/>
          <p:cNvSpPr>
            <a:spLocks noGrp="1"/>
          </p:cNvSpPr>
          <p:nvPr>
            <p:ph type="body" sz="quarter" idx="12"/>
          </p:nvPr>
        </p:nvSpPr>
        <p:spPr/>
        <p:txBody>
          <a:bodyPr>
            <a:normAutofit fontScale="92500" lnSpcReduction="10000"/>
          </a:bodyPr>
          <a:lstStyle/>
          <a:p>
            <a:pPr lvl="0"/>
            <a:r>
              <a:rPr lang="nl-BE" dirty="0"/>
              <a:t>Zonblootstelling</a:t>
            </a:r>
          </a:p>
          <a:p>
            <a:pPr lvl="0"/>
            <a:r>
              <a:rPr lang="nl-BE" dirty="0"/>
              <a:t>Huidtype</a:t>
            </a:r>
          </a:p>
          <a:p>
            <a:pPr lvl="0"/>
            <a:r>
              <a:rPr lang="nl-BE" dirty="0"/>
              <a:t>Persoonlijke en familiale voorgeschiedenis</a:t>
            </a:r>
          </a:p>
          <a:p>
            <a:pPr lvl="0"/>
            <a:r>
              <a:rPr lang="nl-BE" dirty="0"/>
              <a:t>Aantal naevi</a:t>
            </a:r>
          </a:p>
          <a:p>
            <a:pPr lvl="0"/>
            <a:r>
              <a:rPr lang="nl-BE" dirty="0"/>
              <a:t>Genmutaties</a:t>
            </a:r>
          </a:p>
          <a:p>
            <a:pPr lvl="0"/>
            <a:r>
              <a:rPr lang="nl-BE" dirty="0"/>
              <a:t>Precursorletsels:</a:t>
            </a:r>
          </a:p>
          <a:p>
            <a:pPr lvl="1"/>
            <a:r>
              <a:rPr lang="nl-BE" dirty="0"/>
              <a:t>lentigo maligna</a:t>
            </a:r>
          </a:p>
          <a:p>
            <a:pPr lvl="1"/>
            <a:r>
              <a:rPr lang="nl-BE" dirty="0"/>
              <a:t>congenitale naevus</a:t>
            </a:r>
          </a:p>
          <a:p>
            <a:pPr lvl="1"/>
            <a:r>
              <a:rPr lang="nl-BE" dirty="0"/>
              <a:t>dysplastische </a:t>
            </a:r>
            <a:r>
              <a:rPr lang="nl-BE" dirty="0" smtClean="0"/>
              <a:t>naevus</a:t>
            </a:r>
            <a:endParaRPr lang="nl-BE" dirty="0"/>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p:txBody>
          <a:bodyPr>
            <a:normAutofit/>
          </a:bodyPr>
          <a:lstStyle/>
          <a:p>
            <a:pPr lvl="0"/>
            <a:r>
              <a:rPr lang="nl-BE" dirty="0" smtClean="0"/>
              <a:t>Melanoom</a:t>
            </a:r>
            <a:endParaRPr lang="nl-BE" dirty="0"/>
          </a:p>
        </p:txBody>
      </p:sp>
      <p:sp>
        <p:nvSpPr>
          <p:cNvPr id="3" name="Text Placeholder 2"/>
          <p:cNvSpPr>
            <a:spLocks noGrp="1"/>
          </p:cNvSpPr>
          <p:nvPr>
            <p:ph type="body" sz="quarter" idx="11"/>
          </p:nvPr>
        </p:nvSpPr>
        <p:spPr/>
        <p:txBody>
          <a:bodyPr/>
          <a:lstStyle/>
          <a:p>
            <a:r>
              <a:rPr lang="nl-BE" dirty="0" smtClean="0"/>
              <a:t>Oorzaken</a:t>
            </a:r>
            <a:endParaRPr lang="en-US" dirty="0"/>
          </a:p>
        </p:txBody>
      </p:sp>
      <p:sp>
        <p:nvSpPr>
          <p:cNvPr id="686" name="Shape 686"/>
          <p:cNvSpPr txBox="1"/>
          <p:nvPr/>
        </p:nvSpPr>
        <p:spPr>
          <a:xfrm>
            <a:off x="1271375" y="1468100"/>
            <a:ext cx="7411200" cy="4292699"/>
          </a:xfrm>
          <a:prstGeom prst="rect">
            <a:avLst/>
          </a:prstGeom>
          <a:noFill/>
          <a:ln>
            <a:noFill/>
          </a:ln>
        </p:spPr>
        <p:txBody>
          <a:bodyPr lIns="91425" tIns="91425" rIns="91425" bIns="91425" anchor="t" anchorCtr="0">
            <a:noAutofit/>
          </a:bodyPr>
          <a:lstStyle/>
          <a:p>
            <a:pPr lvl="0" rtl="0">
              <a:spcBef>
                <a:spcPts val="0"/>
              </a:spcBef>
              <a:buNone/>
            </a:pPr>
            <a:endParaRPr/>
          </a:p>
        </p:txBody>
      </p:sp>
      <p:pic>
        <p:nvPicPr>
          <p:cNvPr id="687" name="Shape 687"/>
          <p:cNvPicPr preferRelativeResize="0">
            <a:picLocks noChangeAspect="1"/>
          </p:cNvPicPr>
          <p:nvPr/>
        </p:nvPicPr>
        <p:blipFill>
          <a:blip r:embed="rId3">
            <a:alphaModFix/>
          </a:blip>
          <a:stretch>
            <a:fillRect/>
          </a:stretch>
        </p:blipFill>
        <p:spPr>
          <a:xfrm>
            <a:off x="2058951" y="1398900"/>
            <a:ext cx="3271425" cy="4361900"/>
          </a:xfrm>
          <a:prstGeom prst="rect">
            <a:avLst/>
          </a:prstGeom>
          <a:noFill/>
          <a:ln>
            <a:noFill/>
          </a:ln>
        </p:spPr>
      </p:pic>
      <p:pic>
        <p:nvPicPr>
          <p:cNvPr id="688" name="Shape 688"/>
          <p:cNvPicPr preferRelativeResize="0">
            <a:picLocks noChangeAspect="1"/>
          </p:cNvPicPr>
          <p:nvPr/>
        </p:nvPicPr>
        <p:blipFill>
          <a:blip r:embed="rId4">
            <a:alphaModFix/>
          </a:blip>
          <a:stretch>
            <a:fillRect/>
          </a:stretch>
        </p:blipFill>
        <p:spPr>
          <a:xfrm>
            <a:off x="5641139" y="1398900"/>
            <a:ext cx="3271425" cy="43619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a:spLocks noGrp="1"/>
          </p:cNvSpPr>
          <p:nvPr>
            <p:ph type="title"/>
          </p:nvPr>
        </p:nvSpPr>
        <p:spPr/>
        <p:txBody>
          <a:bodyPr>
            <a:normAutofit/>
          </a:bodyPr>
          <a:lstStyle/>
          <a:p>
            <a:pPr lvl="0"/>
            <a:r>
              <a:rPr lang="nl-BE" dirty="0" smtClean="0"/>
              <a:t>Melanoom</a:t>
            </a:r>
            <a:endParaRPr lang="nl-BE" dirty="0"/>
          </a:p>
        </p:txBody>
      </p:sp>
      <p:sp>
        <p:nvSpPr>
          <p:cNvPr id="3" name="Text Placeholder 2"/>
          <p:cNvSpPr>
            <a:spLocks noGrp="1"/>
          </p:cNvSpPr>
          <p:nvPr>
            <p:ph type="body" sz="quarter" idx="11"/>
          </p:nvPr>
        </p:nvSpPr>
        <p:spPr/>
        <p:txBody>
          <a:bodyPr/>
          <a:lstStyle/>
          <a:p>
            <a:r>
              <a:rPr lang="en-US" dirty="0" err="1" smtClean="0"/>
              <a:t>Oorzaken</a:t>
            </a:r>
            <a:endParaRPr lang="en-US" dirty="0"/>
          </a:p>
        </p:txBody>
      </p:sp>
      <p:sp>
        <p:nvSpPr>
          <p:cNvPr id="695" name="Shape 695"/>
          <p:cNvSpPr txBox="1"/>
          <p:nvPr/>
        </p:nvSpPr>
        <p:spPr>
          <a:xfrm>
            <a:off x="1271375" y="1468100"/>
            <a:ext cx="7411200" cy="4292699"/>
          </a:xfrm>
          <a:prstGeom prst="rect">
            <a:avLst/>
          </a:prstGeom>
          <a:noFill/>
          <a:ln>
            <a:noFill/>
          </a:ln>
        </p:spPr>
        <p:txBody>
          <a:bodyPr lIns="91425" tIns="91425" rIns="91425" bIns="91425" anchor="t" anchorCtr="0">
            <a:noAutofit/>
          </a:bodyPr>
          <a:lstStyle/>
          <a:p>
            <a:pPr lvl="0" rtl="0">
              <a:spcBef>
                <a:spcPts val="0"/>
              </a:spcBef>
              <a:buNone/>
            </a:pPr>
            <a:endParaRPr/>
          </a:p>
        </p:txBody>
      </p:sp>
      <p:pic>
        <p:nvPicPr>
          <p:cNvPr id="696" name="Shape 696"/>
          <p:cNvPicPr preferRelativeResize="0">
            <a:picLocks noChangeAspect="1"/>
          </p:cNvPicPr>
          <p:nvPr/>
        </p:nvPicPr>
        <p:blipFill>
          <a:blip r:embed="rId3">
            <a:alphaModFix/>
          </a:blip>
          <a:stretch>
            <a:fillRect/>
          </a:stretch>
        </p:blipFill>
        <p:spPr>
          <a:xfrm>
            <a:off x="2069416" y="1468100"/>
            <a:ext cx="3219529" cy="4292699"/>
          </a:xfrm>
          <a:prstGeom prst="rect">
            <a:avLst/>
          </a:prstGeom>
          <a:noFill/>
          <a:ln>
            <a:noFill/>
          </a:ln>
        </p:spPr>
      </p:pic>
      <p:pic>
        <p:nvPicPr>
          <p:cNvPr id="697" name="Shape 697"/>
          <p:cNvPicPr preferRelativeResize="0">
            <a:picLocks noChangeAspect="1"/>
          </p:cNvPicPr>
          <p:nvPr/>
        </p:nvPicPr>
        <p:blipFill>
          <a:blip r:embed="rId4">
            <a:alphaModFix/>
          </a:blip>
          <a:stretch>
            <a:fillRect/>
          </a:stretch>
        </p:blipFill>
        <p:spPr>
          <a:xfrm rot="5400000">
            <a:off x="4916707" y="2004688"/>
            <a:ext cx="4292702" cy="321953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Shape 703"/>
          <p:cNvSpPr txBox="1">
            <a:spLocks noGrp="1"/>
          </p:cNvSpPr>
          <p:nvPr>
            <p:ph type="title"/>
          </p:nvPr>
        </p:nvSpPr>
        <p:spPr/>
        <p:txBody>
          <a:bodyPr>
            <a:normAutofit/>
          </a:bodyPr>
          <a:lstStyle/>
          <a:p>
            <a:pPr lvl="0"/>
            <a:r>
              <a:rPr lang="nl-BE" dirty="0" smtClean="0"/>
              <a:t>Melanoom</a:t>
            </a:r>
            <a:endParaRPr lang="nl-BE" dirty="0"/>
          </a:p>
        </p:txBody>
      </p:sp>
      <p:sp>
        <p:nvSpPr>
          <p:cNvPr id="3" name="Text Placeholder 2"/>
          <p:cNvSpPr>
            <a:spLocks noGrp="1"/>
          </p:cNvSpPr>
          <p:nvPr>
            <p:ph type="body" sz="quarter" idx="11"/>
          </p:nvPr>
        </p:nvSpPr>
        <p:spPr/>
        <p:txBody>
          <a:bodyPr/>
          <a:lstStyle/>
          <a:p>
            <a:r>
              <a:rPr lang="en-US" dirty="0" err="1" smtClean="0"/>
              <a:t>Oorzaken</a:t>
            </a:r>
            <a:endParaRPr lang="en-US" dirty="0"/>
          </a:p>
        </p:txBody>
      </p:sp>
      <p:pic>
        <p:nvPicPr>
          <p:cNvPr id="704" name="Shape 704"/>
          <p:cNvPicPr preferRelativeResize="0"/>
          <p:nvPr/>
        </p:nvPicPr>
        <p:blipFill>
          <a:blip r:embed="rId3">
            <a:alphaModFix/>
          </a:blip>
          <a:stretch>
            <a:fillRect/>
          </a:stretch>
        </p:blipFill>
        <p:spPr>
          <a:xfrm>
            <a:off x="23625" y="1143000"/>
            <a:ext cx="5530723" cy="4148052"/>
          </a:xfrm>
          <a:prstGeom prst="rect">
            <a:avLst/>
          </a:prstGeom>
          <a:noFill/>
          <a:ln>
            <a:noFill/>
          </a:ln>
        </p:spPr>
      </p:pic>
      <p:pic>
        <p:nvPicPr>
          <p:cNvPr id="705" name="Shape 705"/>
          <p:cNvPicPr preferRelativeResize="0"/>
          <p:nvPr/>
        </p:nvPicPr>
        <p:blipFill>
          <a:blip r:embed="rId4">
            <a:alphaModFix/>
          </a:blip>
          <a:stretch>
            <a:fillRect/>
          </a:stretch>
        </p:blipFill>
        <p:spPr>
          <a:xfrm>
            <a:off x="4538199" y="3419676"/>
            <a:ext cx="4578479" cy="34338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en-US" smtClean="0"/>
              <a:t>Kliniek</a:t>
            </a:r>
            <a:endParaRPr lang="en-US" dirty="0"/>
          </a:p>
        </p:txBody>
      </p:sp>
      <p:sp>
        <p:nvSpPr>
          <p:cNvPr id="108" name="Shape 108"/>
          <p:cNvSpPr txBox="1">
            <a:spLocks noGrp="1"/>
          </p:cNvSpPr>
          <p:nvPr>
            <p:ph type="body" idx="12"/>
          </p:nvPr>
        </p:nvSpPr>
        <p:spPr/>
        <p:txBody>
          <a:bodyPr/>
          <a:lstStyle/>
          <a:p>
            <a:pPr marL="0" lvl="0" indent="0">
              <a:buNone/>
            </a:pPr>
            <a:r>
              <a:rPr lang="nl-BE" dirty="0" smtClean="0"/>
              <a:t>Gepigmenteerd </a:t>
            </a:r>
            <a:r>
              <a:rPr lang="nl-BE" smtClean="0"/>
              <a:t>basocellulair</a:t>
            </a:r>
            <a:r>
              <a:rPr lang="nl-BE" dirty="0" smtClean="0"/>
              <a:t> carcinoom </a:t>
            </a:r>
          </a:p>
          <a:p>
            <a:pPr lvl="0"/>
            <a:endParaRPr lang="nl-BE" dirty="0"/>
          </a:p>
        </p:txBody>
      </p:sp>
      <p:pic>
        <p:nvPicPr>
          <p:cNvPr id="109" name="Shape 109"/>
          <p:cNvPicPr preferRelativeResize="0">
            <a:picLocks noChangeAspect="1"/>
          </p:cNvPicPr>
          <p:nvPr/>
        </p:nvPicPr>
        <p:blipFill>
          <a:blip r:embed="rId3">
            <a:alphaModFix/>
          </a:blip>
          <a:stretch>
            <a:fillRect/>
          </a:stretch>
        </p:blipFill>
        <p:spPr>
          <a:xfrm>
            <a:off x="2443537" y="2201642"/>
            <a:ext cx="6012493" cy="450937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Shape 711"/>
          <p:cNvSpPr txBox="1">
            <a:spLocks noGrp="1"/>
          </p:cNvSpPr>
          <p:nvPr>
            <p:ph type="title"/>
          </p:nvPr>
        </p:nvSpPr>
        <p:spPr/>
        <p:txBody>
          <a:bodyPr/>
          <a:lstStyle/>
          <a:p>
            <a:pPr lvl="0"/>
            <a:r>
              <a:rPr lang="nl-BE" smtClean="0"/>
              <a:t>Melanoom</a:t>
            </a:r>
            <a:endParaRPr lang="nl-BE" dirty="0"/>
          </a:p>
        </p:txBody>
      </p:sp>
      <p:sp>
        <p:nvSpPr>
          <p:cNvPr id="3" name="Text Placeholder 2"/>
          <p:cNvSpPr>
            <a:spLocks noGrp="1"/>
          </p:cNvSpPr>
          <p:nvPr>
            <p:ph type="body" sz="quarter" idx="11"/>
          </p:nvPr>
        </p:nvSpPr>
        <p:spPr/>
        <p:txBody>
          <a:bodyPr/>
          <a:lstStyle/>
          <a:p>
            <a:r>
              <a:rPr lang="en-US" dirty="0" err="1" smtClean="0"/>
              <a:t>Kliniek</a:t>
            </a:r>
            <a:endParaRPr lang="en-US" dirty="0"/>
          </a:p>
        </p:txBody>
      </p:sp>
      <p:sp>
        <p:nvSpPr>
          <p:cNvPr id="4" name="Text Placeholder 3"/>
          <p:cNvSpPr>
            <a:spLocks noGrp="1"/>
          </p:cNvSpPr>
          <p:nvPr>
            <p:ph type="body" sz="quarter" idx="12"/>
          </p:nvPr>
        </p:nvSpPr>
        <p:spPr/>
        <p:txBody>
          <a:bodyPr/>
          <a:lstStyle/>
          <a:p>
            <a:pPr marL="0" indent="0">
              <a:buNone/>
            </a:pPr>
            <a:r>
              <a:rPr lang="nl-BE" dirty="0">
                <a:ea typeface="Calibri"/>
                <a:cs typeface="Calibri"/>
                <a:sym typeface="Calibri"/>
              </a:rPr>
              <a:t>ABCDE</a:t>
            </a:r>
            <a:endParaRPr lang="en-US" dirty="0"/>
          </a:p>
        </p:txBody>
      </p:sp>
      <p:pic>
        <p:nvPicPr>
          <p:cNvPr id="713" name="Shape 713"/>
          <p:cNvPicPr preferRelativeResize="0"/>
          <p:nvPr/>
        </p:nvPicPr>
        <p:blipFill>
          <a:blip r:embed="rId3">
            <a:alphaModFix/>
          </a:blip>
          <a:stretch>
            <a:fillRect/>
          </a:stretch>
        </p:blipFill>
        <p:spPr>
          <a:xfrm>
            <a:off x="2720637" y="1582126"/>
            <a:ext cx="4686750" cy="47336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Shape 719"/>
          <p:cNvSpPr txBox="1">
            <a:spLocks noGrp="1"/>
          </p:cNvSpPr>
          <p:nvPr>
            <p:ph type="title"/>
          </p:nvPr>
        </p:nvSpPr>
        <p:spPr/>
        <p:txBody>
          <a:bodyPr>
            <a:normAutofit/>
          </a:bodyPr>
          <a:lstStyle/>
          <a:p>
            <a:pPr lvl="0"/>
            <a:r>
              <a:rPr lang="nl-BE" dirty="0" smtClean="0"/>
              <a:t>Melanoom</a:t>
            </a:r>
            <a:endParaRPr lang="nl-BE" dirty="0"/>
          </a:p>
        </p:txBody>
      </p:sp>
      <p:sp>
        <p:nvSpPr>
          <p:cNvPr id="3" name="Text Placeholder 2"/>
          <p:cNvSpPr>
            <a:spLocks noGrp="1"/>
          </p:cNvSpPr>
          <p:nvPr>
            <p:ph type="body" sz="quarter" idx="11"/>
          </p:nvPr>
        </p:nvSpPr>
        <p:spPr/>
        <p:txBody>
          <a:bodyPr/>
          <a:lstStyle/>
          <a:p>
            <a:r>
              <a:rPr lang="en-US" dirty="0" err="1" smtClean="0"/>
              <a:t>Kliniek</a:t>
            </a:r>
            <a:endParaRPr lang="en-US" dirty="0"/>
          </a:p>
        </p:txBody>
      </p:sp>
      <p:sp>
        <p:nvSpPr>
          <p:cNvPr id="4" name="Text Placeholder 3"/>
          <p:cNvSpPr>
            <a:spLocks noGrp="1"/>
          </p:cNvSpPr>
          <p:nvPr>
            <p:ph type="body" sz="quarter" idx="12"/>
          </p:nvPr>
        </p:nvSpPr>
        <p:spPr/>
        <p:txBody>
          <a:bodyPr/>
          <a:lstStyle/>
          <a:p>
            <a:pPr marL="0" lvl="0" indent="0">
              <a:buNone/>
            </a:pPr>
            <a:r>
              <a:rPr lang="nl-BE" dirty="0" smtClean="0">
                <a:ea typeface="Calibri"/>
                <a:cs typeface="Calibri"/>
                <a:sym typeface="Calibri"/>
              </a:rPr>
              <a:t>Dermatoscopie</a:t>
            </a:r>
            <a:endParaRPr lang="nl-BE" dirty="0">
              <a:ea typeface="Calibri"/>
              <a:cs typeface="Calibri"/>
              <a:sym typeface="Calibri"/>
            </a:endParaRPr>
          </a:p>
        </p:txBody>
      </p:sp>
      <p:pic>
        <p:nvPicPr>
          <p:cNvPr id="721" name="Shape 721"/>
          <p:cNvPicPr preferRelativeResize="0"/>
          <p:nvPr/>
        </p:nvPicPr>
        <p:blipFill rotWithShape="1">
          <a:blip r:embed="rId3">
            <a:alphaModFix/>
          </a:blip>
          <a:srcRect l="18974" t="6185" r="25513" b="13685"/>
          <a:stretch/>
        </p:blipFill>
        <p:spPr>
          <a:xfrm>
            <a:off x="4202125" y="1269225"/>
            <a:ext cx="4769154" cy="5480475"/>
          </a:xfrm>
          <a:prstGeom prst="rect">
            <a:avLst/>
          </a:prstGeom>
          <a:noFill/>
          <a:ln>
            <a:noFill/>
          </a:ln>
        </p:spPr>
      </p:pic>
      <p:pic>
        <p:nvPicPr>
          <p:cNvPr id="722" name="Shape 722"/>
          <p:cNvPicPr preferRelativeResize="0"/>
          <p:nvPr/>
        </p:nvPicPr>
        <p:blipFill>
          <a:blip r:embed="rId4">
            <a:clrChange>
              <a:clrFrom>
                <a:srgbClr val="FFFFFF"/>
              </a:clrFrom>
              <a:clrTo>
                <a:srgbClr val="FFFFFF">
                  <a:alpha val="0"/>
                </a:srgbClr>
              </a:clrTo>
            </a:clrChange>
            <a:alphaModFix/>
          </a:blip>
          <a:stretch>
            <a:fillRect/>
          </a:stretch>
        </p:blipFill>
        <p:spPr>
          <a:xfrm rot="5400000">
            <a:off x="769162" y="3043225"/>
            <a:ext cx="3781425" cy="21050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p:txBody>
          <a:bodyPr/>
          <a:lstStyle/>
          <a:p>
            <a:pPr lvl="0"/>
            <a:r>
              <a:rPr lang="nl-BE" dirty="0" smtClean="0"/>
              <a:t>Melanoom</a:t>
            </a:r>
            <a:endParaRPr lang="nl-BE" dirty="0"/>
          </a:p>
        </p:txBody>
      </p:sp>
      <p:sp>
        <p:nvSpPr>
          <p:cNvPr id="3" name="Text Placeholder 2"/>
          <p:cNvSpPr>
            <a:spLocks noGrp="1"/>
          </p:cNvSpPr>
          <p:nvPr>
            <p:ph type="body" sz="quarter" idx="11"/>
          </p:nvPr>
        </p:nvSpPr>
        <p:spPr/>
        <p:txBody>
          <a:bodyPr/>
          <a:lstStyle/>
          <a:p>
            <a:r>
              <a:rPr lang="en-US" dirty="0" err="1" smtClean="0"/>
              <a:t>Kliniek</a:t>
            </a:r>
            <a:endParaRPr lang="en-US" dirty="0"/>
          </a:p>
        </p:txBody>
      </p:sp>
      <p:pic>
        <p:nvPicPr>
          <p:cNvPr id="730" name="Shape 730"/>
          <p:cNvPicPr preferRelativeResize="0">
            <a:picLocks noChangeAspect="1"/>
          </p:cNvPicPr>
          <p:nvPr/>
        </p:nvPicPr>
        <p:blipFill>
          <a:blip r:embed="rId3">
            <a:alphaModFix/>
          </a:blip>
          <a:stretch>
            <a:fillRect/>
          </a:stretch>
        </p:blipFill>
        <p:spPr>
          <a:xfrm>
            <a:off x="626300" y="1802525"/>
            <a:ext cx="4954495" cy="3715881"/>
          </a:xfrm>
          <a:prstGeom prst="rect">
            <a:avLst/>
          </a:prstGeom>
          <a:noFill/>
          <a:ln>
            <a:noFill/>
          </a:ln>
        </p:spPr>
      </p:pic>
      <p:pic>
        <p:nvPicPr>
          <p:cNvPr id="731" name="Shape 731"/>
          <p:cNvPicPr preferRelativeResize="0">
            <a:picLocks noChangeAspect="1"/>
          </p:cNvPicPr>
          <p:nvPr/>
        </p:nvPicPr>
        <p:blipFill>
          <a:blip r:embed="rId4">
            <a:alphaModFix/>
          </a:blip>
          <a:stretch>
            <a:fillRect/>
          </a:stretch>
        </p:blipFill>
        <p:spPr>
          <a:xfrm>
            <a:off x="5352394" y="1802525"/>
            <a:ext cx="3791604" cy="505547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Shape 737"/>
          <p:cNvSpPr txBox="1">
            <a:spLocks noGrp="1"/>
          </p:cNvSpPr>
          <p:nvPr>
            <p:ph type="title"/>
          </p:nvPr>
        </p:nvSpPr>
        <p:spPr/>
        <p:txBody>
          <a:bodyPr>
            <a:normAutofit/>
          </a:bodyPr>
          <a:lstStyle/>
          <a:p>
            <a:pPr lvl="0"/>
            <a:r>
              <a:rPr lang="nl-BE" dirty="0" smtClean="0"/>
              <a:t>Melanoom</a:t>
            </a:r>
            <a:endParaRPr lang="nl-BE" dirty="0"/>
          </a:p>
        </p:txBody>
      </p:sp>
      <p:sp>
        <p:nvSpPr>
          <p:cNvPr id="3" name="Text Placeholder 2"/>
          <p:cNvSpPr>
            <a:spLocks noGrp="1"/>
          </p:cNvSpPr>
          <p:nvPr>
            <p:ph type="body" sz="quarter" idx="11"/>
          </p:nvPr>
        </p:nvSpPr>
        <p:spPr/>
        <p:txBody>
          <a:bodyPr/>
          <a:lstStyle/>
          <a:p>
            <a:r>
              <a:rPr lang="en-US" dirty="0" err="1" smtClean="0"/>
              <a:t>Kliniek</a:t>
            </a:r>
            <a:endParaRPr lang="en-US" dirty="0"/>
          </a:p>
        </p:txBody>
      </p:sp>
      <p:pic>
        <p:nvPicPr>
          <p:cNvPr id="738" name="Shape 738"/>
          <p:cNvPicPr preferRelativeResize="0"/>
          <p:nvPr/>
        </p:nvPicPr>
        <p:blipFill>
          <a:blip r:embed="rId3">
            <a:alphaModFix/>
          </a:blip>
          <a:stretch>
            <a:fillRect/>
          </a:stretch>
        </p:blipFill>
        <p:spPr>
          <a:xfrm>
            <a:off x="0" y="1066800"/>
            <a:ext cx="5828697" cy="4371523"/>
          </a:xfrm>
          <a:prstGeom prst="rect">
            <a:avLst/>
          </a:prstGeom>
          <a:noFill/>
          <a:ln>
            <a:noFill/>
          </a:ln>
        </p:spPr>
      </p:pic>
      <p:pic>
        <p:nvPicPr>
          <p:cNvPr id="739" name="Shape 739"/>
          <p:cNvPicPr preferRelativeResize="0"/>
          <p:nvPr/>
        </p:nvPicPr>
        <p:blipFill rotWithShape="1">
          <a:blip r:embed="rId4">
            <a:alphaModFix/>
          </a:blip>
          <a:srcRect r="-8920" b="18213"/>
          <a:stretch/>
        </p:blipFill>
        <p:spPr>
          <a:xfrm>
            <a:off x="4360475" y="1066800"/>
            <a:ext cx="5232749" cy="579120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Shape 745"/>
          <p:cNvSpPr txBox="1">
            <a:spLocks noGrp="1"/>
          </p:cNvSpPr>
          <p:nvPr>
            <p:ph type="title"/>
          </p:nvPr>
        </p:nvSpPr>
        <p:spPr/>
        <p:txBody>
          <a:bodyPr>
            <a:normAutofit/>
          </a:bodyPr>
          <a:lstStyle/>
          <a:p>
            <a:pPr lvl="0"/>
            <a:r>
              <a:rPr lang="nl-BE" dirty="0" smtClean="0"/>
              <a:t>Melanoom</a:t>
            </a:r>
            <a:endParaRPr lang="nl-BE" dirty="0"/>
          </a:p>
        </p:txBody>
      </p:sp>
      <p:sp>
        <p:nvSpPr>
          <p:cNvPr id="3" name="Text Placeholder 2"/>
          <p:cNvSpPr>
            <a:spLocks noGrp="1"/>
          </p:cNvSpPr>
          <p:nvPr>
            <p:ph type="body" sz="quarter" idx="11"/>
          </p:nvPr>
        </p:nvSpPr>
        <p:spPr/>
        <p:txBody>
          <a:bodyPr/>
          <a:lstStyle/>
          <a:p>
            <a:r>
              <a:rPr lang="en-US" dirty="0" err="1" smtClean="0"/>
              <a:t>Kliniek</a:t>
            </a:r>
            <a:endParaRPr lang="en-US" dirty="0"/>
          </a:p>
        </p:txBody>
      </p:sp>
      <p:pic>
        <p:nvPicPr>
          <p:cNvPr id="746" name="Shape 746"/>
          <p:cNvPicPr preferRelativeResize="0"/>
          <p:nvPr/>
        </p:nvPicPr>
        <p:blipFill>
          <a:blip r:embed="rId3">
            <a:alphaModFix/>
          </a:blip>
          <a:stretch>
            <a:fillRect/>
          </a:stretch>
        </p:blipFill>
        <p:spPr>
          <a:xfrm rot="10800000">
            <a:off x="2664631" y="1134322"/>
            <a:ext cx="4211625" cy="56098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a:spLocks noGrp="1"/>
          </p:cNvSpPr>
          <p:nvPr>
            <p:ph type="title"/>
          </p:nvPr>
        </p:nvSpPr>
        <p:spPr/>
        <p:txBody>
          <a:bodyPr>
            <a:normAutofit/>
          </a:bodyPr>
          <a:lstStyle/>
          <a:p>
            <a:pPr lvl="0"/>
            <a:r>
              <a:rPr lang="nl-BE" dirty="0" smtClean="0"/>
              <a:t>Melanoma</a:t>
            </a:r>
            <a:r>
              <a:rPr lang="nl-BE" dirty="0" smtClean="0">
                <a:sym typeface="Calibri"/>
              </a:rPr>
              <a:t>	</a:t>
            </a:r>
            <a:endParaRPr lang="nl-BE" dirty="0">
              <a:sym typeface="Calibri"/>
            </a:endParaRPr>
          </a:p>
        </p:txBody>
      </p:sp>
      <p:sp>
        <p:nvSpPr>
          <p:cNvPr id="752" name="Shape 752"/>
          <p:cNvSpPr txBox="1">
            <a:spLocks noGrp="1"/>
          </p:cNvSpPr>
          <p:nvPr>
            <p:ph type="body" idx="11"/>
          </p:nvPr>
        </p:nvSpPr>
        <p:spPr/>
        <p:txBody>
          <a:bodyPr>
            <a:normAutofit/>
          </a:bodyPr>
          <a:lstStyle/>
          <a:p>
            <a:pPr lvl="0"/>
            <a:r>
              <a:rPr lang="nl-BE" dirty="0" smtClean="0"/>
              <a:t>Kliniek</a:t>
            </a:r>
            <a:endParaRPr lang="nl-BE" dirty="0"/>
          </a:p>
        </p:txBody>
      </p:sp>
      <p:sp>
        <p:nvSpPr>
          <p:cNvPr id="4" name="Text Placeholder 3"/>
          <p:cNvSpPr>
            <a:spLocks noGrp="1"/>
          </p:cNvSpPr>
          <p:nvPr>
            <p:ph type="body" sz="quarter" idx="12"/>
          </p:nvPr>
        </p:nvSpPr>
        <p:spPr/>
        <p:txBody>
          <a:bodyPr/>
          <a:lstStyle/>
          <a:p>
            <a:pPr lvl="0"/>
            <a:r>
              <a:rPr lang="nl-BE" dirty="0">
                <a:sym typeface="Calibri"/>
              </a:rPr>
              <a:t>S</a:t>
            </a:r>
            <a:r>
              <a:rPr lang="nl-BE" dirty="0"/>
              <a:t>uperficieel spreidend maligne melanoom</a:t>
            </a:r>
          </a:p>
          <a:p>
            <a:pPr lvl="0"/>
            <a:r>
              <a:rPr lang="nl-BE" dirty="0"/>
              <a:t>Nodulair maligne melanoom</a:t>
            </a:r>
          </a:p>
          <a:p>
            <a:pPr lvl="0"/>
            <a:r>
              <a:rPr lang="nl-BE" dirty="0"/>
              <a:t>Acrolentigineus maligne melanoom</a:t>
            </a:r>
          </a:p>
          <a:p>
            <a:pPr lvl="0"/>
            <a:r>
              <a:rPr lang="nl-BE" dirty="0"/>
              <a:t>Lentigo maligne </a:t>
            </a:r>
            <a:r>
              <a:rPr lang="nl-BE" dirty="0" smtClean="0"/>
              <a:t>melanoom</a:t>
            </a:r>
            <a:endParaRPr lang="nl-BE" dirty="0"/>
          </a:p>
        </p:txBody>
      </p:sp>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title"/>
          </p:nvPr>
        </p:nvSpPr>
        <p:spPr/>
        <p:txBody>
          <a:bodyPr/>
          <a:lstStyle/>
          <a:p>
            <a:pPr lvl="0"/>
            <a:r>
              <a:rPr lang="nl-BE" smtClean="0"/>
              <a:t>Melanoma</a:t>
            </a:r>
            <a:endParaRPr lang="nl-BE" dirty="0"/>
          </a:p>
        </p:txBody>
      </p:sp>
      <p:sp>
        <p:nvSpPr>
          <p:cNvPr id="758" name="Shape 758"/>
          <p:cNvSpPr txBox="1">
            <a:spLocks noGrp="1"/>
          </p:cNvSpPr>
          <p:nvPr>
            <p:ph type="body" idx="11"/>
          </p:nvPr>
        </p:nvSpPr>
        <p:spPr/>
        <p:txBody>
          <a:bodyPr>
            <a:normAutofit/>
          </a:bodyPr>
          <a:lstStyle/>
          <a:p>
            <a:pPr lvl="0"/>
            <a:r>
              <a:rPr lang="nl-BE" dirty="0" smtClean="0"/>
              <a:t>Behandeling</a:t>
            </a:r>
            <a:endParaRPr lang="nl-BE" dirty="0"/>
          </a:p>
        </p:txBody>
      </p:sp>
      <p:sp>
        <p:nvSpPr>
          <p:cNvPr id="4" name="Text Placeholder 3"/>
          <p:cNvSpPr>
            <a:spLocks noGrp="1"/>
          </p:cNvSpPr>
          <p:nvPr>
            <p:ph type="body" sz="quarter" idx="12"/>
          </p:nvPr>
        </p:nvSpPr>
        <p:spPr/>
        <p:txBody>
          <a:bodyPr>
            <a:normAutofit lnSpcReduction="10000"/>
          </a:bodyPr>
          <a:lstStyle/>
          <a:p>
            <a:pPr lvl="0"/>
            <a:r>
              <a:rPr lang="nl-BE" dirty="0"/>
              <a:t>Primaire excisie </a:t>
            </a:r>
          </a:p>
          <a:p>
            <a:pPr lvl="1"/>
            <a:r>
              <a:rPr lang="nl-BE" dirty="0"/>
              <a:t>met 2 mm marge </a:t>
            </a:r>
          </a:p>
          <a:p>
            <a:pPr lvl="1"/>
            <a:r>
              <a:rPr lang="nl-BE" dirty="0"/>
              <a:t>volgens lymfebanen</a:t>
            </a:r>
          </a:p>
          <a:p>
            <a:pPr lvl="1"/>
            <a:r>
              <a:rPr lang="nl-BE" dirty="0"/>
              <a:t> zonder ondermijning</a:t>
            </a:r>
          </a:p>
          <a:p>
            <a:pPr lvl="0"/>
            <a:r>
              <a:rPr lang="nl-BE" dirty="0"/>
              <a:t>Bredere excisie (afhankelijk breslow)</a:t>
            </a:r>
          </a:p>
          <a:p>
            <a:pPr lvl="0"/>
            <a:r>
              <a:rPr lang="nl-BE" dirty="0"/>
              <a:t>Baseline technische onderzoeken:</a:t>
            </a:r>
          </a:p>
          <a:p>
            <a:pPr lvl="1"/>
            <a:r>
              <a:rPr lang="nl-BE" dirty="0"/>
              <a:t>Echo klieren</a:t>
            </a:r>
          </a:p>
          <a:p>
            <a:pPr lvl="1"/>
            <a:r>
              <a:rPr lang="nl-BE" dirty="0"/>
              <a:t>RX thorax</a:t>
            </a:r>
          </a:p>
          <a:p>
            <a:pPr lvl="1"/>
            <a:r>
              <a:rPr lang="nl-BE" dirty="0"/>
              <a:t>Echo abdomen</a:t>
            </a:r>
          </a:p>
          <a:p>
            <a:pPr lvl="1"/>
            <a:r>
              <a:rPr lang="nl-BE" dirty="0"/>
              <a:t>Leverset + </a:t>
            </a:r>
            <a:r>
              <a:rPr lang="nl-BE" dirty="0" smtClean="0"/>
              <a:t>LDH</a:t>
            </a:r>
            <a:endParaRPr lang="nl-BE" dirty="0"/>
          </a:p>
        </p:txBody>
      </p:sp>
    </p:spTree>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p:txBody>
          <a:bodyPr/>
          <a:lstStyle/>
          <a:p>
            <a:pPr lvl="0"/>
            <a:r>
              <a:rPr lang="nl-BE" dirty="0" smtClean="0"/>
              <a:t>Melanoma</a:t>
            </a:r>
            <a:endParaRPr lang="nl-BE" dirty="0"/>
          </a:p>
        </p:txBody>
      </p:sp>
      <p:sp>
        <p:nvSpPr>
          <p:cNvPr id="764" name="Shape 764"/>
          <p:cNvSpPr txBox="1">
            <a:spLocks noGrp="1"/>
          </p:cNvSpPr>
          <p:nvPr>
            <p:ph type="body" idx="11"/>
          </p:nvPr>
        </p:nvSpPr>
        <p:spPr/>
        <p:txBody>
          <a:bodyPr>
            <a:normAutofit fontScale="85000" lnSpcReduction="20000"/>
          </a:bodyPr>
          <a:lstStyle/>
          <a:p>
            <a:r>
              <a:rPr lang="nl-BE" dirty="0" smtClean="0"/>
              <a:t>Follow-up </a:t>
            </a:r>
            <a:r>
              <a:rPr lang="nl-BE" dirty="0"/>
              <a:t>en </a:t>
            </a:r>
            <a:r>
              <a:rPr lang="nl-BE" dirty="0" smtClean="0"/>
              <a:t>preventie</a:t>
            </a:r>
            <a:endParaRPr lang="en-US" dirty="0"/>
          </a:p>
        </p:txBody>
      </p:sp>
      <p:sp>
        <p:nvSpPr>
          <p:cNvPr id="4" name="Text Placeholder 3"/>
          <p:cNvSpPr>
            <a:spLocks noGrp="1"/>
          </p:cNvSpPr>
          <p:nvPr>
            <p:ph type="body" sz="quarter" idx="12"/>
          </p:nvPr>
        </p:nvSpPr>
        <p:spPr/>
        <p:txBody>
          <a:bodyPr/>
          <a:lstStyle/>
          <a:p>
            <a:pPr lvl="0"/>
            <a:r>
              <a:rPr lang="nl-BE" dirty="0"/>
              <a:t>Follow-up</a:t>
            </a:r>
          </a:p>
          <a:p>
            <a:pPr lvl="1"/>
            <a:r>
              <a:rPr lang="nl-BE" dirty="0"/>
              <a:t>Eerste 2 jaar: 1x/3 maanden</a:t>
            </a:r>
          </a:p>
          <a:p>
            <a:pPr lvl="1"/>
            <a:r>
              <a:rPr lang="nl-BE" dirty="0"/>
              <a:t>Tussen 3-5 jaar: 1x/6 maanden</a:t>
            </a:r>
          </a:p>
          <a:p>
            <a:pPr lvl="1"/>
            <a:r>
              <a:rPr lang="nl-BE" dirty="0"/>
              <a:t>Na 5 jaar: jaarlijks</a:t>
            </a:r>
          </a:p>
          <a:p>
            <a:pPr lvl="0"/>
            <a:r>
              <a:rPr lang="nl-BE" dirty="0"/>
              <a:t>Jaarlijks technische onderzoeken</a:t>
            </a:r>
          </a:p>
          <a:p>
            <a:pPr lvl="0"/>
            <a:r>
              <a:rPr lang="nl-BE" dirty="0" smtClean="0"/>
              <a:t>Zonprotectie</a:t>
            </a:r>
            <a:endParaRPr lang="nl-BE" dirty="0"/>
          </a:p>
        </p:txBody>
      </p:sp>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a:spLocks noGrp="1"/>
          </p:cNvSpPr>
          <p:nvPr>
            <p:ph type="title"/>
          </p:nvPr>
        </p:nvSpPr>
        <p:spPr/>
        <p:txBody>
          <a:bodyPr>
            <a:normAutofit/>
          </a:bodyPr>
          <a:lstStyle/>
          <a:p>
            <a:pPr lvl="0"/>
            <a:r>
              <a:rPr lang="nl-BE" dirty="0" smtClean="0">
                <a:sym typeface="Calibri"/>
              </a:rPr>
              <a:t>Wondzorg	</a:t>
            </a:r>
            <a:endParaRPr lang="nl-BE" dirty="0">
              <a:sym typeface="Calibri"/>
            </a:endParaRPr>
          </a:p>
        </p:txBody>
      </p:sp>
      <p:sp>
        <p:nvSpPr>
          <p:cNvPr id="780" name="Shape 780"/>
          <p:cNvSpPr txBox="1">
            <a:spLocks noGrp="1"/>
          </p:cNvSpPr>
          <p:nvPr>
            <p:ph type="body" idx="11"/>
          </p:nvPr>
        </p:nvSpPr>
        <p:spPr/>
        <p:txBody>
          <a:bodyPr>
            <a:normAutofit fontScale="85000" lnSpcReduction="20000"/>
          </a:bodyPr>
          <a:lstStyle/>
          <a:p>
            <a:pPr lvl="0"/>
            <a:r>
              <a:rPr lang="nl-BE" dirty="0">
                <a:sym typeface="Calibri"/>
              </a:rPr>
              <a:t>Algemene principes</a:t>
            </a:r>
          </a:p>
        </p:txBody>
      </p:sp>
      <p:sp>
        <p:nvSpPr>
          <p:cNvPr id="4" name="Text Placeholder 3"/>
          <p:cNvSpPr>
            <a:spLocks noGrp="1"/>
          </p:cNvSpPr>
          <p:nvPr>
            <p:ph type="body" sz="quarter" idx="12"/>
          </p:nvPr>
        </p:nvSpPr>
        <p:spPr/>
        <p:txBody>
          <a:bodyPr>
            <a:normAutofit fontScale="92500" lnSpcReduction="20000"/>
          </a:bodyPr>
          <a:lstStyle/>
          <a:p>
            <a:pPr lvl="0"/>
            <a:r>
              <a:rPr lang="nl-BE" dirty="0">
                <a:sym typeface="Calibri"/>
              </a:rPr>
              <a:t>Peri-operatieve rookstop</a:t>
            </a:r>
          </a:p>
          <a:p>
            <a:pPr lvl="1"/>
            <a:r>
              <a:rPr lang="nl-BE" dirty="0">
                <a:sym typeface="Calibri"/>
              </a:rPr>
              <a:t>3 weken pre-operatief</a:t>
            </a:r>
          </a:p>
          <a:p>
            <a:pPr lvl="1"/>
            <a:r>
              <a:rPr lang="nl-BE" dirty="0">
                <a:sym typeface="Calibri"/>
              </a:rPr>
              <a:t>6 weken post-operatief</a:t>
            </a:r>
          </a:p>
          <a:p>
            <a:pPr lvl="0"/>
            <a:r>
              <a:rPr lang="nl-BE" dirty="0">
                <a:sym typeface="Calibri"/>
              </a:rPr>
              <a:t>Wondes droog en proper houden zolang de hechtingen ter plaatse zijn </a:t>
            </a:r>
          </a:p>
          <a:p>
            <a:pPr lvl="1"/>
            <a:r>
              <a:rPr lang="nl-BE" dirty="0">
                <a:sym typeface="Calibri"/>
              </a:rPr>
              <a:t>Als toch douchen liefst ten vroegste na 2 dagen</a:t>
            </a:r>
          </a:p>
          <a:p>
            <a:pPr lvl="2"/>
            <a:r>
              <a:rPr lang="nl-BE" dirty="0">
                <a:sym typeface="Calibri"/>
              </a:rPr>
              <a:t>Met poly-urethaan verdand (tegaderm, opsite) </a:t>
            </a:r>
          </a:p>
          <a:p>
            <a:pPr lvl="2"/>
            <a:r>
              <a:rPr lang="nl-BE" dirty="0">
                <a:sym typeface="Calibri"/>
              </a:rPr>
              <a:t>Geen zeep </a:t>
            </a:r>
          </a:p>
          <a:p>
            <a:pPr lvl="2"/>
            <a:r>
              <a:rPr lang="nl-BE" dirty="0">
                <a:sym typeface="Calibri"/>
              </a:rPr>
              <a:t>Droog deppen met handdoek</a:t>
            </a:r>
          </a:p>
          <a:p>
            <a:pPr lvl="2"/>
            <a:r>
              <a:rPr lang="nl-BE" dirty="0">
                <a:sym typeface="Calibri"/>
              </a:rPr>
              <a:t>Met directe verbandwissel en ontsmetting na douche </a:t>
            </a:r>
          </a:p>
          <a:p>
            <a:pPr lvl="1"/>
            <a:r>
              <a:rPr lang="nl-BE" dirty="0">
                <a:sym typeface="Calibri"/>
              </a:rPr>
              <a:t>Steristrips te vervangen na ontsmetting indien deze nat </a:t>
            </a:r>
            <a:r>
              <a:rPr lang="nl-BE" dirty="0" smtClean="0">
                <a:sym typeface="Calibri"/>
              </a:rPr>
              <a:t>zijn</a:t>
            </a:r>
            <a:endParaRPr lang="nl-BE" dirty="0">
              <a:sym typeface="Calibri"/>
            </a:endParaRPr>
          </a:p>
        </p:txBody>
      </p:sp>
      <p:pic>
        <p:nvPicPr>
          <p:cNvPr id="781" name="Shape 781"/>
          <p:cNvPicPr preferRelativeResize="0"/>
          <p:nvPr/>
        </p:nvPicPr>
        <p:blipFill rotWithShape="1">
          <a:blip r:embed="rId3">
            <a:alphaModFix/>
          </a:blip>
          <a:srcRect/>
          <a:stretch/>
        </p:blipFill>
        <p:spPr>
          <a:xfrm>
            <a:off x="6876256" y="5126058"/>
            <a:ext cx="1419225" cy="14287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p:txBody>
          <a:bodyPr>
            <a:normAutofit/>
          </a:bodyPr>
          <a:lstStyle/>
          <a:p>
            <a:pPr lvl="0"/>
            <a:r>
              <a:rPr lang="nl-BE" dirty="0" smtClean="0">
                <a:sym typeface="Calibri"/>
              </a:rPr>
              <a:t>Wondzorg</a:t>
            </a:r>
            <a:endParaRPr lang="nl-BE" dirty="0">
              <a:sym typeface="Calibri"/>
            </a:endParaRPr>
          </a:p>
        </p:txBody>
      </p:sp>
      <p:sp>
        <p:nvSpPr>
          <p:cNvPr id="787" name="Shape 787"/>
          <p:cNvSpPr txBox="1">
            <a:spLocks noGrp="1"/>
          </p:cNvSpPr>
          <p:nvPr>
            <p:ph type="body" idx="11"/>
          </p:nvPr>
        </p:nvSpPr>
        <p:spPr/>
        <p:txBody>
          <a:bodyPr>
            <a:normAutofit fontScale="85000" lnSpcReduction="20000"/>
          </a:bodyPr>
          <a:lstStyle/>
          <a:p>
            <a:pPr lvl="0"/>
            <a:r>
              <a:rPr lang="nl-BE" dirty="0" smtClean="0">
                <a:sym typeface="Calibri"/>
              </a:rPr>
              <a:t>Algemene principes</a:t>
            </a:r>
            <a:endParaRPr lang="nl-BE" dirty="0">
              <a:sym typeface="Calibri"/>
            </a:endParaRPr>
          </a:p>
        </p:txBody>
      </p:sp>
      <p:sp>
        <p:nvSpPr>
          <p:cNvPr id="4" name="Text Placeholder 3"/>
          <p:cNvSpPr>
            <a:spLocks noGrp="1"/>
          </p:cNvSpPr>
          <p:nvPr>
            <p:ph type="body" sz="quarter" idx="12"/>
          </p:nvPr>
        </p:nvSpPr>
        <p:spPr/>
        <p:txBody>
          <a:bodyPr/>
          <a:lstStyle/>
          <a:p>
            <a:pPr lvl="0"/>
            <a:r>
              <a:rPr lang="nl-BE" dirty="0">
                <a:sym typeface="Calibri"/>
              </a:rPr>
              <a:t>Evolutie van een litteken </a:t>
            </a:r>
          </a:p>
          <a:p>
            <a:pPr lvl="1"/>
            <a:r>
              <a:rPr lang="nl-BE" dirty="0">
                <a:sym typeface="Calibri"/>
              </a:rPr>
              <a:t>Toenemende roodheid over 6 weken </a:t>
            </a:r>
          </a:p>
          <a:p>
            <a:pPr lvl="0"/>
            <a:r>
              <a:rPr lang="nl-BE" dirty="0">
                <a:sym typeface="Calibri"/>
              </a:rPr>
              <a:t>Nazorg na het verwijderen van de hechtingen </a:t>
            </a:r>
          </a:p>
          <a:p>
            <a:pPr lvl="1"/>
            <a:r>
              <a:rPr lang="nl-BE" dirty="0">
                <a:sym typeface="Calibri"/>
              </a:rPr>
              <a:t>Progressieve massage met een hydraterende creme </a:t>
            </a:r>
          </a:p>
          <a:p>
            <a:pPr lvl="1"/>
            <a:r>
              <a:rPr lang="nl-BE" dirty="0">
                <a:sym typeface="Calibri"/>
              </a:rPr>
              <a:t>Siliconen: pleisters? Zalf? </a:t>
            </a:r>
          </a:p>
          <a:p>
            <a:pPr lvl="1"/>
            <a:r>
              <a:rPr lang="nl-BE" dirty="0">
                <a:sym typeface="Calibri"/>
              </a:rPr>
              <a:t>UV protectie: factor </a:t>
            </a:r>
            <a:r>
              <a:rPr lang="nl-BE" dirty="0" smtClean="0">
                <a:sym typeface="Calibri"/>
              </a:rPr>
              <a:t>50</a:t>
            </a:r>
            <a:endParaRPr lang="nl-BE" dirty="0">
              <a:sym typeface="Calibri"/>
            </a:endParaRPr>
          </a:p>
        </p:txBody>
      </p:sp>
      <p:pic>
        <p:nvPicPr>
          <p:cNvPr id="788" name="Shape 788"/>
          <p:cNvPicPr preferRelativeResize="0"/>
          <p:nvPr/>
        </p:nvPicPr>
        <p:blipFill rotWithShape="1">
          <a:blip r:embed="rId3">
            <a:alphaModFix/>
          </a:blip>
          <a:srcRect/>
          <a:stretch/>
        </p:blipFill>
        <p:spPr>
          <a:xfrm>
            <a:off x="6451609" y="3896217"/>
            <a:ext cx="1944216" cy="194421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en-US" smtClean="0"/>
              <a:t>Kliniek</a:t>
            </a:r>
            <a:endParaRPr lang="en-US" dirty="0"/>
          </a:p>
        </p:txBody>
      </p:sp>
      <p:sp>
        <p:nvSpPr>
          <p:cNvPr id="116" name="Shape 116"/>
          <p:cNvSpPr txBox="1">
            <a:spLocks noGrp="1"/>
          </p:cNvSpPr>
          <p:nvPr>
            <p:ph type="body" idx="12"/>
          </p:nvPr>
        </p:nvSpPr>
        <p:spPr/>
        <p:txBody>
          <a:bodyPr/>
          <a:lstStyle/>
          <a:p>
            <a:pPr marL="0" lvl="0" indent="0">
              <a:buNone/>
            </a:pPr>
            <a:r>
              <a:rPr lang="nl-BE" dirty="0" smtClean="0"/>
              <a:t>Ulcus rodens</a:t>
            </a:r>
          </a:p>
          <a:p>
            <a:pPr lvl="0"/>
            <a:endParaRPr lang="nl-BE" dirty="0"/>
          </a:p>
        </p:txBody>
      </p:sp>
      <p:pic>
        <p:nvPicPr>
          <p:cNvPr id="117" name="Shape 117"/>
          <p:cNvPicPr preferRelativeResize="0"/>
          <p:nvPr/>
        </p:nvPicPr>
        <p:blipFill rotWithShape="1">
          <a:blip r:embed="rId3">
            <a:alphaModFix/>
          </a:blip>
          <a:srcRect r="10817"/>
          <a:stretch/>
        </p:blipFill>
        <p:spPr>
          <a:xfrm>
            <a:off x="3874289" y="1215117"/>
            <a:ext cx="3774302" cy="564288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Shape 802"/>
          <p:cNvSpPr txBox="1">
            <a:spLocks noGrp="1"/>
          </p:cNvSpPr>
          <p:nvPr>
            <p:ph type="title"/>
          </p:nvPr>
        </p:nvSpPr>
        <p:spPr/>
        <p:txBody>
          <a:bodyPr/>
          <a:lstStyle/>
          <a:p>
            <a:pPr lvl="0"/>
            <a:r>
              <a:rPr lang="nl-BE" smtClean="0">
                <a:sym typeface="Calibri"/>
              </a:rPr>
              <a:t>Dank u voor uw aandacht</a:t>
            </a:r>
            <a:endParaRPr lang="nl-BE">
              <a:sym typeface="Calibri"/>
            </a:endParaRPr>
          </a:p>
        </p:txBody>
      </p:sp>
      <p:pic>
        <p:nvPicPr>
          <p:cNvPr id="803" name="Shape 803"/>
          <p:cNvPicPr preferRelativeResize="0">
            <a:picLocks noGrp="1" noChangeAspect="1"/>
          </p:cNvPicPr>
          <p:nvPr>
            <p:ph type="body" idx="4294967295"/>
          </p:nvPr>
        </p:nvPicPr>
        <p:blipFill rotWithShape="1">
          <a:blip r:embed="rId3">
            <a:alphaModFix/>
          </a:blip>
          <a:srcRect l="16490" t="17204" r="39348" b="39710"/>
          <a:stretch/>
        </p:blipFill>
        <p:spPr>
          <a:xfrm>
            <a:off x="4534422" y="119868"/>
            <a:ext cx="4609578" cy="252844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p:txBody>
          <a:bodyPr>
            <a:normAutofit fontScale="90000"/>
          </a:bodyPr>
          <a:lstStyle/>
          <a:p>
            <a:pPr lvl="0"/>
            <a:r>
              <a:rPr lang="nl-BE" smtClean="0"/>
              <a:t>Basocellulair carcinoom</a:t>
            </a:r>
            <a:endParaRPr lang="nl-BE" dirty="0"/>
          </a:p>
        </p:txBody>
      </p:sp>
      <p:sp>
        <p:nvSpPr>
          <p:cNvPr id="4" name="Text Placeholder 3"/>
          <p:cNvSpPr>
            <a:spLocks noGrp="1"/>
          </p:cNvSpPr>
          <p:nvPr>
            <p:ph type="body" sz="quarter" idx="11"/>
          </p:nvPr>
        </p:nvSpPr>
        <p:spPr/>
        <p:txBody>
          <a:bodyPr/>
          <a:lstStyle/>
          <a:p>
            <a:r>
              <a:rPr lang="en-US" smtClean="0"/>
              <a:t>Kliniek</a:t>
            </a:r>
            <a:endParaRPr lang="en-US" dirty="0"/>
          </a:p>
        </p:txBody>
      </p:sp>
      <p:sp>
        <p:nvSpPr>
          <p:cNvPr id="124" name="Shape 124"/>
          <p:cNvSpPr txBox="1">
            <a:spLocks noGrp="1"/>
          </p:cNvSpPr>
          <p:nvPr>
            <p:ph type="body" idx="12"/>
          </p:nvPr>
        </p:nvSpPr>
        <p:spPr/>
        <p:txBody>
          <a:bodyPr/>
          <a:lstStyle/>
          <a:p>
            <a:pPr marL="0" lvl="0" indent="0">
              <a:buNone/>
            </a:pPr>
            <a:r>
              <a:rPr lang="nl-BE" dirty="0" smtClean="0"/>
              <a:t>Cicatricieel/infiltratief</a:t>
            </a:r>
          </a:p>
          <a:p>
            <a:pPr lvl="0"/>
            <a:endParaRPr lang="nl-BE" dirty="0"/>
          </a:p>
        </p:txBody>
      </p:sp>
      <p:pic>
        <p:nvPicPr>
          <p:cNvPr id="125" name="Shape 125"/>
          <p:cNvPicPr preferRelativeResize="0">
            <a:picLocks noChangeAspect="1"/>
          </p:cNvPicPr>
          <p:nvPr/>
        </p:nvPicPr>
        <p:blipFill>
          <a:blip r:embed="rId3">
            <a:alphaModFix/>
          </a:blip>
          <a:stretch>
            <a:fillRect/>
          </a:stretch>
        </p:blipFill>
        <p:spPr>
          <a:xfrm>
            <a:off x="814192" y="2123138"/>
            <a:ext cx="2736982" cy="3649288"/>
          </a:xfrm>
          <a:prstGeom prst="rect">
            <a:avLst/>
          </a:prstGeom>
          <a:noFill/>
          <a:ln>
            <a:noFill/>
          </a:ln>
        </p:spPr>
      </p:pic>
      <p:pic>
        <p:nvPicPr>
          <p:cNvPr id="126" name="Shape 126"/>
          <p:cNvPicPr preferRelativeResize="0"/>
          <p:nvPr/>
        </p:nvPicPr>
        <p:blipFill rotWithShape="1">
          <a:blip r:embed="rId4">
            <a:alphaModFix/>
          </a:blip>
          <a:srcRect t="30957" b="20090"/>
          <a:stretch/>
        </p:blipFill>
        <p:spPr>
          <a:xfrm>
            <a:off x="3551175" y="2123150"/>
            <a:ext cx="5592821" cy="365037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507</TotalTime>
  <Words>1094</Words>
  <Application>Microsoft Office PowerPoint</Application>
  <PresentationFormat>Diavoorstelling (4:3)</PresentationFormat>
  <Paragraphs>363</Paragraphs>
  <Slides>80</Slides>
  <Notes>80</Notes>
  <HiddenSlides>0</HiddenSlides>
  <MMClips>0</MMClips>
  <ScaleCrop>false</ScaleCrop>
  <HeadingPairs>
    <vt:vector size="4" baseType="variant">
      <vt:variant>
        <vt:lpstr>Thema</vt:lpstr>
      </vt:variant>
      <vt:variant>
        <vt:i4>1</vt:i4>
      </vt:variant>
      <vt:variant>
        <vt:lpstr>Diatitels</vt:lpstr>
      </vt:variant>
      <vt:variant>
        <vt:i4>80</vt:i4>
      </vt:variant>
    </vt:vector>
  </HeadingPairs>
  <TitlesOfParts>
    <vt:vector size="81" baseType="lpstr">
      <vt:lpstr>Custom Design</vt:lpstr>
      <vt:lpstr>PowerPoint-presentatie</vt:lpstr>
      <vt:lpstr>Huidletsels Een overzicht van de frequentste huidcarcinomen </vt:lpstr>
      <vt:lpstr>Basocellulair carcinoom</vt:lpstr>
      <vt:lpstr>Basocellulair carcinoom</vt:lpstr>
      <vt:lpstr>Basocellulair carcinoom</vt:lpstr>
      <vt:lpstr>Basocellulair carcinoom</vt:lpstr>
      <vt:lpstr>Basocellulair carcinoom</vt:lpstr>
      <vt:lpstr>Basocellulair carcinoom</vt:lpstr>
      <vt:lpstr>Basocellulair carcinoom</vt:lpstr>
      <vt:lpstr>Basocellulair carcinoom</vt:lpstr>
      <vt:lpstr>Basocellulair carcinoom</vt:lpstr>
      <vt:lpstr>Basocellulair carcinoom</vt:lpstr>
      <vt:lpstr>Basocellulair carcinoom</vt:lpstr>
      <vt:lpstr>Basocellulair carcinoom</vt:lpstr>
      <vt:lpstr>Basocellulair carcinoom</vt:lpstr>
      <vt:lpstr>Basocellulair carcinoom</vt:lpstr>
      <vt:lpstr>Spinocellulair carcinoom</vt:lpstr>
      <vt:lpstr>Spinocellulair carcinoom</vt:lpstr>
      <vt:lpstr>Spinocellulair carcinoom</vt:lpstr>
      <vt:lpstr>Spinocellulair carcinoom</vt:lpstr>
      <vt:lpstr>Spinocellulair carcinoom</vt:lpstr>
      <vt:lpstr>Spinocellulair carcinoom</vt:lpstr>
      <vt:lpstr>Spinocellulair carcinoom</vt:lpstr>
      <vt:lpstr>Spinocellulair carcinoom</vt:lpstr>
      <vt:lpstr>Sluiten van defect </vt:lpstr>
      <vt:lpstr>Sluiten van het defect</vt:lpstr>
      <vt:lpstr>Primaire sluiting</vt:lpstr>
      <vt:lpstr>Sluiten van het defect </vt:lpstr>
      <vt:lpstr>Sluiten van het defect </vt:lpstr>
      <vt:lpstr>Sluiten van het defect </vt:lpstr>
      <vt:lpstr>Sluiten van het defect </vt:lpstr>
      <vt:lpstr>Sluiten van het defect </vt:lpstr>
      <vt:lpstr>Sluiten van het defect</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Sluiten van het defect </vt:lpstr>
      <vt:lpstr> Sluiten van het defect </vt:lpstr>
      <vt:lpstr>Sluiten van het defect </vt:lpstr>
      <vt:lpstr>Melanoma</vt:lpstr>
      <vt:lpstr>Melanoma</vt:lpstr>
      <vt:lpstr>Melanoom</vt:lpstr>
      <vt:lpstr>Melanoom</vt:lpstr>
      <vt:lpstr>Melanoom</vt:lpstr>
      <vt:lpstr>Melanoom</vt:lpstr>
      <vt:lpstr>Melanoom</vt:lpstr>
      <vt:lpstr>Melanoom</vt:lpstr>
      <vt:lpstr>Melanoom</vt:lpstr>
      <vt:lpstr>Melanoom</vt:lpstr>
      <vt:lpstr>Melanoma </vt:lpstr>
      <vt:lpstr>Melanoma</vt:lpstr>
      <vt:lpstr>Melanoma</vt:lpstr>
      <vt:lpstr>Wondzorg </vt:lpstr>
      <vt:lpstr>Wondzorg</vt:lpstr>
      <vt:lpstr>Dank u voor uw aandacht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Huidletsels Een overzicht van de frequentste huidcarcinomen</dc:title>
  <dc:creator>Anne-Marie Stoel</dc:creator>
  <cp:lastModifiedBy>projectie</cp:lastModifiedBy>
  <cp:revision>28</cp:revision>
  <dcterms:modified xsi:type="dcterms:W3CDTF">2016-03-19T07:05:06Z</dcterms:modified>
</cp:coreProperties>
</file>