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03" r:id="rId5"/>
    <p:sldId id="256" r:id="rId6"/>
    <p:sldId id="283" r:id="rId7"/>
    <p:sldId id="265" r:id="rId8"/>
    <p:sldId id="284" r:id="rId9"/>
    <p:sldId id="285" r:id="rId10"/>
    <p:sldId id="299" r:id="rId11"/>
    <p:sldId id="300" r:id="rId12"/>
    <p:sldId id="298" r:id="rId13"/>
    <p:sldId id="289" r:id="rId14"/>
    <p:sldId id="302" r:id="rId15"/>
    <p:sldId id="301" r:id="rId16"/>
    <p:sldId id="290" r:id="rId17"/>
    <p:sldId id="286" r:id="rId18"/>
    <p:sldId id="291" r:id="rId19"/>
    <p:sldId id="287" r:id="rId20"/>
    <p:sldId id="292" r:id="rId21"/>
    <p:sldId id="288" r:id="rId22"/>
    <p:sldId id="293" r:id="rId23"/>
    <p:sldId id="295" r:id="rId24"/>
    <p:sldId id="294" r:id="rId25"/>
    <p:sldId id="296" r:id="rId26"/>
    <p:sldId id="297" r:id="rId2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025"/>
    <a:srgbClr val="7C6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878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79712" y="2132856"/>
            <a:ext cx="6008712" cy="1152128"/>
          </a:xfrm>
        </p:spPr>
        <p:txBody>
          <a:bodyPr/>
          <a:lstStyle>
            <a:lvl1pPr marL="0" indent="0" algn="ctr">
              <a:buNone/>
              <a:defRPr>
                <a:solidFill>
                  <a:srgbClr val="F5802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34144" y="6356350"/>
            <a:ext cx="981472" cy="365125"/>
          </a:xfrm>
        </p:spPr>
        <p:txBody>
          <a:bodyPr/>
          <a:lstStyle/>
          <a:p>
            <a:fld id="{7F079833-DDD3-40E3-87EA-D9E0FA1E9BEE}" type="datetimeFigureOut">
              <a:rPr lang="nl-BE" smtClean="0"/>
              <a:t>18/03/2016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59632" y="6381328"/>
            <a:ext cx="2895600" cy="365125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621432" cy="365125"/>
          </a:xfrm>
        </p:spPr>
        <p:txBody>
          <a:bodyPr/>
          <a:lstStyle/>
          <a:p>
            <a:fld id="{7F73DDCF-7ABB-43D1-82ED-7124EFBBEB60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77849648"/>
      </p:ext>
    </p:extLst>
  </p:cSld>
  <p:clrMapOvr>
    <a:masterClrMapping/>
  </p:clrMapOvr>
  <p:transition spd="slow" advClick="0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34144" y="6356350"/>
            <a:ext cx="981472" cy="365125"/>
          </a:xfrm>
        </p:spPr>
        <p:txBody>
          <a:bodyPr/>
          <a:lstStyle/>
          <a:p>
            <a:fld id="{7F079833-DDD3-40E3-87EA-D9E0FA1E9BEE}" type="datetimeFigureOut">
              <a:rPr lang="nl-BE" smtClean="0"/>
              <a:t>18/03/2016</a:t>
            </a:fld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59632" y="6381328"/>
            <a:ext cx="2895600" cy="365125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621432" cy="365125"/>
          </a:xfrm>
        </p:spPr>
        <p:txBody>
          <a:bodyPr/>
          <a:lstStyle/>
          <a:p>
            <a:fld id="{7F73DDCF-7ABB-43D1-82ED-7124EFBBEB60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67818558"/>
      </p:ext>
    </p:extLst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3501008"/>
            <a:ext cx="7016824" cy="1362075"/>
          </a:xfrm>
        </p:spPr>
        <p:txBody>
          <a:bodyPr anchor="t"/>
          <a:lstStyle>
            <a:lvl1pPr algn="l">
              <a:defRPr sz="4000" b="1" cap="all">
                <a:solidFill>
                  <a:srgbClr val="F58025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78068" y="17728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34144" y="6356350"/>
            <a:ext cx="981472" cy="365125"/>
          </a:xfrm>
        </p:spPr>
        <p:txBody>
          <a:bodyPr/>
          <a:lstStyle/>
          <a:p>
            <a:fld id="{7F079833-DDD3-40E3-87EA-D9E0FA1E9BEE}" type="datetimeFigureOut">
              <a:rPr lang="nl-BE" smtClean="0"/>
              <a:t>18/03/2016</a:t>
            </a:fld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59632" y="6381328"/>
            <a:ext cx="2895600" cy="365125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621432" cy="365125"/>
          </a:xfrm>
        </p:spPr>
        <p:txBody>
          <a:bodyPr/>
          <a:lstStyle/>
          <a:p>
            <a:fld id="{7F73DDCF-7ABB-43D1-82ED-7124EFBBEB60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74820853"/>
      </p:ext>
    </p:extLst>
  </p:cSld>
  <p:clrMapOvr>
    <a:masterClrMapping/>
  </p:clrMapOvr>
  <p:transition spd="slow" advClick="0" advTm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10952" y="1600200"/>
            <a:ext cx="376510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99384" y="1600200"/>
            <a:ext cx="376510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34144" y="6356350"/>
            <a:ext cx="981472" cy="365125"/>
          </a:xfrm>
        </p:spPr>
        <p:txBody>
          <a:bodyPr/>
          <a:lstStyle/>
          <a:p>
            <a:fld id="{7F079833-DDD3-40E3-87EA-D9E0FA1E9BEE}" type="datetimeFigureOut">
              <a:rPr lang="nl-BE" smtClean="0"/>
              <a:t>18/03/2016</a:t>
            </a:fld>
            <a:endParaRPr lang="nl-BE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59632" y="6381328"/>
            <a:ext cx="2895600" cy="365125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621432" cy="365125"/>
          </a:xfrm>
        </p:spPr>
        <p:txBody>
          <a:bodyPr/>
          <a:lstStyle/>
          <a:p>
            <a:fld id="{7F73DDCF-7ABB-43D1-82ED-7124EFBBEB60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59253125"/>
      </p:ext>
    </p:extLst>
  </p:cSld>
  <p:clrMapOvr>
    <a:masterClrMapping/>
  </p:clrMapOvr>
  <p:transition spd="slow" advClick="0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03648" y="1484784"/>
            <a:ext cx="367240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403648" y="2132856"/>
            <a:ext cx="3672408" cy="38164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34144" y="6356350"/>
            <a:ext cx="981472" cy="365125"/>
          </a:xfrm>
        </p:spPr>
        <p:txBody>
          <a:bodyPr/>
          <a:lstStyle/>
          <a:p>
            <a:fld id="{7F079833-DDD3-40E3-87EA-D9E0FA1E9BEE}" type="datetimeFigureOut">
              <a:rPr lang="nl-BE" smtClean="0"/>
              <a:t>18/03/2016</a:t>
            </a:fld>
            <a:endParaRPr lang="nl-BE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59632" y="6381328"/>
            <a:ext cx="2895600" cy="365125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621432" cy="365125"/>
          </a:xfrm>
        </p:spPr>
        <p:txBody>
          <a:bodyPr/>
          <a:lstStyle/>
          <a:p>
            <a:fld id="{7F73DDCF-7ABB-43D1-82ED-7124EFBBEB60}" type="slidenum">
              <a:rPr lang="nl-BE" smtClean="0"/>
              <a:t>‹nr.›</a:t>
            </a:fld>
            <a:endParaRPr lang="nl-BE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5220072" y="1484784"/>
            <a:ext cx="367240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14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5220072" y="2132856"/>
            <a:ext cx="3672408" cy="38164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0624328"/>
      </p:ext>
    </p:extLst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3168352" cy="1080120"/>
          </a:xfrm>
        </p:spPr>
        <p:txBody>
          <a:bodyPr anchor="b"/>
          <a:lstStyle>
            <a:lvl1pPr algn="l">
              <a:defRPr sz="2000" b="1">
                <a:solidFill>
                  <a:srgbClr val="F58025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44008" y="1196753"/>
            <a:ext cx="4042792" cy="4752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331640" y="2276873"/>
            <a:ext cx="3152329" cy="36724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34144" y="6356350"/>
            <a:ext cx="981472" cy="365125"/>
          </a:xfrm>
        </p:spPr>
        <p:txBody>
          <a:bodyPr/>
          <a:lstStyle/>
          <a:p>
            <a:fld id="{7F079833-DDD3-40E3-87EA-D9E0FA1E9BEE}" type="datetimeFigureOut">
              <a:rPr lang="nl-BE" smtClean="0"/>
              <a:t>18/03/2016</a:t>
            </a:fld>
            <a:endParaRPr lang="nl-BE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59632" y="6381328"/>
            <a:ext cx="2895600" cy="365125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621432" cy="365125"/>
          </a:xfrm>
        </p:spPr>
        <p:txBody>
          <a:bodyPr/>
          <a:lstStyle/>
          <a:p>
            <a:fld id="{7F73DDCF-7ABB-43D1-82ED-7124EFBBEB60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18380856"/>
      </p:ext>
    </p:extLst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412775"/>
            <a:ext cx="5486400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941168"/>
            <a:ext cx="5486400" cy="6480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34144" y="6356350"/>
            <a:ext cx="981472" cy="365125"/>
          </a:xfrm>
        </p:spPr>
        <p:txBody>
          <a:bodyPr/>
          <a:lstStyle/>
          <a:p>
            <a:fld id="{7F079833-DDD3-40E3-87EA-D9E0FA1E9BEE}" type="datetimeFigureOut">
              <a:rPr lang="nl-BE" smtClean="0"/>
              <a:t>18/03/2016</a:t>
            </a:fld>
            <a:endParaRPr lang="nl-BE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59632" y="6381328"/>
            <a:ext cx="2895600" cy="365125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621432" cy="365125"/>
          </a:xfrm>
        </p:spPr>
        <p:txBody>
          <a:bodyPr/>
          <a:lstStyle/>
          <a:p>
            <a:fld id="{7F73DDCF-7ABB-43D1-82ED-7124EFBBEB60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99290821"/>
      </p:ext>
    </p:extLst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692274" y="1600201"/>
            <a:ext cx="6994525" cy="4277072"/>
          </a:xfrm>
        </p:spPr>
        <p:txBody>
          <a:bodyPr vert="eaVert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34144" y="6356350"/>
            <a:ext cx="981472" cy="365125"/>
          </a:xfrm>
        </p:spPr>
        <p:txBody>
          <a:bodyPr/>
          <a:lstStyle/>
          <a:p>
            <a:fld id="{7F079833-DDD3-40E3-87EA-D9E0FA1E9BEE}" type="datetimeFigureOut">
              <a:rPr lang="nl-BE" smtClean="0"/>
              <a:t>18/03/2016</a:t>
            </a:fld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59632" y="6381328"/>
            <a:ext cx="2895600" cy="365125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621432" cy="365125"/>
          </a:xfrm>
        </p:spPr>
        <p:txBody>
          <a:bodyPr/>
          <a:lstStyle/>
          <a:p>
            <a:fld id="{7F73DDCF-7ABB-43D1-82ED-7124EFBBEB60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10626790"/>
      </p:ext>
    </p:extLst>
  </p:cSld>
  <p:clrMapOvr>
    <a:masterClrMapping/>
  </p:clrMapOvr>
  <p:transition spd="slow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92274" y="1600200"/>
            <a:ext cx="69945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79833-DDD3-40E3-87EA-D9E0FA1E9BEE}" type="datetimeFigureOut">
              <a:rPr lang="nl-BE" smtClean="0"/>
              <a:t>18/03/2016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3DDCF-7ABB-43D1-82ED-7124EFBBEB60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1187450" cy="6858000"/>
          </a:xfrm>
          <a:prstGeom prst="rect">
            <a:avLst/>
          </a:prstGeom>
          <a:solidFill>
            <a:srgbClr val="7C6A55">
              <a:alpha val="6196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0" y="0"/>
            <a:ext cx="1187450" cy="1125538"/>
          </a:xfrm>
          <a:prstGeom prst="rect">
            <a:avLst/>
          </a:prstGeom>
          <a:solidFill>
            <a:srgbClr val="7C6A5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1" name="Line 19"/>
          <p:cNvSpPr>
            <a:spLocks noChangeShapeType="1"/>
          </p:cNvSpPr>
          <p:nvPr userDrawn="1"/>
        </p:nvSpPr>
        <p:spPr bwMode="auto">
          <a:xfrm>
            <a:off x="0" y="1125538"/>
            <a:ext cx="1692275" cy="0"/>
          </a:xfrm>
          <a:prstGeom prst="line">
            <a:avLst/>
          </a:prstGeom>
          <a:noFill/>
          <a:ln w="25400">
            <a:solidFill>
              <a:srgbClr val="F5802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pic>
        <p:nvPicPr>
          <p:cNvPr id="13" name="Picture 22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6053138"/>
            <a:ext cx="265588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755650" y="0"/>
            <a:ext cx="8388350" cy="1125538"/>
          </a:xfrm>
          <a:prstGeom prst="rect">
            <a:avLst/>
          </a:prstGeom>
          <a:solidFill>
            <a:srgbClr val="7C6A55">
              <a:alpha val="6196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30324"/>
            <a:ext cx="7221488" cy="864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Titel, </a:t>
            </a:r>
            <a:r>
              <a:rPr lang="nl-NL" dirty="0" err="1" smtClean="0"/>
              <a:t>calibri</a:t>
            </a:r>
            <a:r>
              <a:rPr lang="nl-NL" dirty="0" smtClean="0"/>
              <a:t>, wit, 28pt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5266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</p:sldLayoutIdLst>
  <p:transition spd="slow" advClick="0" advTm="0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F5802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7C6A5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F5802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7C6A5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7C6A5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-33709" y="6080064"/>
            <a:ext cx="2301453" cy="360363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50825" y="6081733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BE" b="1" dirty="0" smtClean="0">
                <a:solidFill>
                  <a:schemeClr val="bg1"/>
                </a:solidFill>
                <a:latin typeface="Calibri" pitchFamily="34" charset="0"/>
              </a:rPr>
              <a:t>Dr. Urszula Kiendys</a:t>
            </a:r>
            <a:endParaRPr lang="nl-NL" altLang="nl-BE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6" name="Picture 2" descr="96089428-6C54-42C2-9075-8DD982214B5B@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7"/>
            <a:ext cx="5256584" cy="474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94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-1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-900607" y="5805264"/>
            <a:ext cx="3168352" cy="635163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7950" y="5805264"/>
            <a:ext cx="21597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 dirty="0" smtClean="0">
                <a:solidFill>
                  <a:schemeClr val="bg1"/>
                </a:solidFill>
                <a:latin typeface="Calibri" pitchFamily="34" charset="0"/>
              </a:rPr>
              <a:t>Toelichting</a:t>
            </a: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6588224" y="235452"/>
            <a:ext cx="4248647" cy="635163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876256" y="352978"/>
            <a:ext cx="25922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sz="2000" b="1" dirty="0">
                <a:solidFill>
                  <a:schemeClr val="bg1"/>
                </a:solidFill>
              </a:rPr>
              <a:t>Waarom screening?</a:t>
            </a:r>
            <a:endParaRPr lang="nl-NL" altLang="nl-BE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187846" y="2132856"/>
            <a:ext cx="720057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nl-B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Gem; sterven voor elk jaar 2,2 per 10.000 vrouwen van 50-54 jaar minder dan jaar ervoor</a:t>
            </a:r>
          </a:p>
          <a:p>
            <a:endParaRPr lang="nl-BE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nl-B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totale borstkankersterfte was in 2011 </a:t>
            </a:r>
          </a:p>
          <a:p>
            <a:r>
              <a:rPr lang="nl-B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gedaald met </a:t>
            </a:r>
            <a:r>
              <a:rPr lang="nl-B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22%</a:t>
            </a:r>
            <a:r>
              <a:rPr lang="nl-B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B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tov</a:t>
            </a:r>
            <a:r>
              <a:rPr lang="nl-B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1994</a:t>
            </a:r>
            <a:endParaRPr lang="nl-BE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0" y="6453336"/>
            <a:ext cx="13266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https://</a:t>
            </a:r>
            <a:r>
              <a:rPr lang="nl-BE" dirty="0" smtClean="0"/>
              <a:t>www.zorg-en-gezondheid.be/Cijfers/Sterftecijfers/Cijfers-oorzaken-van-sterfte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91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-1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7950" y="5805264"/>
            <a:ext cx="21597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 dirty="0" smtClean="0">
                <a:solidFill>
                  <a:schemeClr val="bg1"/>
                </a:solidFill>
                <a:latin typeface="Calibri" pitchFamily="34" charset="0"/>
              </a:rPr>
              <a:t>Toelichting</a:t>
            </a: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876256" y="352978"/>
            <a:ext cx="25922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sz="2000" b="1" dirty="0">
                <a:solidFill>
                  <a:schemeClr val="bg1"/>
                </a:solidFill>
              </a:rPr>
              <a:t>Waarom </a:t>
            </a:r>
            <a:r>
              <a:rPr lang="nl-BE" sz="2000" b="1" dirty="0" err="1" smtClean="0">
                <a:solidFill>
                  <a:schemeClr val="bg1"/>
                </a:solidFill>
              </a:rPr>
              <a:t>screning</a:t>
            </a:r>
            <a:r>
              <a:rPr lang="nl-BE" sz="2000" b="1" dirty="0">
                <a:solidFill>
                  <a:schemeClr val="bg1"/>
                </a:solidFill>
              </a:rPr>
              <a:t>?</a:t>
            </a:r>
            <a:endParaRPr lang="nl-NL" altLang="nl-BE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7" t="14801" r="16711" b="6250"/>
          <a:stretch/>
        </p:blipFill>
        <p:spPr bwMode="auto">
          <a:xfrm>
            <a:off x="899592" y="1022108"/>
            <a:ext cx="7963043" cy="577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83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-2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6588224" y="235452"/>
            <a:ext cx="4248647" cy="635163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876256" y="352978"/>
            <a:ext cx="25922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sz="2000" b="1" dirty="0" smtClean="0">
                <a:solidFill>
                  <a:schemeClr val="bg1"/>
                </a:solidFill>
              </a:rPr>
              <a:t>screening</a:t>
            </a:r>
            <a:endParaRPr lang="nl-NL" altLang="nl-BE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971600" y="1101723"/>
            <a:ext cx="795615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 smtClean="0"/>
          </a:p>
          <a:p>
            <a:r>
              <a:rPr lang="nl-NL" sz="3600" b="1" dirty="0">
                <a:solidFill>
                  <a:srgbClr val="F58025"/>
                </a:solidFill>
              </a:rPr>
              <a:t>Organisatie van borstkankerscreening in </a:t>
            </a:r>
            <a:r>
              <a:rPr lang="nl-NL" sz="3600" b="1" dirty="0" smtClean="0">
                <a:solidFill>
                  <a:srgbClr val="F58025"/>
                </a:solidFill>
              </a:rPr>
              <a:t>				Vlaanderen</a:t>
            </a:r>
          </a:p>
          <a:p>
            <a:endParaRPr lang="nl-NL" sz="3600" b="1" dirty="0" smtClean="0"/>
          </a:p>
          <a:p>
            <a:endParaRPr lang="nl-NL" sz="2800" dirty="0" smtClean="0"/>
          </a:p>
          <a:p>
            <a:r>
              <a:rPr lang="nl-BE" sz="2800" dirty="0" smtClean="0"/>
              <a:t>		</a:t>
            </a:r>
            <a:r>
              <a:rPr lang="nl-B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nl-B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B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• Sedert 2001</a:t>
            </a:r>
          </a:p>
          <a:p>
            <a:endParaRPr lang="nl-BE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nl-B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  • Georganiseerd volgens 				     </a:t>
            </a:r>
            <a:r>
              <a:rPr lang="nl-B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europese</a:t>
            </a:r>
            <a:r>
              <a:rPr lang="nl-B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B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richtlijnen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76872"/>
            <a:ext cx="3184723" cy="449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9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-540567" y="2960948"/>
            <a:ext cx="9320775" cy="1476164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28765" y="3237365"/>
            <a:ext cx="93117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sz="4800" dirty="0">
                <a:solidFill>
                  <a:schemeClr val="bg1"/>
                </a:solidFill>
              </a:rPr>
              <a:t>Wie kan kosteloos deelnemen?</a:t>
            </a:r>
            <a:endParaRPr lang="nl-NL" altLang="nl-BE" sz="4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32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-900607" y="5805264"/>
            <a:ext cx="3168352" cy="635163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7950" y="5805264"/>
            <a:ext cx="21597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 dirty="0" smtClean="0">
                <a:solidFill>
                  <a:schemeClr val="bg1"/>
                </a:solidFill>
                <a:latin typeface="Calibri" pitchFamily="34" charset="0"/>
              </a:rPr>
              <a:t>Toelichting</a:t>
            </a: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6588224" y="235452"/>
            <a:ext cx="4248647" cy="635163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876256" y="352978"/>
            <a:ext cx="25922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sz="2000" b="1" smtClean="0">
                <a:solidFill>
                  <a:schemeClr val="bg1"/>
                </a:solidFill>
              </a:rPr>
              <a:t>Wie?</a:t>
            </a:r>
            <a:endParaRPr lang="nl-NL" altLang="nl-BE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935682" y="1600703"/>
            <a:ext cx="7776865" cy="427656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nl-BE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Vrouwen </a:t>
            </a:r>
            <a:r>
              <a:rPr kumimoji="0" lang="nl-NL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van 50 t.e.m. 69 jaar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nl-NL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nl-NL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nl-NL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vanaf 1 januari van het jaar dat de vrouw 50 jaar wordt t.e.m. 31december van het jaar dat de vrouw 69 jaar wordt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endParaRPr kumimoji="0" lang="nl-NL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nl-NL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Tweejaarlijks mammografisch onderzoek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kumimoji="0" lang="nl-NL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die in orde zijn met de ziekteverzekering in België,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kumimoji="0" lang="nl-NL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die </a:t>
            </a:r>
            <a:r>
              <a:rPr kumimoji="0" lang="nl-NL" sz="29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geen klachten </a:t>
            </a:r>
            <a:r>
              <a:rPr kumimoji="0" lang="nl-NL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of symptomen hebben die op borstkanker kunnen wijzen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nl-NL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nl-NL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Bijkomende voorwaarden: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	in een mammografische eenheid (ME)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	geen ander borstonderzoek (bv. Echografie) op dezelfde dag </a:t>
            </a:r>
            <a:br>
              <a:rPr kumimoji="0" lang="nl-NL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nl-NL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	als de mammografie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-540567" y="2960948"/>
            <a:ext cx="9320775" cy="1476164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95536" y="3237365"/>
            <a:ext cx="89162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sz="4800" dirty="0" smtClean="0">
                <a:solidFill>
                  <a:schemeClr val="bg1"/>
                </a:solidFill>
              </a:rPr>
              <a:t>Waar?</a:t>
            </a:r>
            <a:endParaRPr lang="nl-NL" altLang="nl-BE" sz="4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54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-36512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-900607" y="5805264"/>
            <a:ext cx="3168352" cy="635163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7950" y="5805264"/>
            <a:ext cx="21597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 dirty="0" smtClean="0">
                <a:solidFill>
                  <a:schemeClr val="bg1"/>
                </a:solidFill>
                <a:latin typeface="Calibri" pitchFamily="34" charset="0"/>
              </a:rPr>
              <a:t>Toelichting</a:t>
            </a: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6588224" y="235452"/>
            <a:ext cx="4248647" cy="635163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876256" y="352978"/>
            <a:ext cx="25922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sz="2000" b="1" dirty="0" smtClean="0">
                <a:solidFill>
                  <a:schemeClr val="bg1"/>
                </a:solidFill>
              </a:rPr>
              <a:t>Waar?</a:t>
            </a:r>
            <a:endParaRPr lang="nl-NL" altLang="nl-BE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953142" y="1556792"/>
            <a:ext cx="8496944" cy="4104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Eerste Lezing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 een </a:t>
            </a:r>
            <a:r>
              <a:rPr kumimoji="0" lang="nl-BE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erkende mammografische eenheid </a:t>
            </a:r>
            <a:r>
              <a:rPr kumimoji="0" lang="nl-BE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(5ME)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Tweede/derde lezing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 1 van de 5 Centra voor Kankeropsporing</a:t>
            </a:r>
          </a:p>
          <a:p>
            <a:pPr marR="0" lvl="2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nl-BE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LUCK, Leuven</a:t>
            </a:r>
          </a:p>
          <a:p>
            <a:pPr marR="0" lvl="2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nl-BE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UZ Gent</a:t>
            </a:r>
          </a:p>
          <a:p>
            <a:pPr marR="0" lvl="2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nl-BE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UZ Antwerpen</a:t>
            </a:r>
          </a:p>
          <a:p>
            <a:pPr marR="0" lvl="2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nl-BE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VOB Brugge</a:t>
            </a:r>
          </a:p>
          <a:p>
            <a:pPr marR="0" lvl="2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nl-BE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VUB Brussel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Fysisch-technische controle (jaarlijkse en halfjaarlijkse testen)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Controle van de laboranten (positionering)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Performantie</a:t>
            </a:r>
            <a:r>
              <a:rPr kumimoji="0" lang="nl-BE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van de radiologen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Controle door de Centrum van Kankeropsporing en Vlaamse regering</a:t>
            </a:r>
            <a:r>
              <a:rPr kumimoji="0" lang="nl-B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nl-BE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endParaRPr kumimoji="0" lang="nl-BE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nl-BE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08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-540567" y="2960948"/>
            <a:ext cx="9320775" cy="1476164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95536" y="3237365"/>
            <a:ext cx="89162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sz="4800" dirty="0">
                <a:solidFill>
                  <a:schemeClr val="bg1"/>
                </a:solidFill>
              </a:rPr>
              <a:t>Lead-time en </a:t>
            </a:r>
            <a:r>
              <a:rPr lang="nl-BE" sz="4800" dirty="0" err="1">
                <a:solidFill>
                  <a:schemeClr val="bg1"/>
                </a:solidFill>
              </a:rPr>
              <a:t>Length</a:t>
            </a:r>
            <a:r>
              <a:rPr lang="nl-BE" sz="4800" dirty="0">
                <a:solidFill>
                  <a:schemeClr val="bg1"/>
                </a:solidFill>
              </a:rPr>
              <a:t> time bias</a:t>
            </a:r>
            <a:endParaRPr lang="nl-NL" altLang="nl-BE" sz="4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58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-83894" y="-136631"/>
            <a:ext cx="9311787" cy="6984776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-900607" y="5805264"/>
            <a:ext cx="3168352" cy="635163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7950" y="5805264"/>
            <a:ext cx="21597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 dirty="0" smtClean="0">
                <a:solidFill>
                  <a:schemeClr val="bg1"/>
                </a:solidFill>
                <a:latin typeface="Calibri" pitchFamily="34" charset="0"/>
              </a:rPr>
              <a:t>Toelichting</a:t>
            </a: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6588224" y="235452"/>
            <a:ext cx="4248647" cy="635163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876256" y="352978"/>
            <a:ext cx="25922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BE" sz="2000" b="1" dirty="0" smtClean="0">
                <a:solidFill>
                  <a:schemeClr val="bg1"/>
                </a:solidFill>
              </a:rPr>
              <a:t>Lead-time bias</a:t>
            </a:r>
            <a:endParaRPr lang="nl-NL" altLang="nl-BE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700808"/>
            <a:ext cx="8028978" cy="391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99392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6588224" y="235452"/>
            <a:ext cx="4248647" cy="635163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876256" y="352978"/>
            <a:ext cx="25922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sz="2000" b="1" dirty="0" err="1" smtClean="0">
                <a:solidFill>
                  <a:schemeClr val="bg1"/>
                </a:solidFill>
              </a:rPr>
              <a:t>Lenght</a:t>
            </a:r>
            <a:r>
              <a:rPr lang="nl-BE" sz="2000" b="1" dirty="0" smtClean="0">
                <a:solidFill>
                  <a:schemeClr val="bg1"/>
                </a:solidFill>
              </a:rPr>
              <a:t> time bias</a:t>
            </a:r>
            <a:endParaRPr lang="nl-NL" altLang="nl-BE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043608" y="1484784"/>
            <a:ext cx="7668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3" name="Tekstvak 2"/>
          <p:cNvSpPr txBox="1"/>
          <p:nvPr/>
        </p:nvSpPr>
        <p:spPr>
          <a:xfrm>
            <a:off x="507853" y="1133475"/>
            <a:ext cx="828091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altLang="nl-BE" dirty="0" smtClean="0">
                <a:solidFill>
                  <a:srgbClr val="FF0000"/>
                </a:solidFill>
              </a:rPr>
              <a:t> 			</a:t>
            </a:r>
            <a:r>
              <a:rPr lang="nl-BE" altLang="nl-BE" sz="2800" dirty="0" smtClean="0">
                <a:solidFill>
                  <a:srgbClr val="F58025"/>
                </a:solidFill>
              </a:rPr>
              <a:t>“</a:t>
            </a:r>
            <a:r>
              <a:rPr lang="nl-BE" altLang="nl-BE" sz="2800" dirty="0" err="1">
                <a:solidFill>
                  <a:srgbClr val="F58025"/>
                </a:solidFill>
              </a:rPr>
              <a:t>Length</a:t>
            </a:r>
            <a:r>
              <a:rPr lang="nl-BE" altLang="nl-BE" sz="2800" dirty="0">
                <a:solidFill>
                  <a:srgbClr val="F58025"/>
                </a:solidFill>
              </a:rPr>
              <a:t> time bias</a:t>
            </a:r>
            <a:r>
              <a:rPr lang="nl-BE" altLang="nl-BE" sz="2800" dirty="0" smtClean="0">
                <a:solidFill>
                  <a:srgbClr val="F58025"/>
                </a:solidFill>
              </a:rPr>
              <a:t>”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pPr algn="ctr"/>
            <a:r>
              <a:rPr lang="nl-NL" altLang="nl-BE" b="1" dirty="0">
                <a:solidFill>
                  <a:srgbClr val="0070C0"/>
                </a:solidFill>
              </a:rPr>
              <a:t>Gescreende Populatie langere overleving </a:t>
            </a:r>
            <a:r>
              <a:rPr lang="nl-NL" altLang="nl-BE" dirty="0"/>
              <a:t>&gt; </a:t>
            </a:r>
            <a:r>
              <a:rPr lang="nl-NL" altLang="nl-BE" b="1" dirty="0">
                <a:solidFill>
                  <a:srgbClr val="0070C0"/>
                </a:solidFill>
              </a:rPr>
              <a:t>Niet-gescreende Populatie</a:t>
            </a:r>
          </a:p>
          <a:p>
            <a:pPr algn="ctr"/>
            <a:r>
              <a:rPr lang="nl-NL" altLang="nl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Gescreend = asymptomatische + symptomatische BK </a:t>
            </a:r>
            <a:r>
              <a:rPr lang="nl-NL" altLang="nl-B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vs</a:t>
            </a:r>
            <a:r>
              <a:rPr lang="nl-NL" altLang="nl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symptomatische BK</a:t>
            </a:r>
          </a:p>
          <a:p>
            <a:pPr algn="ctr"/>
            <a:r>
              <a:rPr lang="nl-NL" altLang="nl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Maar in feite pikt screening meer traag-groeiende kankers op </a:t>
            </a:r>
          </a:p>
          <a:p>
            <a:endParaRPr lang="nl-NL" dirty="0" smtClean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BE" dirty="0"/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358966" y="4238632"/>
            <a:ext cx="6593852" cy="1012825"/>
          </a:xfrm>
          <a:prstGeom prst="rect">
            <a:avLst/>
          </a:prstGeom>
          <a:solidFill>
            <a:srgbClr val="D5FB82">
              <a:alpha val="38823"/>
            </a:srgbClr>
          </a:solidFill>
          <a:ln w="12700">
            <a:solidFill>
              <a:srgbClr val="D5FB82">
                <a:alpha val="67842"/>
              </a:srgbClr>
            </a:solidFill>
            <a:miter lim="800000"/>
            <a:headEnd/>
            <a:tailEnd/>
          </a:ln>
          <a:effectLst>
            <a:outerShdw dist="25400" dir="5400000" sx="100999" sy="100999" rotWithShape="0">
              <a:srgbClr val="808080">
                <a:alpha val="39999"/>
              </a:srgbClr>
            </a:outerShdw>
          </a:effectLst>
        </p:spPr>
        <p:txBody>
          <a:bodyPr lIns="94505" tIns="47252" rIns="94505" bIns="47252" anchor="ctr"/>
          <a:lstStyle/>
          <a:p>
            <a:pPr algn="ctr">
              <a:defRPr/>
            </a:pPr>
            <a:endParaRPr lang="nl-NL" sz="1633">
              <a:solidFill>
                <a:schemeClr val="lt1"/>
              </a:solidFill>
            </a:endParaRPr>
          </a:p>
        </p:txBody>
      </p:sp>
      <p:cxnSp>
        <p:nvCxnSpPr>
          <p:cNvPr id="14" name="Rechte verbindingslijn met pijl 13"/>
          <p:cNvCxnSpPr/>
          <p:nvPr/>
        </p:nvCxnSpPr>
        <p:spPr>
          <a:xfrm>
            <a:off x="1343810" y="6069015"/>
            <a:ext cx="6755499" cy="9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 flipV="1">
            <a:off x="1343810" y="3152774"/>
            <a:ext cx="0" cy="29162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kstvak 5"/>
          <p:cNvSpPr txBox="1">
            <a:spLocks noChangeArrowheads="1"/>
          </p:cNvSpPr>
          <p:nvPr/>
        </p:nvSpPr>
        <p:spPr bwMode="auto">
          <a:xfrm>
            <a:off x="7873683" y="6245228"/>
            <a:ext cx="1074280" cy="38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05" tIns="47252" rIns="94505" bIns="4725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nl-NL" altLang="nl-BE" sz="1905"/>
              <a:t>Time</a:t>
            </a:r>
          </a:p>
        </p:txBody>
      </p:sp>
      <p:sp>
        <p:nvSpPr>
          <p:cNvPr id="17" name="Tekstvak 6"/>
          <p:cNvSpPr txBox="1">
            <a:spLocks noChangeArrowheads="1"/>
          </p:cNvSpPr>
          <p:nvPr/>
        </p:nvSpPr>
        <p:spPr bwMode="auto">
          <a:xfrm>
            <a:off x="104516" y="3041653"/>
            <a:ext cx="1082699" cy="68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05" tIns="47252" rIns="94505" bIns="4725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nl-NL" altLang="nl-BE" sz="1905"/>
              <a:t>Tumor</a:t>
            </a:r>
          </a:p>
          <a:p>
            <a:pPr eaLnBrk="1" hangingPunct="1"/>
            <a:r>
              <a:rPr lang="nl-NL" altLang="nl-BE" sz="1905"/>
              <a:t>size</a:t>
            </a:r>
          </a:p>
        </p:txBody>
      </p:sp>
      <p:cxnSp>
        <p:nvCxnSpPr>
          <p:cNvPr id="19" name="Rechte verbindingslijn 18"/>
          <p:cNvCxnSpPr/>
          <p:nvPr/>
        </p:nvCxnSpPr>
        <p:spPr>
          <a:xfrm>
            <a:off x="1343810" y="5324474"/>
            <a:ext cx="6609007" cy="2698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>
            <a:off x="1358972" y="4141795"/>
            <a:ext cx="6609006" cy="28575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kstvak 9"/>
          <p:cNvSpPr txBox="1">
            <a:spLocks noChangeArrowheads="1"/>
          </p:cNvSpPr>
          <p:nvPr/>
        </p:nvSpPr>
        <p:spPr bwMode="auto">
          <a:xfrm>
            <a:off x="6152809" y="3613153"/>
            <a:ext cx="1946500" cy="38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05" tIns="47252" rIns="94505" bIns="4725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l-NL" sz="1905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Symptomatic</a:t>
            </a:r>
            <a:endParaRPr lang="nl-NL" sz="1905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Tekstvak 10"/>
          <p:cNvSpPr txBox="1">
            <a:spLocks noChangeArrowheads="1"/>
          </p:cNvSpPr>
          <p:nvPr/>
        </p:nvSpPr>
        <p:spPr bwMode="auto">
          <a:xfrm>
            <a:off x="6152809" y="4413252"/>
            <a:ext cx="1800008" cy="68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05" tIns="47252" rIns="94505" bIns="4725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nl-NL" sz="1905" b="1" dirty="0" err="1">
                <a:solidFill>
                  <a:schemeClr val="accent5"/>
                </a:solidFill>
              </a:rPr>
              <a:t>Detectable</a:t>
            </a:r>
            <a:r>
              <a:rPr lang="nl-NL" sz="1905" b="1" dirty="0">
                <a:solidFill>
                  <a:schemeClr val="accent5"/>
                </a:solidFill>
              </a:rPr>
              <a:t> </a:t>
            </a:r>
            <a:r>
              <a:rPr lang="nl-NL" sz="1905" b="1" dirty="0" err="1">
                <a:solidFill>
                  <a:schemeClr val="accent5"/>
                </a:solidFill>
              </a:rPr>
              <a:t>by</a:t>
            </a:r>
            <a:r>
              <a:rPr lang="nl-NL" sz="1905" b="1" dirty="0">
                <a:solidFill>
                  <a:schemeClr val="accent5"/>
                </a:solidFill>
              </a:rPr>
              <a:t> screening</a:t>
            </a:r>
          </a:p>
        </p:txBody>
      </p:sp>
      <p:sp>
        <p:nvSpPr>
          <p:cNvPr id="24" name="Tekstvak 7"/>
          <p:cNvSpPr txBox="1">
            <a:spLocks noChangeArrowheads="1"/>
          </p:cNvSpPr>
          <p:nvPr/>
        </p:nvSpPr>
        <p:spPr bwMode="auto">
          <a:xfrm>
            <a:off x="1973560" y="6245230"/>
            <a:ext cx="1239294" cy="48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05" tIns="47252" rIns="94505" bIns="4725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nl-NL" altLang="nl-BE" sz="1270" b="1"/>
              <a:t>Screening</a:t>
            </a:r>
          </a:p>
          <a:p>
            <a:pPr eaLnBrk="1" hangingPunct="1"/>
            <a:r>
              <a:rPr lang="nl-NL" altLang="nl-BE" sz="1270" b="1"/>
              <a:t>+2j</a:t>
            </a:r>
          </a:p>
        </p:txBody>
      </p:sp>
      <p:sp>
        <p:nvSpPr>
          <p:cNvPr id="25" name="Tekstvak 18"/>
          <p:cNvSpPr txBox="1">
            <a:spLocks noChangeArrowheads="1"/>
          </p:cNvSpPr>
          <p:nvPr/>
        </p:nvSpPr>
        <p:spPr bwMode="auto">
          <a:xfrm>
            <a:off x="3283575" y="6245230"/>
            <a:ext cx="1240978" cy="48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05" tIns="47252" rIns="94505" bIns="4725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nl-NL" altLang="nl-BE" sz="1270" b="1" dirty="0"/>
              <a:t>Screening</a:t>
            </a:r>
            <a:br>
              <a:rPr lang="nl-NL" altLang="nl-BE" sz="1270" b="1" dirty="0"/>
            </a:br>
            <a:r>
              <a:rPr lang="nl-NL" altLang="nl-BE" sz="1270" b="1" dirty="0"/>
              <a:t>+4j</a:t>
            </a:r>
          </a:p>
        </p:txBody>
      </p:sp>
      <p:sp>
        <p:nvSpPr>
          <p:cNvPr id="26" name="Tekstvak 19"/>
          <p:cNvSpPr txBox="1">
            <a:spLocks noChangeArrowheads="1"/>
          </p:cNvSpPr>
          <p:nvPr/>
        </p:nvSpPr>
        <p:spPr bwMode="auto">
          <a:xfrm>
            <a:off x="4541398" y="6245230"/>
            <a:ext cx="1240977" cy="48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05" tIns="47252" rIns="94505" bIns="4725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nl-NL" altLang="nl-BE" sz="1270" b="1"/>
              <a:t>Screening</a:t>
            </a:r>
          </a:p>
          <a:p>
            <a:pPr eaLnBrk="1" hangingPunct="1"/>
            <a:r>
              <a:rPr lang="nl-NL" altLang="nl-BE" sz="1270" b="1"/>
              <a:t>+6j</a:t>
            </a:r>
          </a:p>
        </p:txBody>
      </p:sp>
      <p:sp>
        <p:nvSpPr>
          <p:cNvPr id="27" name="Tekstvak 20"/>
          <p:cNvSpPr txBox="1">
            <a:spLocks noChangeArrowheads="1"/>
          </p:cNvSpPr>
          <p:nvPr/>
        </p:nvSpPr>
        <p:spPr bwMode="auto">
          <a:xfrm>
            <a:off x="954851" y="6235704"/>
            <a:ext cx="1239294" cy="48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05" tIns="47252" rIns="94505" bIns="4725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nl-NL" altLang="nl-BE" sz="1270" b="1"/>
              <a:t>Screening</a:t>
            </a:r>
          </a:p>
          <a:p>
            <a:pPr eaLnBrk="1" hangingPunct="1"/>
            <a:r>
              <a:rPr lang="nl-NL" altLang="nl-BE" sz="1270" b="1"/>
              <a:t>start</a:t>
            </a:r>
          </a:p>
        </p:txBody>
      </p:sp>
      <p:cxnSp>
        <p:nvCxnSpPr>
          <p:cNvPr id="28" name="Rechte verbindingslijn met pijl 27"/>
          <p:cNvCxnSpPr/>
          <p:nvPr/>
        </p:nvCxnSpPr>
        <p:spPr>
          <a:xfrm flipV="1">
            <a:off x="1358973" y="3687766"/>
            <a:ext cx="932838" cy="2381251"/>
          </a:xfrm>
          <a:prstGeom prst="straightConnector1">
            <a:avLst/>
          </a:prstGeom>
          <a:ln w="25400">
            <a:solidFill>
              <a:srgbClr val="FF404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Rechte verbindingslijn met pijl 28"/>
          <p:cNvCxnSpPr/>
          <p:nvPr/>
        </p:nvCxnSpPr>
        <p:spPr>
          <a:xfrm flipV="1">
            <a:off x="1358965" y="4064000"/>
            <a:ext cx="5383183" cy="1978025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Rechte verbindingslijn met pijl 29"/>
          <p:cNvCxnSpPr/>
          <p:nvPr/>
        </p:nvCxnSpPr>
        <p:spPr>
          <a:xfrm flipV="1">
            <a:off x="1358972" y="3981457"/>
            <a:ext cx="2231065" cy="2087563"/>
          </a:xfrm>
          <a:prstGeom prst="straightConnector1">
            <a:avLst/>
          </a:prstGeom>
          <a:ln w="25400">
            <a:solidFill>
              <a:srgbClr val="FAC314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/>
          <p:nvPr/>
        </p:nvCxnSpPr>
        <p:spPr>
          <a:xfrm flipV="1">
            <a:off x="2574687" y="3152774"/>
            <a:ext cx="18522" cy="29162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/>
          <p:nvPr/>
        </p:nvCxnSpPr>
        <p:spPr>
          <a:xfrm flipV="1">
            <a:off x="3815663" y="3152774"/>
            <a:ext cx="18523" cy="29162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/>
          <p:cNvCxnSpPr/>
          <p:nvPr/>
        </p:nvCxnSpPr>
        <p:spPr>
          <a:xfrm flipV="1">
            <a:off x="5024648" y="3162299"/>
            <a:ext cx="20206" cy="29162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/>
          <p:nvPr/>
        </p:nvCxnSpPr>
        <p:spPr>
          <a:xfrm flipV="1">
            <a:off x="6152809" y="3182944"/>
            <a:ext cx="20206" cy="29162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al 34"/>
          <p:cNvSpPr>
            <a:spLocks noChangeArrowheads="1"/>
          </p:cNvSpPr>
          <p:nvPr/>
        </p:nvSpPr>
        <p:spPr bwMode="auto">
          <a:xfrm>
            <a:off x="3687699" y="5029207"/>
            <a:ext cx="254258" cy="212725"/>
          </a:xfrm>
          <a:prstGeom prst="ellipse">
            <a:avLst/>
          </a:prstGeom>
          <a:solidFill>
            <a:srgbClr val="3366FF"/>
          </a:solidFill>
          <a:ln w="12700">
            <a:solidFill>
              <a:srgbClr val="287A9E"/>
            </a:solidFill>
            <a:round/>
            <a:headEnd/>
            <a:tailEnd/>
          </a:ln>
          <a:effectLst>
            <a:outerShdw dist="25400" dir="5400000" sx="100999" sy="100999" rotWithShape="0">
              <a:srgbClr val="808080">
                <a:alpha val="39999"/>
              </a:srgbClr>
            </a:outerShdw>
          </a:effectLst>
        </p:spPr>
        <p:txBody>
          <a:bodyPr lIns="94505" tIns="47252" rIns="94505" bIns="47252" anchor="ctr"/>
          <a:lstStyle/>
          <a:p>
            <a:pPr algn="ctr">
              <a:defRPr/>
            </a:pPr>
            <a:endParaRPr lang="nl-NL" sz="1633">
              <a:solidFill>
                <a:schemeClr val="lt1"/>
              </a:solidFill>
            </a:endParaRPr>
          </a:p>
        </p:txBody>
      </p:sp>
      <p:sp>
        <p:nvSpPr>
          <p:cNvPr id="36" name="Ovaal 35"/>
          <p:cNvSpPr>
            <a:spLocks noChangeArrowheads="1"/>
          </p:cNvSpPr>
          <p:nvPr/>
        </p:nvSpPr>
        <p:spPr bwMode="auto">
          <a:xfrm>
            <a:off x="4898361" y="4589469"/>
            <a:ext cx="254257" cy="212725"/>
          </a:xfrm>
          <a:prstGeom prst="ellipse">
            <a:avLst/>
          </a:prstGeom>
          <a:solidFill>
            <a:srgbClr val="3366FF"/>
          </a:solidFill>
          <a:ln w="12700">
            <a:solidFill>
              <a:srgbClr val="287A9E"/>
            </a:solidFill>
            <a:round/>
            <a:headEnd/>
            <a:tailEnd/>
          </a:ln>
          <a:effectLst>
            <a:outerShdw dist="25400" dir="5400000" sx="100999" sy="100999" rotWithShape="0">
              <a:srgbClr val="808080">
                <a:alpha val="39999"/>
              </a:srgbClr>
            </a:outerShdw>
          </a:effectLst>
        </p:spPr>
        <p:txBody>
          <a:bodyPr lIns="94505" tIns="47252" rIns="94505" bIns="47252" anchor="ctr"/>
          <a:lstStyle/>
          <a:p>
            <a:pPr algn="ctr">
              <a:defRPr/>
            </a:pPr>
            <a:endParaRPr lang="nl-NL" sz="1633">
              <a:solidFill>
                <a:schemeClr val="lt1"/>
              </a:solidFill>
            </a:endParaRPr>
          </a:p>
        </p:txBody>
      </p:sp>
      <p:sp>
        <p:nvSpPr>
          <p:cNvPr id="37" name="Ovaal 36"/>
          <p:cNvSpPr>
            <a:spLocks noChangeArrowheads="1"/>
          </p:cNvSpPr>
          <p:nvPr/>
        </p:nvSpPr>
        <p:spPr bwMode="auto">
          <a:xfrm>
            <a:off x="6045052" y="4214819"/>
            <a:ext cx="254258" cy="212725"/>
          </a:xfrm>
          <a:prstGeom prst="ellipse">
            <a:avLst/>
          </a:prstGeom>
          <a:solidFill>
            <a:srgbClr val="3366FF"/>
          </a:solidFill>
          <a:ln w="12700">
            <a:solidFill>
              <a:srgbClr val="287A9E"/>
            </a:solidFill>
            <a:round/>
            <a:headEnd/>
            <a:tailEnd/>
          </a:ln>
          <a:effectLst>
            <a:outerShdw dist="25400" dir="5400000" sx="100999" sy="100999" rotWithShape="0">
              <a:srgbClr val="808080">
                <a:alpha val="39999"/>
              </a:srgbClr>
            </a:outerShdw>
          </a:effectLst>
        </p:spPr>
        <p:txBody>
          <a:bodyPr lIns="94505" tIns="47252" rIns="94505" bIns="47252" anchor="ctr"/>
          <a:lstStyle/>
          <a:p>
            <a:pPr algn="ctr">
              <a:defRPr/>
            </a:pPr>
            <a:endParaRPr lang="nl-NL" sz="1633">
              <a:solidFill>
                <a:schemeClr val="lt1"/>
              </a:solidFill>
            </a:endParaRPr>
          </a:p>
        </p:txBody>
      </p:sp>
      <p:sp>
        <p:nvSpPr>
          <p:cNvPr id="38" name="Ovaal 37"/>
          <p:cNvSpPr>
            <a:spLocks noChangeArrowheads="1"/>
          </p:cNvSpPr>
          <p:nvPr/>
        </p:nvSpPr>
        <p:spPr bwMode="auto">
          <a:xfrm>
            <a:off x="2456817" y="4816481"/>
            <a:ext cx="254257" cy="212725"/>
          </a:xfrm>
          <a:prstGeom prst="ellipse">
            <a:avLst/>
          </a:prstGeom>
          <a:solidFill>
            <a:srgbClr val="FAC314"/>
          </a:solidFill>
          <a:ln w="12700">
            <a:solidFill>
              <a:srgbClr val="FAC314"/>
            </a:solidFill>
            <a:round/>
            <a:headEnd/>
            <a:tailEnd/>
          </a:ln>
          <a:effectLst>
            <a:outerShdw dist="25400" dir="5400000" sx="100999" sy="100999" rotWithShape="0">
              <a:srgbClr val="808080">
                <a:alpha val="39999"/>
              </a:srgbClr>
            </a:outerShdw>
          </a:effectLst>
        </p:spPr>
        <p:txBody>
          <a:bodyPr lIns="94505" tIns="47252" rIns="94505" bIns="47252" anchor="ctr"/>
          <a:lstStyle/>
          <a:p>
            <a:pPr algn="ctr">
              <a:defRPr/>
            </a:pPr>
            <a:endParaRPr lang="nl-NL" sz="1633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9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-33709" y="6080064"/>
            <a:ext cx="2301453" cy="360363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50825" y="6081733"/>
            <a:ext cx="2016919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BE" b="1" dirty="0" smtClean="0">
                <a:solidFill>
                  <a:schemeClr val="bg1"/>
                </a:solidFill>
                <a:latin typeface="Calibri" pitchFamily="34" charset="0"/>
              </a:rPr>
              <a:t>Dr. Urszula Kiendys</a:t>
            </a:r>
            <a:endParaRPr lang="nl-NL" altLang="nl-BE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331640" y="2341619"/>
            <a:ext cx="619268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NL" altLang="nl-BE" sz="4000" dirty="0" smtClean="0">
                <a:solidFill>
                  <a:srgbClr val="7C6A55"/>
                </a:solidFill>
                <a:latin typeface="Calibri" pitchFamily="34" charset="0"/>
              </a:rPr>
              <a:t>Vroege borstkanker detectie:</a:t>
            </a:r>
          </a:p>
          <a:p>
            <a:pPr algn="ctr" eaLnBrk="1" hangingPunct="1">
              <a:spcBef>
                <a:spcPct val="50000"/>
              </a:spcBef>
            </a:pPr>
            <a:r>
              <a:rPr lang="nl-NL" altLang="nl-BE" sz="4000" dirty="0" smtClean="0">
                <a:solidFill>
                  <a:srgbClr val="7C6A55"/>
                </a:solidFill>
                <a:latin typeface="Calibri" pitchFamily="34" charset="0"/>
              </a:rPr>
              <a:t> </a:t>
            </a:r>
            <a:r>
              <a:rPr lang="nl-NL" altLang="nl-BE" sz="4000" b="1" dirty="0" smtClean="0">
                <a:solidFill>
                  <a:srgbClr val="7C6A55"/>
                </a:solidFill>
                <a:latin typeface="Calibri" pitchFamily="34" charset="0"/>
              </a:rPr>
              <a:t>georganiseerde borstkanker screening</a:t>
            </a:r>
            <a:endParaRPr lang="nl-NL" altLang="nl-BE" sz="4000" b="1" dirty="0">
              <a:solidFill>
                <a:srgbClr val="7C6A55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7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-900607" y="5805264"/>
            <a:ext cx="3168352" cy="635163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7950" y="5805264"/>
            <a:ext cx="21597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 dirty="0" smtClean="0">
                <a:solidFill>
                  <a:schemeClr val="bg1"/>
                </a:solidFill>
                <a:latin typeface="Calibri" pitchFamily="34" charset="0"/>
              </a:rPr>
              <a:t>Toelichting</a:t>
            </a: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6588224" y="235452"/>
            <a:ext cx="4248647" cy="635163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876256" y="352978"/>
            <a:ext cx="25922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sz="2000" b="1" dirty="0">
                <a:solidFill>
                  <a:schemeClr val="bg1"/>
                </a:solidFill>
              </a:rPr>
              <a:t>Waarom screening?</a:t>
            </a:r>
            <a:endParaRPr lang="nl-NL" altLang="nl-BE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/>
          <a:srcRect l="5368" t="32509" r="6846" b="43367"/>
          <a:stretch/>
        </p:blipFill>
        <p:spPr>
          <a:xfrm>
            <a:off x="0" y="2547714"/>
            <a:ext cx="9252520" cy="200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4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67306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-900607" y="5805264"/>
            <a:ext cx="3168352" cy="635163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7950" y="5805264"/>
            <a:ext cx="21597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 dirty="0" smtClean="0">
                <a:solidFill>
                  <a:schemeClr val="bg1"/>
                </a:solidFill>
                <a:latin typeface="Calibri" pitchFamily="34" charset="0"/>
              </a:rPr>
              <a:t>Toelichting</a:t>
            </a: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6588224" y="235452"/>
            <a:ext cx="4248647" cy="635163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876256" y="352978"/>
            <a:ext cx="25922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sz="2000" b="1" dirty="0">
                <a:solidFill>
                  <a:schemeClr val="bg1"/>
                </a:solidFill>
              </a:rPr>
              <a:t>Waarom screening?</a:t>
            </a:r>
            <a:endParaRPr lang="nl-NL" altLang="nl-BE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8" name="Groep 7"/>
          <p:cNvGrpSpPr/>
          <p:nvPr/>
        </p:nvGrpSpPr>
        <p:grpSpPr>
          <a:xfrm>
            <a:off x="2267744" y="1551328"/>
            <a:ext cx="4968990" cy="4924927"/>
            <a:chOff x="309997" y="1739634"/>
            <a:chExt cx="4968990" cy="4924927"/>
          </a:xfrm>
        </p:grpSpPr>
        <p:pic>
          <p:nvPicPr>
            <p:cNvPr id="13" name="Afbeelding 12"/>
            <p:cNvPicPr>
              <a:picLocks noChangeAspect="1"/>
            </p:cNvPicPr>
            <p:nvPr/>
          </p:nvPicPr>
          <p:blipFill rotWithShape="1">
            <a:blip r:embed="rId3"/>
            <a:srcRect l="57798" t="13432" r="4011" b="19243"/>
            <a:stretch/>
          </p:blipFill>
          <p:spPr>
            <a:xfrm>
              <a:off x="309997" y="1739634"/>
              <a:ext cx="4968990" cy="4924927"/>
            </a:xfrm>
            <a:prstGeom prst="rect">
              <a:avLst/>
            </a:prstGeom>
          </p:spPr>
        </p:pic>
        <p:sp>
          <p:nvSpPr>
            <p:cNvPr id="14" name="Rechthoek 13"/>
            <p:cNvSpPr/>
            <p:nvPr/>
          </p:nvSpPr>
          <p:spPr>
            <a:xfrm>
              <a:off x="352926" y="4459705"/>
              <a:ext cx="4652211" cy="1764632"/>
            </a:xfrm>
            <a:prstGeom prst="rect">
              <a:avLst/>
            </a:prstGeom>
            <a:noFill/>
            <a:ln w="57150" cap="rnd" cmpd="sng" algn="ctr">
              <a:solidFill>
                <a:srgbClr val="B3116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707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6588224" y="235452"/>
            <a:ext cx="4248647" cy="635163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876256" y="352978"/>
            <a:ext cx="25922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sz="2000" b="1" dirty="0">
                <a:solidFill>
                  <a:schemeClr val="bg1"/>
                </a:solidFill>
              </a:rPr>
              <a:t>Waarom screening?</a:t>
            </a:r>
            <a:endParaRPr lang="nl-NL" altLang="nl-BE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3"/>
          <a:srcRect t="14040" r="3452" b="14911"/>
          <a:stretch/>
        </p:blipFill>
        <p:spPr>
          <a:xfrm>
            <a:off x="310202" y="1426468"/>
            <a:ext cx="8707954" cy="4005063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736085" y="545966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2013</a:t>
            </a:r>
            <a:endParaRPr lang="nl-BE" dirty="0"/>
          </a:p>
        </p:txBody>
      </p:sp>
      <p:sp>
        <p:nvSpPr>
          <p:cNvPr id="3" name="Tekstvak 2"/>
          <p:cNvSpPr txBox="1"/>
          <p:nvPr/>
        </p:nvSpPr>
        <p:spPr>
          <a:xfrm>
            <a:off x="2243551" y="545966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2015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7092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8285" y="-132013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6588224" y="235452"/>
            <a:ext cx="4248647" cy="635163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4" name="Tekstvak 3"/>
          <p:cNvSpPr txBox="1"/>
          <p:nvPr/>
        </p:nvSpPr>
        <p:spPr>
          <a:xfrm>
            <a:off x="1187624" y="3072226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smtClean="0">
                <a:solidFill>
                  <a:srgbClr val="F58025"/>
                </a:solidFill>
              </a:rPr>
              <a:t>Danku</a:t>
            </a:r>
            <a:r>
              <a:rPr lang="nl-NL" sz="4400" b="1" dirty="0" smtClean="0">
                <a:solidFill>
                  <a:srgbClr val="F58025"/>
                </a:solidFill>
              </a:rPr>
              <a:t> voor uw aandacht!</a:t>
            </a:r>
            <a:endParaRPr lang="nl-BE" sz="4400" b="1" dirty="0">
              <a:solidFill>
                <a:srgbClr val="F580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17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-540567" y="2960948"/>
            <a:ext cx="9320775" cy="1476164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91784" y="3237365"/>
            <a:ext cx="84566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sz="5400" dirty="0">
                <a:solidFill>
                  <a:schemeClr val="bg1"/>
                </a:solidFill>
              </a:rPr>
              <a:t>Waarom screening?</a:t>
            </a:r>
            <a:endParaRPr lang="nl-NL" altLang="nl-BE" sz="5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37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-900607" y="5805264"/>
            <a:ext cx="3168352" cy="635163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7950" y="5805264"/>
            <a:ext cx="21597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 dirty="0" smtClean="0">
                <a:solidFill>
                  <a:schemeClr val="bg1"/>
                </a:solidFill>
                <a:latin typeface="Calibri" pitchFamily="34" charset="0"/>
              </a:rPr>
              <a:t>Toelichting</a:t>
            </a: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6588224" y="235452"/>
            <a:ext cx="4248647" cy="635163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660232" y="352978"/>
            <a:ext cx="25922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sz="2000" b="1" dirty="0">
                <a:solidFill>
                  <a:schemeClr val="bg1"/>
                </a:solidFill>
              </a:rPr>
              <a:t>Waarom screening?</a:t>
            </a:r>
            <a:endParaRPr lang="nl-NL" altLang="nl-BE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971823" y="2204864"/>
            <a:ext cx="72005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Bij </a:t>
            </a:r>
            <a:r>
              <a:rPr lang="nl-N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vrouwen</a:t>
            </a: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is borstkanker de belangrijkste kanker met 1.360 sterfgevallen (</a:t>
            </a:r>
            <a:r>
              <a:rPr lang="nl-N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20%</a:t>
            </a: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van alle kankerdoden bij vrouwen). De tweede belangrijkste dodelijke kanker is bij vrouwen nu longkanker met 887 overlijdens (of </a:t>
            </a:r>
            <a:r>
              <a:rPr lang="nl-N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13%</a:t>
            </a: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van alle kankerdoden) en niet langer colorectale kanker (815 overlijdens).</a:t>
            </a:r>
            <a:endParaRPr lang="nl-B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539552" y="5229200"/>
            <a:ext cx="8064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https://www.zorg-en-gezondheid.be/Cijfers/Sterftecijfers/Cijfers-oorzaken-van-sterft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9752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-1" y="-171400"/>
            <a:ext cx="9311787" cy="6984776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-900607" y="5805264"/>
            <a:ext cx="3168352" cy="635163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7950" y="5805264"/>
            <a:ext cx="21597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 dirty="0" smtClean="0">
                <a:solidFill>
                  <a:schemeClr val="bg1"/>
                </a:solidFill>
                <a:latin typeface="Calibri" pitchFamily="34" charset="0"/>
              </a:rPr>
              <a:t>Toelichting</a:t>
            </a: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6588224" y="235452"/>
            <a:ext cx="4248647" cy="635163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732240" y="352978"/>
            <a:ext cx="25922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BE" sz="2000" b="1" dirty="0" smtClean="0">
                <a:solidFill>
                  <a:schemeClr val="bg1"/>
                </a:solidFill>
                <a:latin typeface="Calibri" pitchFamily="34" charset="0"/>
              </a:rPr>
              <a:t>Waarom screening?</a:t>
            </a:r>
            <a:endParaRPr lang="nl-NL" altLang="nl-BE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3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18" y="1392522"/>
            <a:ext cx="725728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29" y="1196752"/>
            <a:ext cx="8797925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hthoek 14"/>
          <p:cNvSpPr/>
          <p:nvPr/>
        </p:nvSpPr>
        <p:spPr>
          <a:xfrm>
            <a:off x="1187847" y="1392522"/>
            <a:ext cx="7560366" cy="793294"/>
          </a:xfrm>
          <a:prstGeom prst="rect">
            <a:avLst/>
          </a:prstGeom>
          <a:solidFill>
            <a:srgbClr val="E45F3C">
              <a:lumMod val="20000"/>
              <a:lumOff val="80000"/>
            </a:srgbClr>
          </a:solidFill>
        </p:spPr>
        <p:txBody>
          <a:bodyPr lIns="94489" tIns="47244" rIns="94489" bIns="47244">
            <a:spAutoFit/>
          </a:bodyPr>
          <a:lstStyle/>
          <a:p>
            <a:pPr marL="0" marR="0" lvl="0" indent="0" algn="ctr" defTabSz="4724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33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News Gothic MT" charset="0"/>
                <a:ea typeface="ＭＳ Ｐゴシック" charset="0"/>
                <a:cs typeface="ＭＳ Ｐゴシック" charset="0"/>
              </a:rPr>
              <a:t>De meest voorkomende kanker bij vrouwen</a:t>
            </a:r>
          </a:p>
          <a:p>
            <a:pPr marL="0" marR="0" lvl="0" indent="0" algn="ctr" defTabSz="4724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902" b="1" i="0" u="sng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News Gothic MT" charset="0"/>
                <a:ea typeface="ＭＳ Ｐゴシック" charset="0"/>
                <a:cs typeface="ＭＳ Ｐゴシック" charset="0"/>
              </a:rPr>
              <a:t>Worldwide</a:t>
            </a:r>
            <a:r>
              <a:rPr kumimoji="0" lang="nl-NL" sz="2902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News Gothic MT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nl-NL" sz="1633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News Gothic MT" charset="0"/>
                <a:ea typeface="ＭＳ Ｐゴシック" charset="0"/>
                <a:cs typeface="ＭＳ Ｐゴシック" charset="0"/>
              </a:rPr>
              <a:t>(2008) &amp; </a:t>
            </a:r>
            <a:r>
              <a:rPr kumimoji="0" lang="nl-NL" sz="2902" b="1" i="0" u="sng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News Gothic MT" charset="0"/>
                <a:ea typeface="ＭＳ Ｐゴシック" charset="0"/>
                <a:cs typeface="ＭＳ Ｐゴシック" charset="0"/>
              </a:rPr>
              <a:t>België</a:t>
            </a:r>
            <a:r>
              <a:rPr kumimoji="0" lang="nl-NL" sz="2902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News Gothic MT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nl-NL" sz="1633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News Gothic MT" charset="0"/>
                <a:ea typeface="ＭＳ Ｐゴシック" charset="0"/>
                <a:cs typeface="ＭＳ Ｐゴシック" charset="0"/>
              </a:rPr>
              <a:t>(2012)</a:t>
            </a:r>
          </a:p>
        </p:txBody>
      </p:sp>
      <p:pic>
        <p:nvPicPr>
          <p:cNvPr id="16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75" y="2420568"/>
            <a:ext cx="7339489" cy="295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503675" y="5537485"/>
            <a:ext cx="755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17" name="Rechthoek 6"/>
          <p:cNvSpPr>
            <a:spLocks noChangeArrowheads="1"/>
          </p:cNvSpPr>
          <p:nvPr/>
        </p:nvSpPr>
        <p:spPr bwMode="auto">
          <a:xfrm>
            <a:off x="462278" y="5494520"/>
            <a:ext cx="9641572" cy="31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89" tIns="47244" rIns="94489" bIns="4724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-84" charset="0"/>
                <a:ea typeface="MS PGothic" pitchFamily="34" charset="-128"/>
              </a:defRPr>
            </a:lvl9pPr>
          </a:lstStyle>
          <a:p>
            <a:pPr defTabSz="472442" eaLnBrk="1" hangingPunct="1"/>
            <a:r>
              <a:rPr lang="nl-NL" altLang="nl-BE" sz="726" dirty="0" err="1">
                <a:solidFill>
                  <a:prstClr val="black"/>
                </a:solidFill>
              </a:rPr>
              <a:t>Ferlay</a:t>
            </a:r>
            <a:r>
              <a:rPr lang="nl-NL" altLang="nl-BE" sz="726" dirty="0">
                <a:solidFill>
                  <a:prstClr val="black"/>
                </a:solidFill>
              </a:rPr>
              <a:t> J, </a:t>
            </a:r>
            <a:r>
              <a:rPr lang="nl-NL" altLang="nl-BE" sz="726" dirty="0" err="1">
                <a:solidFill>
                  <a:prstClr val="black"/>
                </a:solidFill>
              </a:rPr>
              <a:t>Steliarova-Foucher</a:t>
            </a:r>
            <a:r>
              <a:rPr lang="nl-NL" altLang="nl-BE" sz="726" dirty="0">
                <a:solidFill>
                  <a:prstClr val="black"/>
                </a:solidFill>
              </a:rPr>
              <a:t> E, </a:t>
            </a:r>
            <a:r>
              <a:rPr lang="nl-NL" altLang="nl-BE" sz="726" dirty="0" err="1">
                <a:solidFill>
                  <a:prstClr val="black"/>
                </a:solidFill>
              </a:rPr>
              <a:t>Lortet-Tieulent</a:t>
            </a:r>
            <a:r>
              <a:rPr lang="nl-NL" altLang="nl-BE" sz="726" dirty="0">
                <a:solidFill>
                  <a:prstClr val="black"/>
                </a:solidFill>
              </a:rPr>
              <a:t> J, </a:t>
            </a:r>
            <a:r>
              <a:rPr lang="nl-NL" altLang="nl-BE" sz="726" dirty="0" err="1">
                <a:solidFill>
                  <a:prstClr val="black"/>
                </a:solidFill>
              </a:rPr>
              <a:t>Rosso</a:t>
            </a:r>
            <a:r>
              <a:rPr lang="nl-NL" altLang="nl-BE" sz="726" dirty="0">
                <a:solidFill>
                  <a:prstClr val="black"/>
                </a:solidFill>
              </a:rPr>
              <a:t> S, </a:t>
            </a:r>
            <a:r>
              <a:rPr lang="nl-NL" altLang="nl-BE" sz="726" dirty="0" err="1">
                <a:solidFill>
                  <a:prstClr val="black"/>
                </a:solidFill>
              </a:rPr>
              <a:t>Coebergh</a:t>
            </a:r>
            <a:r>
              <a:rPr lang="nl-NL" altLang="nl-BE" sz="726" dirty="0">
                <a:solidFill>
                  <a:prstClr val="black"/>
                </a:solidFill>
              </a:rPr>
              <a:t> JWW, et al. Cancer </a:t>
            </a:r>
            <a:r>
              <a:rPr lang="nl-NL" altLang="nl-BE" sz="726" dirty="0" err="1">
                <a:solidFill>
                  <a:prstClr val="black"/>
                </a:solidFill>
              </a:rPr>
              <a:t>incidence</a:t>
            </a:r>
            <a:r>
              <a:rPr lang="nl-NL" altLang="nl-BE" sz="726" dirty="0">
                <a:solidFill>
                  <a:prstClr val="black"/>
                </a:solidFill>
              </a:rPr>
              <a:t> </a:t>
            </a:r>
            <a:r>
              <a:rPr lang="nl-NL" altLang="nl-BE" sz="726" dirty="0" err="1">
                <a:solidFill>
                  <a:prstClr val="black"/>
                </a:solidFill>
              </a:rPr>
              <a:t>and</a:t>
            </a:r>
            <a:r>
              <a:rPr lang="nl-NL" altLang="nl-BE" sz="726" dirty="0">
                <a:solidFill>
                  <a:prstClr val="black"/>
                </a:solidFill>
              </a:rPr>
              <a:t> </a:t>
            </a:r>
            <a:r>
              <a:rPr lang="nl-NL" altLang="nl-BE" sz="726" dirty="0" err="1">
                <a:solidFill>
                  <a:prstClr val="black"/>
                </a:solidFill>
              </a:rPr>
              <a:t>mortality</a:t>
            </a:r>
            <a:r>
              <a:rPr lang="nl-NL" altLang="nl-BE" sz="726" dirty="0">
                <a:solidFill>
                  <a:prstClr val="black"/>
                </a:solidFill>
              </a:rPr>
              <a:t> </a:t>
            </a:r>
            <a:r>
              <a:rPr lang="nl-NL" altLang="nl-BE" sz="726" dirty="0" err="1">
                <a:solidFill>
                  <a:prstClr val="black"/>
                </a:solidFill>
              </a:rPr>
              <a:t>patterns</a:t>
            </a:r>
            <a:r>
              <a:rPr lang="nl-NL" altLang="nl-BE" sz="726" dirty="0">
                <a:solidFill>
                  <a:prstClr val="black"/>
                </a:solidFill>
              </a:rPr>
              <a:t> in Europe: </a:t>
            </a:r>
            <a:r>
              <a:rPr lang="nl-NL" altLang="nl-BE" sz="726" dirty="0" err="1">
                <a:solidFill>
                  <a:prstClr val="black"/>
                </a:solidFill>
              </a:rPr>
              <a:t>estimates</a:t>
            </a:r>
            <a:r>
              <a:rPr lang="nl-NL" altLang="nl-BE" sz="726" dirty="0">
                <a:solidFill>
                  <a:prstClr val="black"/>
                </a:solidFill>
              </a:rPr>
              <a:t> </a:t>
            </a:r>
            <a:r>
              <a:rPr lang="nl-NL" altLang="nl-BE" sz="726" dirty="0" err="1">
                <a:solidFill>
                  <a:prstClr val="black"/>
                </a:solidFill>
              </a:rPr>
              <a:t>for</a:t>
            </a:r>
            <a:r>
              <a:rPr lang="nl-NL" altLang="nl-BE" sz="726" dirty="0">
                <a:solidFill>
                  <a:prstClr val="black"/>
                </a:solidFill>
              </a:rPr>
              <a:t> 40 </a:t>
            </a:r>
            <a:r>
              <a:rPr lang="nl-NL" altLang="nl-BE" sz="726" dirty="0" err="1">
                <a:solidFill>
                  <a:prstClr val="black"/>
                </a:solidFill>
              </a:rPr>
              <a:t>countries</a:t>
            </a:r>
            <a:r>
              <a:rPr lang="nl-NL" altLang="nl-BE" sz="726" dirty="0">
                <a:solidFill>
                  <a:prstClr val="black"/>
                </a:solidFill>
              </a:rPr>
              <a:t> in 2012. </a:t>
            </a:r>
            <a:r>
              <a:rPr lang="nl-NL" altLang="nl-BE" sz="726" dirty="0" err="1">
                <a:solidFill>
                  <a:prstClr val="black"/>
                </a:solidFill>
              </a:rPr>
              <a:t>Eur</a:t>
            </a:r>
            <a:r>
              <a:rPr lang="nl-NL" altLang="nl-BE" sz="726" dirty="0">
                <a:solidFill>
                  <a:prstClr val="black"/>
                </a:solidFill>
              </a:rPr>
              <a:t> J Cancer. 2013 Apr;49(6):1374-403.</a:t>
            </a:r>
          </a:p>
          <a:p>
            <a:pPr defTabSz="472442" eaLnBrk="1" hangingPunct="1"/>
            <a:r>
              <a:rPr lang="nl-NL" altLang="nl-BE" sz="726" dirty="0" err="1">
                <a:solidFill>
                  <a:prstClr val="black"/>
                </a:solidFill>
              </a:rPr>
              <a:t>Bray</a:t>
            </a:r>
            <a:r>
              <a:rPr lang="nl-NL" altLang="nl-BE" sz="726" dirty="0">
                <a:solidFill>
                  <a:prstClr val="black"/>
                </a:solidFill>
              </a:rPr>
              <a:t> F, Ren JS, </a:t>
            </a:r>
            <a:r>
              <a:rPr lang="nl-NL" altLang="nl-BE" sz="726" dirty="0" err="1">
                <a:solidFill>
                  <a:prstClr val="black"/>
                </a:solidFill>
              </a:rPr>
              <a:t>Masuyer</a:t>
            </a:r>
            <a:r>
              <a:rPr lang="nl-NL" altLang="nl-BE" sz="726" dirty="0">
                <a:solidFill>
                  <a:prstClr val="black"/>
                </a:solidFill>
              </a:rPr>
              <a:t> E, </a:t>
            </a:r>
            <a:r>
              <a:rPr lang="nl-NL" altLang="nl-BE" sz="726" dirty="0" err="1">
                <a:solidFill>
                  <a:prstClr val="black"/>
                </a:solidFill>
              </a:rPr>
              <a:t>Ferlay</a:t>
            </a:r>
            <a:r>
              <a:rPr lang="nl-NL" altLang="nl-BE" sz="726" dirty="0">
                <a:solidFill>
                  <a:prstClr val="black"/>
                </a:solidFill>
              </a:rPr>
              <a:t> J. </a:t>
            </a:r>
            <a:r>
              <a:rPr lang="nl-NL" altLang="nl-BE" sz="726" dirty="0" err="1">
                <a:solidFill>
                  <a:prstClr val="black"/>
                </a:solidFill>
              </a:rPr>
              <a:t>Estimates</a:t>
            </a:r>
            <a:r>
              <a:rPr lang="nl-NL" altLang="nl-BE" sz="726" dirty="0">
                <a:solidFill>
                  <a:prstClr val="black"/>
                </a:solidFill>
              </a:rPr>
              <a:t> of </a:t>
            </a:r>
            <a:r>
              <a:rPr lang="nl-NL" altLang="nl-BE" sz="726" dirty="0" err="1">
                <a:solidFill>
                  <a:prstClr val="black"/>
                </a:solidFill>
              </a:rPr>
              <a:t>global</a:t>
            </a:r>
            <a:r>
              <a:rPr lang="nl-NL" altLang="nl-BE" sz="726" dirty="0">
                <a:solidFill>
                  <a:prstClr val="black"/>
                </a:solidFill>
              </a:rPr>
              <a:t> </a:t>
            </a:r>
            <a:r>
              <a:rPr lang="nl-NL" altLang="nl-BE" sz="726" dirty="0" err="1">
                <a:solidFill>
                  <a:prstClr val="black"/>
                </a:solidFill>
              </a:rPr>
              <a:t>cancer</a:t>
            </a:r>
            <a:r>
              <a:rPr lang="nl-NL" altLang="nl-BE" sz="726" dirty="0">
                <a:solidFill>
                  <a:prstClr val="black"/>
                </a:solidFill>
              </a:rPr>
              <a:t> </a:t>
            </a:r>
            <a:r>
              <a:rPr lang="nl-NL" altLang="nl-BE" sz="726" dirty="0" err="1">
                <a:solidFill>
                  <a:prstClr val="black"/>
                </a:solidFill>
              </a:rPr>
              <a:t>prevalence</a:t>
            </a:r>
            <a:r>
              <a:rPr lang="nl-NL" altLang="nl-BE" sz="726" dirty="0">
                <a:solidFill>
                  <a:prstClr val="black"/>
                </a:solidFill>
              </a:rPr>
              <a:t> </a:t>
            </a:r>
            <a:r>
              <a:rPr lang="nl-NL" altLang="nl-BE" sz="726" dirty="0" err="1">
                <a:solidFill>
                  <a:prstClr val="black"/>
                </a:solidFill>
              </a:rPr>
              <a:t>for</a:t>
            </a:r>
            <a:r>
              <a:rPr lang="nl-NL" altLang="nl-BE" sz="726" dirty="0">
                <a:solidFill>
                  <a:prstClr val="black"/>
                </a:solidFill>
              </a:rPr>
              <a:t> 27 sites in </a:t>
            </a:r>
            <a:r>
              <a:rPr lang="nl-NL" altLang="nl-BE" sz="726" dirty="0" err="1">
                <a:solidFill>
                  <a:prstClr val="black"/>
                </a:solidFill>
              </a:rPr>
              <a:t>the</a:t>
            </a:r>
            <a:r>
              <a:rPr lang="nl-NL" altLang="nl-BE" sz="726" dirty="0">
                <a:solidFill>
                  <a:prstClr val="black"/>
                </a:solidFill>
              </a:rPr>
              <a:t> adult </a:t>
            </a:r>
            <a:r>
              <a:rPr lang="nl-NL" altLang="nl-BE" sz="726" dirty="0" err="1">
                <a:solidFill>
                  <a:prstClr val="black"/>
                </a:solidFill>
              </a:rPr>
              <a:t>population</a:t>
            </a:r>
            <a:r>
              <a:rPr lang="nl-NL" altLang="nl-BE" sz="726" dirty="0">
                <a:solidFill>
                  <a:prstClr val="black"/>
                </a:solidFill>
              </a:rPr>
              <a:t> in 2008. Int J Cancer. 2013 Mar 1;132(5):1133-45. </a:t>
            </a:r>
            <a:r>
              <a:rPr lang="nl-NL" altLang="nl-BE" sz="726" dirty="0" err="1">
                <a:solidFill>
                  <a:prstClr val="black"/>
                </a:solidFill>
              </a:rPr>
              <a:t>doi</a:t>
            </a:r>
            <a:r>
              <a:rPr lang="nl-NL" altLang="nl-BE" sz="726" dirty="0">
                <a:solidFill>
                  <a:prstClr val="black"/>
                </a:solidFill>
              </a:rPr>
              <a:t>: 10.1002/ijc.27711. </a:t>
            </a:r>
            <a:r>
              <a:rPr lang="nl-NL" altLang="nl-BE" sz="726" dirty="0" err="1">
                <a:solidFill>
                  <a:prstClr val="black"/>
                </a:solidFill>
              </a:rPr>
              <a:t>Epub</a:t>
            </a:r>
            <a:r>
              <a:rPr lang="nl-NL" altLang="nl-BE" sz="726" dirty="0">
                <a:solidFill>
                  <a:prstClr val="black"/>
                </a:solidFill>
              </a:rPr>
              <a:t> 2012 Jul 26.</a:t>
            </a:r>
          </a:p>
        </p:txBody>
      </p:sp>
    </p:spTree>
    <p:extLst>
      <p:ext uri="{BB962C8B-B14F-4D97-AF65-F5344CB8AC3E}">
        <p14:creationId xmlns:p14="http://schemas.microsoft.com/office/powerpoint/2010/main" val="180592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6588224" y="235452"/>
            <a:ext cx="4248647" cy="635163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732240" y="352978"/>
            <a:ext cx="25922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sz="2000" b="1" dirty="0">
                <a:solidFill>
                  <a:schemeClr val="bg1"/>
                </a:solidFill>
              </a:rPr>
              <a:t>Waarom screening?</a:t>
            </a:r>
            <a:endParaRPr lang="nl-NL" altLang="nl-BE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3" name="Tijdelijke aanduiding voor inhou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39" y="1027014"/>
            <a:ext cx="5509029" cy="5737913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187089" y="3273624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prstClr val="black"/>
                </a:solidFill>
                <a:latin typeface="Century Gothic" panose="020B0502020202020204"/>
              </a:rPr>
              <a:t>Borstkankeraantal 2012</a:t>
            </a:r>
            <a:endParaRPr lang="nl-BE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6372200" y="1118191"/>
            <a:ext cx="1008112" cy="5174469"/>
          </a:xfrm>
          <a:prstGeom prst="rect">
            <a:avLst/>
          </a:prstGeom>
          <a:noFill/>
          <a:ln w="41275" cap="rnd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0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-1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Risicofactoren voor de ontwikkeling van borstkanker</a:t>
            </a:r>
          </a:p>
          <a:p>
            <a:r>
              <a:rPr lang="nl-BE" dirty="0"/>
              <a:t>•Geslacht</a:t>
            </a:r>
          </a:p>
          <a:p>
            <a:r>
              <a:rPr lang="nl-BE" dirty="0"/>
              <a:t>•Leeftijd</a:t>
            </a:r>
          </a:p>
          <a:p>
            <a:r>
              <a:rPr lang="nl-NL" dirty="0"/>
              <a:t>•Voorgeschiedenis van borstkanker in de contralaterale borst</a:t>
            </a:r>
          </a:p>
          <a:p>
            <a:r>
              <a:rPr lang="nl-BE" dirty="0"/>
              <a:t>•Familiaal risico: BRCA1 / 2</a:t>
            </a:r>
          </a:p>
          <a:p>
            <a:r>
              <a:rPr lang="nl-NL" dirty="0"/>
              <a:t>•Goedaardige borstletsels zoals atypische </a:t>
            </a:r>
            <a:r>
              <a:rPr lang="nl-NL" dirty="0" err="1"/>
              <a:t>ductale</a:t>
            </a:r>
            <a:r>
              <a:rPr lang="nl-NL" dirty="0"/>
              <a:t> hyperplasie</a:t>
            </a:r>
          </a:p>
          <a:p>
            <a:r>
              <a:rPr lang="nl-BE" dirty="0"/>
              <a:t>•Overgewicht</a:t>
            </a:r>
          </a:p>
          <a:p>
            <a:r>
              <a:rPr lang="nl-BE" dirty="0"/>
              <a:t>•Reproductieve factoren:</a:t>
            </a:r>
          </a:p>
          <a:p>
            <a:r>
              <a:rPr lang="nl-BE" dirty="0"/>
              <a:t>•Vroege menarche (&lt;12j)</a:t>
            </a:r>
          </a:p>
          <a:p>
            <a:r>
              <a:rPr lang="nl-BE" dirty="0"/>
              <a:t>•Late </a:t>
            </a:r>
            <a:r>
              <a:rPr lang="nl-BE" dirty="0" err="1"/>
              <a:t>menopause</a:t>
            </a:r>
            <a:r>
              <a:rPr lang="nl-BE" dirty="0"/>
              <a:t> (&gt;55j)</a:t>
            </a:r>
          </a:p>
          <a:p>
            <a:r>
              <a:rPr lang="nl-BE" dirty="0"/>
              <a:t>•Eerste kind &gt;35j</a:t>
            </a:r>
          </a:p>
          <a:p>
            <a:r>
              <a:rPr lang="nl-BE" dirty="0"/>
              <a:t>•Borstvoeding &lt;24m</a:t>
            </a:r>
          </a:p>
          <a:p>
            <a:r>
              <a:rPr lang="nl-BE" dirty="0"/>
              <a:t>•Gebruik van HRT</a:t>
            </a:r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6588224" y="235452"/>
            <a:ext cx="4248647" cy="635163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876256" y="352978"/>
            <a:ext cx="25922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sz="2000" b="1" dirty="0">
                <a:solidFill>
                  <a:schemeClr val="bg1"/>
                </a:solidFill>
              </a:rPr>
              <a:t>Waarom screening?</a:t>
            </a:r>
            <a:endParaRPr lang="nl-NL" altLang="nl-BE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83569" y="1484784"/>
            <a:ext cx="802897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rgbClr val="F58025"/>
                </a:solidFill>
              </a:rPr>
              <a:t>Risicofactoren voor de ontwikkeling van </a:t>
            </a:r>
            <a:endParaRPr lang="nl-NL" sz="2800" b="1" dirty="0" smtClean="0">
              <a:solidFill>
                <a:srgbClr val="F58025"/>
              </a:solidFill>
            </a:endParaRPr>
          </a:p>
          <a:p>
            <a:pPr algn="ctr"/>
            <a:r>
              <a:rPr lang="nl-NL" sz="2800" b="1" dirty="0" smtClean="0">
                <a:solidFill>
                  <a:srgbClr val="F58025"/>
                </a:solidFill>
              </a:rPr>
              <a:t>borstkanker</a:t>
            </a:r>
          </a:p>
          <a:p>
            <a:endParaRPr lang="nl-B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Geslacht</a:t>
            </a:r>
            <a:endParaRPr lang="nl-B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Leeftijd</a:t>
            </a:r>
            <a:endParaRPr lang="nl-B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Voorgeschiedenis </a:t>
            </a:r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van borstkanker </a:t>
            </a:r>
            <a:endParaRPr lang="nl-NL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Familiaal </a:t>
            </a: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risico: BRCA1 /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Goedaardige </a:t>
            </a:r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borstletsels zoals atypische </a:t>
            </a:r>
            <a:r>
              <a:rPr lang="nl-NL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ductale</a:t>
            </a:r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hyperplasie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Overgewicht</a:t>
            </a:r>
            <a:endParaRPr lang="nl-B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Reproductieve </a:t>
            </a: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factoren: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Vroege </a:t>
            </a: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menarche (&lt;</a:t>
            </a: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12j)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Late menopauze </a:t>
            </a: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(&gt;</a:t>
            </a: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55j)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Eerste </a:t>
            </a: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kind &gt;</a:t>
            </a: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35j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Borstvoeding </a:t>
            </a: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</a:t>
            </a: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24m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Gebruik </a:t>
            </a: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van HRT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5885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-1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Risicofactoren voor de ontwikkeling van borstkanker</a:t>
            </a:r>
          </a:p>
          <a:p>
            <a:r>
              <a:rPr lang="nl-BE" dirty="0"/>
              <a:t>•Geslacht</a:t>
            </a:r>
          </a:p>
          <a:p>
            <a:r>
              <a:rPr lang="nl-BE" dirty="0"/>
              <a:t>•Leeftijd</a:t>
            </a:r>
          </a:p>
          <a:p>
            <a:r>
              <a:rPr lang="nl-NL" dirty="0"/>
              <a:t>•Voorgeschiedenis van borstkanker in de contralaterale borst</a:t>
            </a:r>
          </a:p>
          <a:p>
            <a:r>
              <a:rPr lang="nl-BE" dirty="0"/>
              <a:t>•Familiaal risico: BRCA1 / 2</a:t>
            </a:r>
          </a:p>
          <a:p>
            <a:r>
              <a:rPr lang="nl-NL" dirty="0"/>
              <a:t>•Goedaardige borstletsels zoals atypische </a:t>
            </a:r>
            <a:r>
              <a:rPr lang="nl-NL" dirty="0" err="1"/>
              <a:t>ductale</a:t>
            </a:r>
            <a:r>
              <a:rPr lang="nl-NL" dirty="0"/>
              <a:t> hyperplasie</a:t>
            </a:r>
          </a:p>
          <a:p>
            <a:r>
              <a:rPr lang="nl-BE" dirty="0"/>
              <a:t>•Overgewicht</a:t>
            </a:r>
          </a:p>
          <a:p>
            <a:r>
              <a:rPr lang="nl-BE" dirty="0"/>
              <a:t>•Reproductieve factoren:</a:t>
            </a:r>
          </a:p>
          <a:p>
            <a:r>
              <a:rPr lang="nl-BE" dirty="0"/>
              <a:t>•Vroege menarche (&lt;12j)</a:t>
            </a:r>
          </a:p>
          <a:p>
            <a:r>
              <a:rPr lang="nl-BE" dirty="0"/>
              <a:t>•Late </a:t>
            </a:r>
            <a:r>
              <a:rPr lang="nl-BE" dirty="0" err="1"/>
              <a:t>menopause</a:t>
            </a:r>
            <a:r>
              <a:rPr lang="nl-BE" dirty="0"/>
              <a:t> (&gt;55j)</a:t>
            </a:r>
          </a:p>
          <a:p>
            <a:r>
              <a:rPr lang="nl-BE" dirty="0"/>
              <a:t>•Eerste kind &gt;35j</a:t>
            </a:r>
          </a:p>
          <a:p>
            <a:r>
              <a:rPr lang="nl-BE" dirty="0"/>
              <a:t>•Borstvoeding &lt;24m</a:t>
            </a:r>
          </a:p>
          <a:p>
            <a:r>
              <a:rPr lang="nl-BE" dirty="0"/>
              <a:t>•Gebruik van HRT</a:t>
            </a:r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6588224" y="235452"/>
            <a:ext cx="4248647" cy="635163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876256" y="352978"/>
            <a:ext cx="25922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sz="2000" b="1" dirty="0">
                <a:solidFill>
                  <a:schemeClr val="bg1"/>
                </a:solidFill>
              </a:rPr>
              <a:t>Waarom screening?</a:t>
            </a:r>
            <a:endParaRPr lang="nl-NL" altLang="nl-BE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83569" y="1772816"/>
            <a:ext cx="802897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rgbClr val="F58025"/>
                </a:solidFill>
              </a:rPr>
              <a:t>Risicofactoren voor de ontwikkeling van </a:t>
            </a:r>
            <a:endParaRPr lang="nl-NL" sz="2800" b="1" dirty="0" smtClean="0">
              <a:solidFill>
                <a:srgbClr val="F58025"/>
              </a:solidFill>
            </a:endParaRPr>
          </a:p>
          <a:p>
            <a:pPr algn="ctr"/>
            <a:r>
              <a:rPr lang="nl-NL" sz="2800" b="1" dirty="0" smtClean="0">
                <a:solidFill>
                  <a:srgbClr val="F58025"/>
                </a:solidFill>
              </a:rPr>
              <a:t>borstkanker</a:t>
            </a:r>
          </a:p>
          <a:p>
            <a:endParaRPr lang="nl-NL" sz="2800" b="1" dirty="0">
              <a:solidFill>
                <a:srgbClr val="F58025"/>
              </a:solidFill>
            </a:endParaRPr>
          </a:p>
          <a:p>
            <a:endParaRPr lang="nl-BE" dirty="0"/>
          </a:p>
          <a:p>
            <a:r>
              <a:rPr lang="nl-N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•De bekende factoren verklaren maar </a:t>
            </a:r>
            <a:r>
              <a:rPr lang="nl-NL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50 -70% </a:t>
            </a:r>
            <a:r>
              <a:rPr lang="nl-N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van alle </a:t>
            </a:r>
            <a:r>
              <a:rPr lang="nl-N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borstkankers</a:t>
            </a:r>
          </a:p>
          <a:p>
            <a:endParaRPr lang="nl-NL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nl-N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•Verband tussen de meeste risicofactoren en borstkanker is zwak: </a:t>
            </a:r>
            <a:endParaRPr lang="nl-NL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nl-NL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nl-N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- veel </a:t>
            </a:r>
            <a:r>
              <a:rPr lang="nl-N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vrouwen </a:t>
            </a:r>
            <a:r>
              <a:rPr lang="nl-NL" sz="2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 </a:t>
            </a:r>
            <a:r>
              <a:rPr lang="nl-N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risicofactoren </a:t>
            </a:r>
          </a:p>
          <a:p>
            <a:r>
              <a:rPr lang="nl-N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nl-N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krijgen </a:t>
            </a:r>
            <a:r>
              <a:rPr lang="nl-NL" sz="2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geen </a:t>
            </a:r>
            <a:r>
              <a:rPr lang="nl-N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borstkanker</a:t>
            </a:r>
          </a:p>
          <a:p>
            <a:endParaRPr lang="nl-NL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nl-B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- veel </a:t>
            </a:r>
            <a:r>
              <a:rPr lang="nl-B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vrouwen </a:t>
            </a:r>
            <a:r>
              <a:rPr lang="nl-BE" sz="2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zonder</a:t>
            </a:r>
            <a:r>
              <a:rPr lang="nl-BE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B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risicofactoren </a:t>
            </a:r>
          </a:p>
          <a:p>
            <a:r>
              <a:rPr lang="nl-B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nl-B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krijgen </a:t>
            </a:r>
            <a:r>
              <a:rPr lang="nl-BE" sz="2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wel </a:t>
            </a:r>
            <a:r>
              <a:rPr lang="nl-B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borstkanker</a:t>
            </a:r>
          </a:p>
          <a:p>
            <a:endParaRPr lang="nl-BE" sz="2200" dirty="0"/>
          </a:p>
        </p:txBody>
      </p:sp>
    </p:spTree>
    <p:extLst>
      <p:ext uri="{BB962C8B-B14F-4D97-AF65-F5344CB8AC3E}">
        <p14:creationId xmlns:p14="http://schemas.microsoft.com/office/powerpoint/2010/main" val="44154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-1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7950" y="5805264"/>
            <a:ext cx="21597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 dirty="0" smtClean="0">
                <a:solidFill>
                  <a:schemeClr val="bg1"/>
                </a:solidFill>
                <a:latin typeface="Calibri" pitchFamily="34" charset="0"/>
              </a:rPr>
              <a:t>Toelichting</a:t>
            </a: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6588224" y="235452"/>
            <a:ext cx="4248647" cy="635163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732240" y="352978"/>
            <a:ext cx="25922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sz="2000" b="1" dirty="0">
                <a:solidFill>
                  <a:schemeClr val="bg1"/>
                </a:solidFill>
              </a:rPr>
              <a:t>Waarom screening?</a:t>
            </a:r>
            <a:endParaRPr lang="nl-NL" altLang="nl-BE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6" t="13474" r="27227" b="25487"/>
          <a:stretch/>
        </p:blipFill>
        <p:spPr bwMode="auto">
          <a:xfrm>
            <a:off x="1210092" y="1700182"/>
            <a:ext cx="6891599" cy="4465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25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A2B90AB47A1E4CB0C98B1E8A6D1488" ma:contentTypeVersion="0" ma:contentTypeDescription="Een nieuw document maken." ma:contentTypeScope="" ma:versionID="bff42d5f58df4a014904dc968edee2be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84F7CD83-39A7-40E9-88A0-02DC0438A2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BE5BA0-3BB9-40D0-B4B9-99C7804DD320}">
  <ds:schemaRefs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7497B78-451E-461F-932E-BB5EDACBB6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Words>571</Words>
  <Application>Microsoft Office PowerPoint</Application>
  <PresentationFormat>Diavoorstelling (4:3)</PresentationFormat>
  <Paragraphs>153</Paragraphs>
  <Slides>23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Sjabloon powerpoint</dc:title>
  <dc:creator>Goedele Van Grunderbeek</dc:creator>
  <cp:lastModifiedBy>Goedele Van Grunderbeek</cp:lastModifiedBy>
  <cp:revision>66</cp:revision>
  <dcterms:created xsi:type="dcterms:W3CDTF">2015-03-13T14:40:15Z</dcterms:created>
  <dcterms:modified xsi:type="dcterms:W3CDTF">2016-03-18T15:36:54Z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0x01010079A2B90AB47A1E4CB0C98B1E8A6D1488</vt:lpwstr>
  </property>
</Properties>
</file>