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343" r:id="rId5"/>
    <p:sldId id="344" r:id="rId6"/>
    <p:sldId id="286" r:id="rId7"/>
    <p:sldId id="285" r:id="rId8"/>
    <p:sldId id="287" r:id="rId9"/>
    <p:sldId id="265" r:id="rId10"/>
    <p:sldId id="291" r:id="rId11"/>
    <p:sldId id="292" r:id="rId12"/>
    <p:sldId id="288" r:id="rId13"/>
    <p:sldId id="289" r:id="rId14"/>
    <p:sldId id="339" r:id="rId15"/>
    <p:sldId id="295" r:id="rId16"/>
    <p:sldId id="340" r:id="rId17"/>
    <p:sldId id="297" r:id="rId18"/>
    <p:sldId id="294" r:id="rId19"/>
    <p:sldId id="293" r:id="rId20"/>
    <p:sldId id="298" r:id="rId21"/>
    <p:sldId id="328" r:id="rId22"/>
    <p:sldId id="329" r:id="rId23"/>
    <p:sldId id="338" r:id="rId24"/>
    <p:sldId id="299" r:id="rId25"/>
    <p:sldId id="300" r:id="rId26"/>
    <p:sldId id="301" r:id="rId27"/>
    <p:sldId id="305" r:id="rId28"/>
    <p:sldId id="337" r:id="rId29"/>
    <p:sldId id="341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3" r:id="rId43"/>
    <p:sldId id="322" r:id="rId44"/>
    <p:sldId id="324" r:id="rId45"/>
    <p:sldId id="334" r:id="rId46"/>
    <p:sldId id="333" r:id="rId47"/>
    <p:sldId id="335" r:id="rId48"/>
    <p:sldId id="325" r:id="rId49"/>
    <p:sldId id="326" r:id="rId50"/>
    <p:sldId id="345" r:id="rId5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6A55"/>
    <a:srgbClr val="F58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241"/>
          <c:y val="8.5545700000000002E-2"/>
          <c:w val="0.64370000000000005"/>
          <c:h val="0.786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medicatie</c:v>
                </c:pt>
              </c:strCache>
            </c:strRef>
          </c:tx>
          <c:spPr>
            <a:gradFill flip="none" rotWithShape="1">
              <a:gsLst>
                <a:gs pos="0">
                  <a:srgbClr val="00C1FB"/>
                </a:gs>
                <a:gs pos="100000">
                  <a:srgbClr val="0073CF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Sheet1!$B$1:$H$1</c:f>
              <c:strCache>
                <c:ptCount val="7"/>
                <c:pt idx="0">
                  <c:v>Kniearthrose</c:v>
                </c:pt>
                <c:pt idx="1">
                  <c:v>Angst</c:v>
                </c:pt>
                <c:pt idx="2">
                  <c:v>Diabetes</c:v>
                </c:pt>
                <c:pt idx="3">
                  <c:v>Alzheimer</c:v>
                </c:pt>
                <c:pt idx="4">
                  <c:v>Depressie</c:v>
                </c:pt>
                <c:pt idx="5">
                  <c:v>heupfractuur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6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14</c:v>
                </c:pt>
                <c:pt idx="4">
                  <c:v>15</c:v>
                </c:pt>
                <c:pt idx="5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Aerobe training</c:v>
                </c:pt>
              </c:strCache>
            </c:strRef>
          </c:tx>
          <c:spPr>
            <a:gradFill flip="none" rotWithShape="1">
              <a:gsLst>
                <a:gs pos="0">
                  <a:srgbClr val="50D655"/>
                </a:gs>
                <a:gs pos="100000">
                  <a:srgbClr val="16931F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cat>
            <c:strRef>
              <c:f>Sheet1!$B$1:$H$1</c:f>
              <c:strCache>
                <c:ptCount val="7"/>
                <c:pt idx="0">
                  <c:v>Kniearthrose</c:v>
                </c:pt>
                <c:pt idx="1">
                  <c:v>Angst</c:v>
                </c:pt>
                <c:pt idx="2">
                  <c:v>Diabetes</c:v>
                </c:pt>
                <c:pt idx="3">
                  <c:v>Alzheimer</c:v>
                </c:pt>
                <c:pt idx="4">
                  <c:v>Depressie</c:v>
                </c:pt>
                <c:pt idx="5">
                  <c:v>heupfractuur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6"/>
                <c:pt idx="0">
                  <c:v>47</c:v>
                </c:pt>
                <c:pt idx="1">
                  <c:v>48</c:v>
                </c:pt>
                <c:pt idx="2">
                  <c:v>58</c:v>
                </c:pt>
                <c:pt idx="3">
                  <c:v>50</c:v>
                </c:pt>
                <c:pt idx="4">
                  <c:v>47</c:v>
                </c:pt>
                <c:pt idx="5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2712192"/>
        <c:axId val="32713728"/>
      </c:barChart>
      <c:catAx>
        <c:axId val="3271219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nl-BE"/>
          </a:p>
        </c:txPr>
        <c:crossAx val="32713728"/>
        <c:crosses val="autoZero"/>
        <c:auto val="1"/>
        <c:lblAlgn val="ctr"/>
        <c:lblOffset val="100"/>
        <c:noMultiLvlLbl val="1"/>
      </c:catAx>
      <c:valAx>
        <c:axId val="32713728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nl-BE"/>
          </a:p>
        </c:txPr>
        <c:crossAx val="32712192"/>
        <c:crosses val="autoZero"/>
        <c:crossBetween val="between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58025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50"/>
      <c:hPercent val="52"/>
      <c:rotY val="135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rgbClr val="FFA900"/>
            </a:solidFill>
            <a:ln w="12700" cap="flat">
              <a:noFill/>
              <a:prstDash val="solid"/>
              <a:miter lim="400000"/>
            </a:ln>
            <a:effectLst>
              <a:outerShdw blurRad="127000" dir="7320000" algn="tl">
                <a:srgbClr val="000000">
                  <a:alpha val="55000"/>
                </a:srgbClr>
              </a:outerShdw>
            </a:effectLst>
            <a:sp3d prstMaterial="matte"/>
          </c:spPr>
          <c:explosion val="16"/>
          <c:dPt>
            <c:idx val="0"/>
            <c:bubble3D val="0"/>
          </c:dPt>
          <c:dPt>
            <c:idx val="1"/>
            <c:bubble3D val="0"/>
            <c:spPr>
              <a:solidFill>
                <a:srgbClr val="000A56"/>
              </a:solidFill>
              <a:ln w="12700" cap="flat">
                <a:noFill/>
                <a:prstDash val="solid"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2"/>
            <c:bubble3D val="0"/>
            <c:spPr>
              <a:solidFill>
                <a:srgbClr val="4180FF"/>
              </a:solidFill>
              <a:ln w="12700" cap="flat">
                <a:noFill/>
                <a:prstDash val="solid"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3"/>
            <c:bubble3D val="0"/>
            <c:spPr>
              <a:solidFill>
                <a:srgbClr val="FFFB00"/>
              </a:solidFill>
              <a:ln w="12700" cap="flat">
                <a:noFill/>
                <a:prstDash val="solid"/>
                <a:miter lim="400000"/>
              </a:ln>
              <a:effectLst>
                <a:outerShdw blurRad="127000" dir="7320000" algn="tl">
                  <a:srgbClr val="000000">
                    <a:alpha val="55000"/>
                  </a:srgbClr>
                </a:outerShdw>
              </a:effectLst>
              <a:sp3d prstMaterial="matte"/>
            </c:spPr>
          </c:dPt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62</c:v>
                </c:pt>
                <c:pt idx="1">
                  <c:v>8</c:v>
                </c:pt>
                <c:pt idx="2">
                  <c:v>13</c:v>
                </c:pt>
                <c:pt idx="3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9C2FB-B5DC-004A-94EE-4EF80539BFC7}" type="datetimeFigureOut">
              <a:rPr lang="nl-NL" smtClean="0"/>
              <a:t>18-3-2016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14B74-5953-4849-AA80-58D174CFA7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106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81935-AC98-A54A-AA76-4EB62C3E39E3}" type="datetimeFigureOut">
              <a:rPr lang="nl-NL" smtClean="0"/>
              <a:t>18-3-2016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02C70-CA90-604C-B345-8827EE290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32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nl-NL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Figure 2. Effect of specific sports training on LV cavity dimension or wall thickness in elite athletes, representing 27 different sporting disciplines. X-Country indicates cross-country; L.D. Running, long-distance running.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79712" y="2132856"/>
            <a:ext cx="6008712" cy="1152128"/>
          </a:xfrm>
        </p:spPr>
        <p:txBody>
          <a:bodyPr/>
          <a:lstStyle>
            <a:lvl1pPr marL="0" indent="0" algn="ctr">
              <a:buNone/>
              <a:defRPr>
                <a:solidFill>
                  <a:srgbClr val="F5802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7849648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pic" sz="quarter" idx="13"/>
          </p:nvPr>
        </p:nvSpPr>
        <p:spPr>
          <a:xfrm>
            <a:off x="2821782" y="1893094"/>
            <a:ext cx="3495675" cy="2621757"/>
          </a:xfrm>
          <a:prstGeom prst="rect">
            <a:avLst/>
          </a:prstGeom>
          <a:ln>
            <a:solidFill>
              <a:srgbClr val="FFFFFF"/>
            </a:solidFill>
            <a:miter lim="400000"/>
          </a:ln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885825" y="4743450"/>
            <a:ext cx="7365207" cy="907257"/>
          </a:xfrm>
          <a:prstGeom prst="rect">
            <a:avLst/>
          </a:prstGeom>
          <a:ln>
            <a:miter lim="400000"/>
          </a:ln>
        </p:spPr>
        <p:txBody>
          <a:bodyPr lIns="21430" tIns="21430" rIns="21430" bIns="21430" anchor="ctr">
            <a:noAutofit/>
          </a:bodyPr>
          <a:lstStyle>
            <a:lvl1pPr algn="ctr" defTabSz="409560">
              <a:defRPr sz="5500" cap="none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Titeltekst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4467523" y="5765006"/>
            <a:ext cx="194668" cy="381833"/>
          </a:xfrm>
          <a:prstGeom prst="rect">
            <a:avLst/>
          </a:prstGeom>
          <a:ln>
            <a:miter lim="400000"/>
          </a:ln>
        </p:spPr>
        <p:txBody>
          <a:bodyPr lIns="21430" tIns="21430" rIns="21430" bIns="21430" anchor="t">
            <a:spAutoFit/>
          </a:bodyPr>
          <a:lstStyle>
            <a:lvl1pPr defTabSz="409560">
              <a:buClrTx/>
              <a:defRPr sz="1100" b="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94040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  <a:ln>
            <a:miter lim="400000"/>
          </a:ln>
        </p:spPr>
        <p:txBody>
          <a:bodyPr lIns="35717" tIns="35717" rIns="35717" bIns="35717" anchor="ctr"/>
          <a:lstStyle>
            <a:lvl1pPr algn="ctr" defTabSz="410751">
              <a:defRPr sz="5500" cap="none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  <a:ln>
            <a:miter lim="400000"/>
          </a:ln>
        </p:spPr>
        <p:txBody>
          <a:bodyPr lIns="35717" tIns="35717" rIns="35717" bIns="35717" anchor="ctr"/>
          <a:lstStyle>
            <a:lvl1pPr marL="267881" indent="-267881" defTabSz="410751">
              <a:spcBef>
                <a:spcPts val="2953"/>
              </a:spcBef>
              <a:buClrTx/>
              <a:buSzPct val="100000"/>
              <a:buFontTx/>
              <a:buChar char="•"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535762" indent="-267881" defTabSz="410751">
              <a:spcBef>
                <a:spcPts val="2953"/>
              </a:spcBef>
              <a:buClrTx/>
              <a:buSzPct val="100000"/>
              <a:buFontTx/>
              <a:buChar char="•"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803643" indent="-267881" defTabSz="410751">
              <a:spcBef>
                <a:spcPts val="2953"/>
              </a:spcBef>
              <a:buClrTx/>
              <a:buSzPct val="100000"/>
              <a:buFontTx/>
              <a:buChar char="•"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1071524" indent="-267881" defTabSz="410751">
              <a:spcBef>
                <a:spcPts val="2953"/>
              </a:spcBef>
              <a:buClrTx/>
              <a:buSzPct val="100000"/>
              <a:buFontTx/>
              <a:buChar char="•"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1339406" indent="-267881" defTabSz="410751">
              <a:spcBef>
                <a:spcPts val="2953"/>
              </a:spcBef>
              <a:buClrTx/>
              <a:buSzPct val="100000"/>
              <a:buFontTx/>
              <a:buChar char="•"/>
              <a:defRPr sz="25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Light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4446199" y="6527900"/>
            <a:ext cx="239245" cy="241102"/>
          </a:xfrm>
          <a:prstGeom prst="rect">
            <a:avLst/>
          </a:prstGeom>
          <a:ln>
            <a:miter lim="400000"/>
          </a:ln>
        </p:spPr>
        <p:txBody>
          <a:bodyPr lIns="35717" tIns="35717" rIns="35717" bIns="35717" anchor="t"/>
          <a:lstStyle>
            <a:lvl1pPr defTabSz="410751">
              <a:buClrTx/>
              <a:defRPr sz="1100" b="0">
                <a:uFillTx/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48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885825" y="1521619"/>
            <a:ext cx="7365207" cy="3807619"/>
          </a:xfrm>
          <a:prstGeom prst="rect">
            <a:avLst/>
          </a:prstGeom>
          <a:ln>
            <a:miter lim="400000"/>
          </a:ln>
        </p:spPr>
        <p:txBody>
          <a:bodyPr lIns="21430" tIns="21430" rIns="21430" bIns="21430" anchor="ctr">
            <a:noAutofit/>
          </a:bodyPr>
          <a:lstStyle>
            <a:lvl1pPr marL="508478" indent="-329890" defTabSz="409560">
              <a:spcBef>
                <a:spcPts val="3234"/>
              </a:spcBef>
              <a:buClrTx/>
              <a:buSzPct val="171000"/>
              <a:buFontTx/>
              <a:buChar char="•"/>
              <a:defRPr sz="27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749571" indent="-329890" defTabSz="409560">
              <a:spcBef>
                <a:spcPts val="3234"/>
              </a:spcBef>
              <a:buClrTx/>
              <a:buSzPct val="171000"/>
              <a:buFontTx/>
              <a:buChar char="•"/>
              <a:defRPr sz="27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990664" indent="-329890" defTabSz="409560">
              <a:spcBef>
                <a:spcPts val="3234"/>
              </a:spcBef>
              <a:buClrTx/>
              <a:buSzPct val="171000"/>
              <a:buFontTx/>
              <a:buChar char="•"/>
              <a:defRPr sz="27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1240686" indent="-329890" defTabSz="409560">
              <a:spcBef>
                <a:spcPts val="3234"/>
              </a:spcBef>
              <a:buClrTx/>
              <a:buSzPct val="171000"/>
              <a:buFontTx/>
              <a:buChar char="•"/>
              <a:defRPr sz="27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1481779" indent="-329890" defTabSz="409560">
              <a:spcBef>
                <a:spcPts val="3234"/>
              </a:spcBef>
              <a:buClrTx/>
              <a:buSzPct val="171000"/>
              <a:buFontTx/>
              <a:buChar char="•"/>
              <a:defRPr sz="27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4467523" y="5765006"/>
            <a:ext cx="194668" cy="381833"/>
          </a:xfrm>
          <a:prstGeom prst="rect">
            <a:avLst/>
          </a:prstGeom>
          <a:ln>
            <a:miter lim="400000"/>
          </a:ln>
        </p:spPr>
        <p:txBody>
          <a:bodyPr lIns="21430" tIns="21430" rIns="21430" bIns="21430" anchor="t">
            <a:spAutoFit/>
          </a:bodyPr>
          <a:lstStyle>
            <a:lvl1pPr defTabSz="409560">
              <a:buClrTx/>
              <a:defRPr sz="1100" b="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4112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67818558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3501008"/>
            <a:ext cx="7016824" cy="1362075"/>
          </a:xfrm>
        </p:spPr>
        <p:txBody>
          <a:bodyPr anchor="t"/>
          <a:lstStyle>
            <a:lvl1pPr algn="l">
              <a:defRPr sz="4000" b="1" cap="all">
                <a:solidFill>
                  <a:srgbClr val="F58025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78068" y="17728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4820853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10952" y="1600200"/>
            <a:ext cx="37651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99384" y="1600200"/>
            <a:ext cx="37651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253125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3648" y="1484784"/>
            <a:ext cx="367240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3648" y="2132856"/>
            <a:ext cx="3672408" cy="38164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5220072" y="1484784"/>
            <a:ext cx="367240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5220072" y="2132856"/>
            <a:ext cx="3672408" cy="38164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624328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1196752"/>
            <a:ext cx="3168352" cy="1080120"/>
          </a:xfrm>
        </p:spPr>
        <p:txBody>
          <a:bodyPr anchor="b"/>
          <a:lstStyle>
            <a:lvl1pPr algn="l">
              <a:defRPr sz="2000" b="1">
                <a:solidFill>
                  <a:srgbClr val="F58025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44008" y="1196753"/>
            <a:ext cx="4042792" cy="47525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31640" y="2276873"/>
            <a:ext cx="3152329" cy="36724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8380856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412775"/>
            <a:ext cx="5486400" cy="33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941168"/>
            <a:ext cx="5486400" cy="6480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9290821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692274" y="1600201"/>
            <a:ext cx="6994525" cy="4277072"/>
          </a:xfrm>
        </p:spPr>
        <p:txBody>
          <a:bodyPr vert="eaVert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0626790"/>
      </p:ext>
    </p:extLst>
  </p:cSld>
  <p:clrMapOvr>
    <a:masterClrMapping/>
  </p:clrMapOvr>
  <p:transition spd="slow" advClick="0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4446199" y="6527900"/>
            <a:ext cx="239245" cy="241102"/>
          </a:xfrm>
          <a:prstGeom prst="rect">
            <a:avLst/>
          </a:prstGeom>
          <a:ln>
            <a:miter lim="400000"/>
          </a:ln>
        </p:spPr>
        <p:txBody>
          <a:bodyPr lIns="35717" tIns="35717" rIns="35717" bIns="35717" anchor="t"/>
          <a:lstStyle>
            <a:lvl1pPr defTabSz="410751">
              <a:buClrTx/>
              <a:defRPr sz="1100" b="0">
                <a:uFillTx/>
                <a:latin typeface="+mj-lt"/>
                <a:ea typeface="+mj-ea"/>
                <a:cs typeface="+mj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7755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92274" y="1600200"/>
            <a:ext cx="69945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3DDCF-7ABB-43D1-82ED-7124EFBBEB60}" type="slidenum">
              <a:rPr lang="nl-BE" smtClean="0"/>
              <a:t>‹nr.›</a:t>
            </a:fld>
            <a:endParaRPr lang="nl-BE"/>
          </a:p>
        </p:txBody>
      </p:sp>
      <p:pic>
        <p:nvPicPr>
          <p:cNvPr id="13" name="Picture 22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6053138"/>
            <a:ext cx="26558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7C6A55">
              <a:alpha val="6196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30324"/>
            <a:ext cx="7221488" cy="864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Titel, </a:t>
            </a:r>
            <a:r>
              <a:rPr lang="nl-NL" dirty="0" err="1" smtClean="0"/>
              <a:t>calibri</a:t>
            </a:r>
            <a:r>
              <a:rPr lang="nl-NL" dirty="0" smtClean="0"/>
              <a:t>, wit, 28pt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266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spd="slow" advClick="0" advTm="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F5802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7C6A5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F5802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7C6A5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7C6A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620688" y="6080064"/>
            <a:ext cx="3384551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Dr. Rik Celen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Afbeelding 6" descr="fot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39827"/>
            <a:ext cx="387124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epidemiologische studies.png"/>
          <p:cNvPicPr>
            <a:picLocks noChangeAspect="1"/>
          </p:cNvPicPr>
          <p:nvPr/>
        </p:nvPicPr>
        <p:blipFill>
          <a:blip r:embed="rId2">
            <a:extLst/>
          </a:blip>
          <a:srcRect r="178"/>
          <a:stretch>
            <a:fillRect/>
          </a:stretch>
        </p:blipFill>
        <p:spPr>
          <a:xfrm>
            <a:off x="13704" y="836712"/>
            <a:ext cx="9100346" cy="602128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259632" y="219076"/>
            <a:ext cx="7632847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200"/>
            </a:lvl1pPr>
          </a:lstStyle>
          <a:p>
            <a:r>
              <a:rPr lang="nl-BE" dirty="0" smtClean="0">
                <a:solidFill>
                  <a:schemeClr val="bg1">
                    <a:lumMod val="95000"/>
                  </a:schemeClr>
                </a:solidFill>
              </a:rPr>
              <a:t>Mannelijke </a:t>
            </a:r>
            <a:r>
              <a:rPr dirty="0" smtClean="0">
                <a:solidFill>
                  <a:schemeClr val="bg1">
                    <a:lumMod val="95000"/>
                  </a:schemeClr>
                </a:solidFill>
              </a:rPr>
              <a:t>Elite </a:t>
            </a:r>
            <a:r>
              <a:rPr dirty="0">
                <a:solidFill>
                  <a:schemeClr val="bg1">
                    <a:lumMod val="95000"/>
                  </a:schemeClr>
                </a:solidFill>
              </a:rPr>
              <a:t>Atleten leven </a:t>
            </a:r>
            <a:r>
              <a:rPr dirty="0" err="1">
                <a:solidFill>
                  <a:schemeClr val="bg1">
                    <a:lumMod val="95000"/>
                  </a:schemeClr>
                </a:solidFill>
              </a:rPr>
              <a:t>langer</a:t>
            </a:r>
            <a:r>
              <a:rPr dirty="0" smtClean="0">
                <a:solidFill>
                  <a:schemeClr val="bg1">
                    <a:lumMod val="95000"/>
                  </a:schemeClr>
                </a:solidFill>
              </a:rPr>
              <a:t>…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5249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Naamloo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139" b="-62139"/>
          <a:stretch>
            <a:fillRect/>
          </a:stretch>
        </p:blipFill>
        <p:spPr>
          <a:xfrm>
            <a:off x="13593" y="-3051720"/>
            <a:ext cx="9130407" cy="10873208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31640" y="5085184"/>
            <a:ext cx="6048672" cy="1584176"/>
          </a:xfrm>
        </p:spPr>
        <p:txBody>
          <a:bodyPr>
            <a:normAutofit/>
          </a:bodyPr>
          <a:lstStyle/>
          <a:p>
            <a:pPr marL="342900" indent="-342900">
              <a:buAutoNum type="arabicPlain" startAt="786"/>
            </a:pPr>
            <a:r>
              <a:rPr lang="nl-NL" sz="1800" dirty="0" smtClean="0">
                <a:solidFill>
                  <a:srgbClr val="7C6A55"/>
                </a:solidFill>
              </a:rPr>
              <a:t>Franse wielrenners deelgenomen aan ronde van Frankrijk 1947-2012 (29,07% totaal deelnemersveld)</a:t>
            </a:r>
          </a:p>
          <a:p>
            <a:r>
              <a:rPr lang="nl-NL" sz="1800" dirty="0" smtClean="0">
                <a:solidFill>
                  <a:srgbClr val="7C6A55"/>
                </a:solidFill>
              </a:rPr>
              <a:t>26 % overleden : 41 % minder in vergelijking met algemene populatie</a:t>
            </a:r>
            <a:endParaRPr lang="nl-NL" sz="1800" dirty="0">
              <a:solidFill>
                <a:srgbClr val="7C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601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lide1-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33933" y="893514"/>
            <a:ext cx="9036496" cy="5964486"/>
          </a:xfrm>
          <a:prstGeom prst="rect">
            <a:avLst/>
          </a:prstGeom>
        </p:spPr>
      </p:pic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971600" y="0"/>
            <a:ext cx="7365207" cy="907864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marL="250468" indent="-159389" defTabSz="209482">
              <a:lnSpc>
                <a:spcPct val="90000"/>
              </a:lnSpc>
              <a:spcBef>
                <a:spcPts val="773"/>
              </a:spcBef>
              <a:defRPr sz="3875">
                <a:latin typeface="Calibri"/>
                <a:ea typeface="Calibri"/>
                <a:cs typeface="Calibri"/>
                <a:sym typeface="Calibri"/>
              </a:defRPr>
            </a:pPr>
            <a:r>
              <a:rPr lang="nl-NL" sz="2400" dirty="0">
                <a:solidFill>
                  <a:schemeClr val="bg1"/>
                </a:solidFill>
              </a:rPr>
              <a:t>De incidentie van </a:t>
            </a:r>
            <a:r>
              <a:rPr lang="nl-NL" sz="2400" dirty="0" smtClean="0">
                <a:solidFill>
                  <a:schemeClr val="bg1"/>
                </a:solidFill>
              </a:rPr>
              <a:t>mortaliteit  of “ plotse dood” is </a:t>
            </a:r>
            <a:r>
              <a:rPr lang="nl-NL" sz="2400" dirty="0">
                <a:solidFill>
                  <a:schemeClr val="bg1"/>
                </a:solidFill>
              </a:rPr>
              <a:t>omgekeerd evenredig met de dagelijkse fysieke activiteit </a:t>
            </a:r>
          </a:p>
        </p:txBody>
      </p:sp>
      <p:sp>
        <p:nvSpPr>
          <p:cNvPr id="211" name="Shape 211"/>
          <p:cNvSpPr/>
          <p:nvPr/>
        </p:nvSpPr>
        <p:spPr>
          <a:xfrm>
            <a:off x="1444800" y="6437131"/>
            <a:ext cx="133897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dirty="0" smtClean="0"/>
              <a:t>:</a:t>
            </a:r>
            <a:endParaRPr dirty="0"/>
          </a:p>
        </p:txBody>
      </p:sp>
      <p:sp>
        <p:nvSpPr>
          <p:cNvPr id="2" name="Rechthoek 1"/>
          <p:cNvSpPr/>
          <p:nvPr/>
        </p:nvSpPr>
        <p:spPr>
          <a:xfrm rot="10800000" flipV="1">
            <a:off x="179512" y="1653988"/>
            <a:ext cx="2707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Aerobic Center </a:t>
            </a:r>
            <a:r>
              <a:rPr lang="nl-NL" dirty="0" err="1"/>
              <a:t>longitudinal</a:t>
            </a:r>
            <a:r>
              <a:rPr lang="nl-NL" dirty="0"/>
              <a:t>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65621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Naamlo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7504" y="404664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>
                <a:solidFill>
                  <a:srgbClr val="FFFFFF"/>
                </a:solidFill>
              </a:rPr>
              <a:t>Voorkamerarrhytmieen</a:t>
            </a:r>
            <a:r>
              <a:rPr lang="nl-NL" sz="2400" dirty="0" smtClean="0">
                <a:solidFill>
                  <a:srgbClr val="FFFFFF"/>
                </a:solidFill>
              </a:rPr>
              <a:t>  komt meer voor bij </a:t>
            </a:r>
            <a:r>
              <a:rPr lang="nl-NL" sz="2400" dirty="0" err="1" smtClean="0">
                <a:solidFill>
                  <a:srgbClr val="FFFFFF"/>
                </a:solidFill>
              </a:rPr>
              <a:t>aërobe</a:t>
            </a:r>
            <a:r>
              <a:rPr lang="nl-NL" sz="2400" dirty="0" smtClean="0">
                <a:solidFill>
                  <a:srgbClr val="FFFFFF"/>
                </a:solidFill>
              </a:rPr>
              <a:t> getrainde  atleten</a:t>
            </a:r>
            <a:endParaRPr lang="nl-NL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73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walk2.gif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-9312" b="-9312"/>
          <a:stretch>
            <a:fillRect/>
          </a:stretch>
        </p:blipFill>
        <p:spPr>
          <a:xfrm>
            <a:off x="107504" y="1196752"/>
            <a:ext cx="4813300" cy="4968875"/>
          </a:xfrm>
          <a:prstGeom prst="rect">
            <a:avLst/>
          </a:prstGeom>
        </p:spPr>
      </p:pic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683568" y="-27384"/>
            <a:ext cx="7571036" cy="1224136"/>
          </a:xfrm>
          <a:prstGeom prst="rect">
            <a:avLst/>
          </a:prstGeom>
        </p:spPr>
        <p:txBody>
          <a:bodyPr/>
          <a:lstStyle/>
          <a:p>
            <a:r>
              <a:rPr sz="3200" dirty="0">
                <a:solidFill>
                  <a:schemeClr val="bg1"/>
                </a:solidFill>
              </a:rPr>
              <a:t>Osaka Health survey : wandelen naar het werk vermindert kans op hoge bloeddruk</a:t>
            </a:r>
          </a:p>
        </p:txBody>
      </p:sp>
      <p:pic>
        <p:nvPicPr>
          <p:cNvPr id="220" name="walk3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1465" y="1196752"/>
            <a:ext cx="3996167" cy="46805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hoek 1"/>
          <p:cNvSpPr/>
          <p:nvPr/>
        </p:nvSpPr>
        <p:spPr>
          <a:xfrm rot="10800000" flipH="1" flipV="1">
            <a:off x="2987824" y="5743825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/>
              <a:t>Hypertension</a:t>
            </a:r>
            <a:r>
              <a:rPr lang="nl-NL" dirty="0"/>
              <a:t> Risk in 85000 Men (Osaka Gas Company)</a:t>
            </a:r>
          </a:p>
        </p:txBody>
      </p:sp>
    </p:spTree>
    <p:extLst>
      <p:ext uri="{BB962C8B-B14F-4D97-AF65-F5344CB8AC3E}">
        <p14:creationId xmlns:p14="http://schemas.microsoft.com/office/powerpoint/2010/main" val="6823335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Naamloos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l="-21429" r="-21429"/>
          <a:stretch>
            <a:fillRect/>
          </a:stretch>
        </p:blipFill>
        <p:spPr>
          <a:xfrm>
            <a:off x="-1908720" y="908720"/>
            <a:ext cx="13033448" cy="5805264"/>
          </a:xfrm>
          <a:prstGeom prst="rect">
            <a:avLst/>
          </a:prstGeom>
          <a:ln w="25400">
            <a:noFill/>
          </a:ln>
          <a:effectLst>
            <a:reflection stA="50000" endPos="40000" dir="5400000" sy="-100000" algn="bl" rotWithShape="0"/>
          </a:effectLst>
        </p:spPr>
      </p:pic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251521" y="115123"/>
            <a:ext cx="8352928" cy="10096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sz="3600" baseline="30000" dirty="0" smtClean="0"/>
              <a:t>23 </a:t>
            </a:r>
            <a:r>
              <a:rPr lang="nl-NL" sz="3600" baseline="30000" dirty="0" err="1"/>
              <a:t>sex-specific</a:t>
            </a:r>
            <a:r>
              <a:rPr lang="nl-NL" sz="3600" baseline="30000" dirty="0"/>
              <a:t> </a:t>
            </a:r>
            <a:r>
              <a:rPr lang="nl-NL" sz="3600" baseline="30000" dirty="0" err="1"/>
              <a:t>cohorts</a:t>
            </a:r>
            <a:r>
              <a:rPr lang="nl-NL" sz="3600" baseline="30000" dirty="0"/>
              <a:t> of </a:t>
            </a:r>
            <a:r>
              <a:rPr lang="nl-NL" sz="3600" baseline="30000" dirty="0" err="1"/>
              <a:t>physical</a:t>
            </a:r>
            <a:r>
              <a:rPr lang="nl-NL" sz="3600" baseline="30000" dirty="0"/>
              <a:t> </a:t>
            </a:r>
            <a:r>
              <a:rPr lang="nl-NL" sz="3600" baseline="30000" dirty="0" err="1"/>
              <a:t>activity</a:t>
            </a:r>
            <a:r>
              <a:rPr lang="nl-NL" sz="3600" baseline="30000" dirty="0"/>
              <a:t> or fitness (</a:t>
            </a:r>
            <a:r>
              <a:rPr lang="nl-NL" sz="3600" baseline="30000" dirty="0" err="1"/>
              <a:t>representing</a:t>
            </a:r>
            <a:r>
              <a:rPr lang="nl-NL" sz="3600" baseline="30000" dirty="0"/>
              <a:t> </a:t>
            </a:r>
            <a:r>
              <a:rPr lang="nl-NL" sz="3600" baseline="30000" dirty="0" smtClean="0"/>
              <a:t>1325004 </a:t>
            </a:r>
            <a:r>
              <a:rPr lang="nl-NL" sz="3600" baseline="30000" dirty="0"/>
              <a:t>person-</a:t>
            </a:r>
            <a:r>
              <a:rPr lang="nl-NL" sz="3600" baseline="30000" dirty="0" err="1"/>
              <a:t>years</a:t>
            </a:r>
            <a:r>
              <a:rPr lang="nl-NL" sz="3600" baseline="30000" dirty="0"/>
              <a:t> of follow-up)</a:t>
            </a:r>
            <a:endParaRPr sz="3600" dirty="0"/>
          </a:p>
        </p:txBody>
      </p:sp>
      <p:cxnSp>
        <p:nvCxnSpPr>
          <p:cNvPr id="3" name="Rechte verbindingslijn 2"/>
          <p:cNvCxnSpPr/>
          <p:nvPr/>
        </p:nvCxnSpPr>
        <p:spPr>
          <a:xfrm>
            <a:off x="2339752" y="1052736"/>
            <a:ext cx="72008" cy="51125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/>
          <p:cNvCxnSpPr/>
          <p:nvPr/>
        </p:nvCxnSpPr>
        <p:spPr>
          <a:xfrm>
            <a:off x="3059832" y="1052736"/>
            <a:ext cx="72008" cy="51125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H="1">
            <a:off x="6084168" y="1052736"/>
            <a:ext cx="72008" cy="51845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 rot="5400000" flipV="1">
            <a:off x="1329318" y="2236223"/>
            <a:ext cx="144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00FF"/>
                </a:solidFill>
              </a:rPr>
              <a:t>SEDENTAIR</a:t>
            </a:r>
            <a:endParaRPr lang="nl-NL" dirty="0">
              <a:solidFill>
                <a:srgbClr val="0000FF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 rot="16200000">
            <a:off x="2082481" y="2399479"/>
            <a:ext cx="147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0000FF"/>
                </a:solidFill>
              </a:rPr>
              <a:t>BEWEGEN</a:t>
            </a:r>
            <a:endParaRPr lang="nl-NL" dirty="0">
              <a:solidFill>
                <a:srgbClr val="0000FF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491880" y="2348880"/>
            <a:ext cx="203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00FF"/>
                </a:solidFill>
              </a:rPr>
              <a:t>ACTIEF EN TRAINEN</a:t>
            </a:r>
            <a:endParaRPr lang="nl-NL" dirty="0">
              <a:solidFill>
                <a:srgbClr val="0000FF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804248" y="2852936"/>
            <a:ext cx="102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00FF"/>
                </a:solidFill>
              </a:rPr>
              <a:t>TRAINEN</a:t>
            </a:r>
            <a:endParaRPr lang="nl-NL" dirty="0">
              <a:solidFill>
                <a:srgbClr val="0000FF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0" y="652534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aseline="30000" dirty="0"/>
              <a:t>WILLIAMS, P. T. </a:t>
            </a:r>
            <a:r>
              <a:rPr lang="nl-NL" baseline="30000" dirty="0" err="1"/>
              <a:t>Physical</a:t>
            </a:r>
            <a:r>
              <a:rPr lang="nl-NL" baseline="30000" dirty="0"/>
              <a:t> fitness </a:t>
            </a:r>
            <a:r>
              <a:rPr lang="nl-NL" baseline="30000" dirty="0" err="1"/>
              <a:t>and</a:t>
            </a:r>
            <a:r>
              <a:rPr lang="nl-NL" baseline="30000" dirty="0"/>
              <a:t> </a:t>
            </a:r>
            <a:r>
              <a:rPr lang="nl-NL" baseline="30000" dirty="0" err="1"/>
              <a:t>activity</a:t>
            </a:r>
            <a:r>
              <a:rPr lang="nl-NL" baseline="30000" dirty="0"/>
              <a:t> as separate </a:t>
            </a:r>
            <a:r>
              <a:rPr lang="nl-NL" baseline="30000" dirty="0" err="1"/>
              <a:t>heart</a:t>
            </a:r>
            <a:r>
              <a:rPr lang="nl-NL" baseline="30000" dirty="0"/>
              <a:t> </a:t>
            </a:r>
            <a:r>
              <a:rPr lang="nl-NL" baseline="30000" dirty="0" err="1"/>
              <a:t>disease</a:t>
            </a:r>
            <a:r>
              <a:rPr lang="nl-NL" baseline="30000" dirty="0"/>
              <a:t> risk factors: a meta-analysis. </a:t>
            </a:r>
            <a:r>
              <a:rPr lang="nl-NL" i="1" baseline="30000" dirty="0" err="1"/>
              <a:t>Med</a:t>
            </a:r>
            <a:r>
              <a:rPr lang="nl-NL" i="1" baseline="30000" dirty="0"/>
              <a:t>. </a:t>
            </a:r>
            <a:r>
              <a:rPr lang="nl-NL" i="1" baseline="30000" dirty="0" err="1"/>
              <a:t>Sci</a:t>
            </a:r>
            <a:r>
              <a:rPr lang="nl-NL" i="1" baseline="30000" dirty="0"/>
              <a:t>. </a:t>
            </a:r>
            <a:r>
              <a:rPr lang="nl-NL" i="1" baseline="30000" dirty="0" err="1"/>
              <a:t>Sports</a:t>
            </a:r>
            <a:r>
              <a:rPr lang="nl-NL" i="1" baseline="30000" dirty="0"/>
              <a:t> </a:t>
            </a:r>
            <a:r>
              <a:rPr lang="nl-NL" i="1" baseline="30000" dirty="0" err="1"/>
              <a:t>Exerc</a:t>
            </a:r>
            <a:r>
              <a:rPr lang="nl-NL" i="1" baseline="30000" dirty="0"/>
              <a:t>.</a:t>
            </a:r>
            <a:r>
              <a:rPr lang="nl-NL" baseline="30000" dirty="0"/>
              <a:t>, Vol. 33, No. 5, 2001</a:t>
            </a:r>
            <a:r>
              <a:rPr lang="nl-NL" baseline="30000" dirty="0" smtClean="0"/>
              <a:t>,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04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Naamloos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-13798" b="-13798"/>
          <a:stretch>
            <a:fillRect/>
          </a:stretch>
        </p:blipFill>
        <p:spPr>
          <a:xfrm>
            <a:off x="0" y="332656"/>
            <a:ext cx="9094124" cy="7272808"/>
          </a:xfrm>
          <a:prstGeom prst="rect">
            <a:avLst/>
          </a:prstGeom>
          <a:ln w="25400">
            <a:noFill/>
          </a:ln>
          <a:effectLst>
            <a:reflection stA="50000" endPos="40000" dir="5400000" sy="-100000" algn="bl" rotWithShape="0"/>
          </a:effectLst>
        </p:spPr>
      </p:pic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1005482" y="-2232797"/>
            <a:ext cx="7365207" cy="5425680"/>
          </a:xfrm>
          <a:prstGeom prst="rect">
            <a:avLst/>
          </a:prstGeom>
        </p:spPr>
        <p:txBody>
          <a:bodyPr/>
          <a:lstStyle>
            <a:lvl1pPr>
              <a:defRPr sz="4600"/>
            </a:lvl1pPr>
          </a:lstStyle>
          <a:p>
            <a:r>
              <a:rPr sz="3600" dirty="0" smtClean="0"/>
              <a:t>Fysieke activiteit, fitness, en CV</a:t>
            </a:r>
            <a:r>
              <a:rPr lang="nl-BE" sz="3600" dirty="0" smtClean="0"/>
              <a:t>R</a:t>
            </a:r>
            <a:endParaRPr sz="3600" dirty="0"/>
          </a:p>
        </p:txBody>
      </p:sp>
      <p:sp>
        <p:nvSpPr>
          <p:cNvPr id="204" name="Shape 204"/>
          <p:cNvSpPr/>
          <p:nvPr/>
        </p:nvSpPr>
        <p:spPr>
          <a:xfrm>
            <a:off x="4522852" y="3031192"/>
            <a:ext cx="72132" cy="349131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 anchor="ctr">
            <a:spAutoFit/>
          </a:bodyPr>
          <a:lstStyle/>
          <a:p>
            <a:endParaRPr/>
          </a:p>
        </p:txBody>
      </p:sp>
      <p:sp>
        <p:nvSpPr>
          <p:cNvPr id="2" name="Tekstvak 1"/>
          <p:cNvSpPr txBox="1"/>
          <p:nvPr/>
        </p:nvSpPr>
        <p:spPr>
          <a:xfrm>
            <a:off x="-32511" y="83671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aseline="30000" dirty="0">
                <a:solidFill>
                  <a:schemeClr val="bg1"/>
                </a:solidFill>
              </a:rPr>
              <a:t>WILLIAMS, P. T. </a:t>
            </a:r>
            <a:r>
              <a:rPr lang="nl-NL" baseline="30000" dirty="0" err="1">
                <a:solidFill>
                  <a:schemeClr val="bg1"/>
                </a:solidFill>
              </a:rPr>
              <a:t>Physical</a:t>
            </a:r>
            <a:r>
              <a:rPr lang="nl-NL" baseline="30000" dirty="0">
                <a:solidFill>
                  <a:schemeClr val="bg1"/>
                </a:solidFill>
              </a:rPr>
              <a:t> fitness </a:t>
            </a:r>
            <a:r>
              <a:rPr lang="nl-NL" baseline="30000" dirty="0" err="1">
                <a:solidFill>
                  <a:schemeClr val="bg1"/>
                </a:solidFill>
              </a:rPr>
              <a:t>and</a:t>
            </a:r>
            <a:r>
              <a:rPr lang="nl-NL" baseline="30000" dirty="0">
                <a:solidFill>
                  <a:schemeClr val="bg1"/>
                </a:solidFill>
              </a:rPr>
              <a:t> </a:t>
            </a:r>
            <a:r>
              <a:rPr lang="nl-NL" baseline="30000" dirty="0" err="1">
                <a:solidFill>
                  <a:schemeClr val="bg1"/>
                </a:solidFill>
              </a:rPr>
              <a:t>activity</a:t>
            </a:r>
            <a:r>
              <a:rPr lang="nl-NL" baseline="30000" dirty="0">
                <a:solidFill>
                  <a:schemeClr val="bg1"/>
                </a:solidFill>
              </a:rPr>
              <a:t> as separate </a:t>
            </a:r>
            <a:r>
              <a:rPr lang="nl-NL" baseline="30000" dirty="0" err="1">
                <a:solidFill>
                  <a:schemeClr val="bg1"/>
                </a:solidFill>
              </a:rPr>
              <a:t>heart</a:t>
            </a:r>
            <a:r>
              <a:rPr lang="nl-NL" baseline="30000" dirty="0">
                <a:solidFill>
                  <a:schemeClr val="bg1"/>
                </a:solidFill>
              </a:rPr>
              <a:t> </a:t>
            </a:r>
            <a:r>
              <a:rPr lang="nl-NL" baseline="30000" dirty="0" err="1">
                <a:solidFill>
                  <a:schemeClr val="bg1"/>
                </a:solidFill>
              </a:rPr>
              <a:t>disease</a:t>
            </a:r>
            <a:r>
              <a:rPr lang="nl-NL" baseline="30000" dirty="0">
                <a:solidFill>
                  <a:schemeClr val="bg1"/>
                </a:solidFill>
              </a:rPr>
              <a:t> risk factors: a meta-analysis. </a:t>
            </a:r>
            <a:r>
              <a:rPr lang="nl-NL" i="1" baseline="30000" dirty="0" err="1">
                <a:solidFill>
                  <a:schemeClr val="bg1"/>
                </a:solidFill>
              </a:rPr>
              <a:t>Med</a:t>
            </a:r>
            <a:r>
              <a:rPr lang="nl-NL" i="1" baseline="30000" dirty="0">
                <a:solidFill>
                  <a:schemeClr val="bg1"/>
                </a:solidFill>
              </a:rPr>
              <a:t>. </a:t>
            </a:r>
            <a:r>
              <a:rPr lang="nl-NL" i="1" baseline="30000" dirty="0" err="1">
                <a:solidFill>
                  <a:schemeClr val="bg1"/>
                </a:solidFill>
              </a:rPr>
              <a:t>Sci</a:t>
            </a:r>
            <a:r>
              <a:rPr lang="nl-NL" i="1" baseline="30000" dirty="0">
                <a:solidFill>
                  <a:schemeClr val="bg1"/>
                </a:solidFill>
              </a:rPr>
              <a:t>. </a:t>
            </a:r>
            <a:r>
              <a:rPr lang="nl-NL" i="1" baseline="30000" dirty="0" err="1">
                <a:solidFill>
                  <a:schemeClr val="bg1"/>
                </a:solidFill>
              </a:rPr>
              <a:t>Sports</a:t>
            </a:r>
            <a:r>
              <a:rPr lang="nl-NL" i="1" baseline="30000" dirty="0">
                <a:solidFill>
                  <a:schemeClr val="bg1"/>
                </a:solidFill>
              </a:rPr>
              <a:t> </a:t>
            </a:r>
            <a:r>
              <a:rPr lang="nl-NL" i="1" baseline="30000" dirty="0" err="1">
                <a:solidFill>
                  <a:schemeClr val="bg1"/>
                </a:solidFill>
              </a:rPr>
              <a:t>Exerc</a:t>
            </a:r>
            <a:r>
              <a:rPr lang="nl-NL" i="1" baseline="30000" dirty="0">
                <a:solidFill>
                  <a:schemeClr val="bg1"/>
                </a:solidFill>
              </a:rPr>
              <a:t>.</a:t>
            </a:r>
            <a:r>
              <a:rPr lang="nl-NL" baseline="30000" dirty="0" smtClean="0">
                <a:solidFill>
                  <a:schemeClr val="bg1"/>
                </a:solidFill>
              </a:rPr>
              <a:t>, Vol. 33, No. 5, 2001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54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myerburg.png"/>
          <p:cNvPicPr>
            <a:picLocks noChangeAspect="1"/>
          </p:cNvPicPr>
          <p:nvPr/>
        </p:nvPicPr>
        <p:blipFill>
          <a:blip r:embed="rId2">
            <a:extLst/>
          </a:blip>
          <a:srcRect l="1304" t="3075" r="481" b="1716"/>
          <a:stretch>
            <a:fillRect/>
          </a:stretch>
        </p:blipFill>
        <p:spPr>
          <a:xfrm>
            <a:off x="-33905" y="830461"/>
            <a:ext cx="9211870" cy="6095937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23" name="Shape 223"/>
          <p:cNvSpPr/>
          <p:nvPr/>
        </p:nvSpPr>
        <p:spPr>
          <a:xfrm>
            <a:off x="1540388" y="125016"/>
            <a:ext cx="7603612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8" tIns="26788" rIns="26788" bIns="26788" anchor="ctr">
            <a:normAutofit fontScale="85000" lnSpcReduction="20000"/>
          </a:bodyPr>
          <a:lstStyle>
            <a:lvl1pPr algn="ctr" defTabSz="584200">
              <a:defRPr sz="4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Cardiovasculaire mortaliteit</a:t>
            </a:r>
          </a:p>
        </p:txBody>
      </p:sp>
      <p:sp>
        <p:nvSpPr>
          <p:cNvPr id="224" name="Shape 224"/>
          <p:cNvSpPr/>
          <p:nvPr/>
        </p:nvSpPr>
        <p:spPr>
          <a:xfrm>
            <a:off x="0" y="0"/>
            <a:ext cx="2160984" cy="1196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8" tIns="26788" rIns="26788" bIns="26788" anchor="ctr">
            <a:normAutofit/>
          </a:bodyPr>
          <a:lstStyle>
            <a:lvl1pPr algn="ctr" defTabSz="327152">
              <a:defRPr sz="1344">
                <a:solidFill>
                  <a:srgbClr val="EBEBE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Mayerburg et al., circulation 2007, 116:2616-2626</a:t>
            </a:r>
          </a:p>
        </p:txBody>
      </p:sp>
      <p:pic>
        <p:nvPicPr>
          <p:cNvPr id="225" name="Afbeelding 224"/>
          <p:cNvPicPr>
            <a:picLocks/>
          </p:cNvPicPr>
          <p:nvPr/>
        </p:nvPicPr>
        <p:blipFill>
          <a:blip r:embed="rId3">
            <a:alphaModFix amt="58999"/>
            <a:extLst/>
          </a:blip>
          <a:stretch>
            <a:fillRect/>
          </a:stretch>
        </p:blipFill>
        <p:spPr>
          <a:xfrm>
            <a:off x="1678636" y="4843326"/>
            <a:ext cx="2152055" cy="1238055"/>
          </a:xfrm>
          <a:prstGeom prst="rect">
            <a:avLst/>
          </a:prstGeom>
          <a:effectLst>
            <a:outerShdw blurRad="88900" dir="18540000" rotWithShape="0">
              <a:srgbClr val="EE3148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85775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5" y="0"/>
            <a:ext cx="8928992" cy="1052736"/>
          </a:xfrm>
        </p:spPr>
        <p:txBody>
          <a:bodyPr>
            <a:noAutofit/>
          </a:bodyPr>
          <a:lstStyle/>
          <a:p>
            <a:r>
              <a:rPr lang="nl-NL" sz="4000" dirty="0" smtClean="0"/>
              <a:t>Plotse dood komt meer voor tijdens fysieke activiteit</a:t>
            </a:r>
            <a:endParaRPr lang="nl-NL" sz="4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&gt;35</a:t>
            </a:r>
            <a:endParaRPr lang="nl-NL" dirty="0"/>
          </a:p>
        </p:txBody>
      </p:sp>
      <p:pic>
        <p:nvPicPr>
          <p:cNvPr id="5" name="Afbeelding 4" descr="3hplaq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50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xfrm>
            <a:off x="827584" y="14780"/>
            <a:ext cx="8316416" cy="74295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9300"/>
                </a:solidFill>
              </a:defRPr>
            </a:lvl1pPr>
          </a:lstStyle>
          <a:p>
            <a:pPr>
              <a:defRPr sz="3800"/>
            </a:pPr>
            <a:r>
              <a:rPr sz="3600" dirty="0">
                <a:solidFill>
                  <a:schemeClr val="bg1"/>
                </a:solidFill>
              </a:rPr>
              <a:t>Sportcardiologische aanbevelingen &gt;35</a:t>
            </a:r>
          </a:p>
        </p:txBody>
      </p:sp>
      <p:sp>
        <p:nvSpPr>
          <p:cNvPr id="276" name="Shape 276"/>
          <p:cNvSpPr>
            <a:spLocks noGrp="1"/>
          </p:cNvSpPr>
          <p:nvPr>
            <p:ph type="body" idx="1"/>
          </p:nvPr>
        </p:nvSpPr>
        <p:spPr>
          <a:xfrm>
            <a:off x="1115615" y="2057399"/>
            <a:ext cx="6806803" cy="3655316"/>
          </a:xfrm>
          <a:prstGeom prst="rect">
            <a:avLst/>
          </a:prstGeom>
        </p:spPr>
        <p:txBody>
          <a:bodyPr anchor="t"/>
          <a:lstStyle/>
          <a:p>
            <a:pPr marL="274310" indent="-2743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Tx/>
              <a:buNone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sz="1800" dirty="0"/>
              <a:t>   </a:t>
            </a:r>
          </a:p>
          <a:p>
            <a:pPr marL="274310" indent="-2743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Tx/>
              <a:buNone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sz="1800" dirty="0"/>
              <a:t>                 </a:t>
            </a:r>
          </a:p>
          <a:p>
            <a:pPr marL="274310" indent="-2743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Tx/>
              <a:buNone/>
              <a:defRPr sz="3400">
                <a:uFill>
                  <a:solidFill>
                    <a:srgbClr val="000000"/>
                  </a:solidFill>
                </a:uFill>
              </a:defRPr>
            </a:pPr>
            <a:endParaRPr sz="1800" dirty="0"/>
          </a:p>
          <a:p>
            <a:pPr marL="204929" indent="-204929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800" dirty="0">
                <a:solidFill>
                  <a:schemeClr val="bg2">
                    <a:lumMod val="25000"/>
                  </a:schemeClr>
                </a:solidFill>
              </a:rPr>
              <a:t>Anamnese</a:t>
            </a:r>
          </a:p>
          <a:p>
            <a:pPr marL="204929" indent="-204929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nl-BE" sz="2800" dirty="0" smtClean="0">
                <a:solidFill>
                  <a:schemeClr val="bg2">
                    <a:lumMod val="25000"/>
                  </a:schemeClr>
                </a:solidFill>
              </a:rPr>
              <a:t>KO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204929" indent="-204929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nl-BE" sz="2800" dirty="0" smtClean="0">
                <a:solidFill>
                  <a:schemeClr val="bg2">
                    <a:lumMod val="25000"/>
                  </a:schemeClr>
                </a:solidFill>
              </a:rPr>
              <a:t>Stress test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77" name="image24.png"/>
          <p:cNvPicPr>
            <a:picLocks noChangeAspect="1"/>
          </p:cNvPicPr>
          <p:nvPr/>
        </p:nvPicPr>
        <p:blipFill>
          <a:blip r:embed="rId2">
            <a:extLst/>
          </a:blip>
          <a:srcRect l="15617" t="18530" r="15616" b="34368"/>
          <a:stretch>
            <a:fillRect/>
          </a:stretch>
        </p:blipFill>
        <p:spPr>
          <a:xfrm>
            <a:off x="2969208" y="1124744"/>
            <a:ext cx="6174792" cy="57332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6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620688" y="6080064"/>
            <a:ext cx="3384551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Dr. Rik Celen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745934" y="1549095"/>
            <a:ext cx="6192688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5400" dirty="0">
                <a:solidFill>
                  <a:srgbClr val="7C6A55"/>
                </a:solidFill>
                <a:latin typeface="Calibri" pitchFamily="34" charset="0"/>
              </a:rPr>
              <a:t>SPORTPARADOX”</a:t>
            </a:r>
          </a:p>
          <a:p>
            <a:pPr algn="ctr" eaLnBrk="1" hangingPunct="1">
              <a:spcBef>
                <a:spcPct val="50000"/>
              </a:spcBef>
            </a:pPr>
            <a:r>
              <a:rPr lang="nl-BE" altLang="nl-BE" sz="5400" dirty="0">
                <a:solidFill>
                  <a:srgbClr val="7C6A55"/>
                </a:solidFill>
                <a:latin typeface="Calibri" pitchFamily="34" charset="0"/>
              </a:rPr>
              <a:t>Sporten en cardiovasculaire gezondheid</a:t>
            </a:r>
          </a:p>
        </p:txBody>
      </p:sp>
    </p:spTree>
    <p:extLst>
      <p:ext uri="{BB962C8B-B14F-4D97-AF65-F5344CB8AC3E}">
        <p14:creationId xmlns:p14="http://schemas.microsoft.com/office/powerpoint/2010/main" val="181021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603448" y="-216024"/>
            <a:ext cx="8001000" cy="98072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rgbClr val="FF9300"/>
                </a:solidFill>
              </a:defRPr>
            </a:lvl1pPr>
          </a:lstStyle>
          <a:p>
            <a:pPr>
              <a:defRPr sz="3800">
                <a:solidFill>
                  <a:srgbClr val="FFFFFF"/>
                </a:solidFill>
              </a:defRPr>
            </a:pPr>
            <a:r>
              <a:rPr sz="3600" dirty="0"/>
              <a:t>Sportcardiologische aanbevelingen&lt;35 j</a:t>
            </a:r>
          </a:p>
        </p:txBody>
      </p:sp>
      <p:sp>
        <p:nvSpPr>
          <p:cNvPr id="250" name="Shape 250"/>
          <p:cNvSpPr>
            <a:spLocks noGrp="1"/>
          </p:cNvSpPr>
          <p:nvPr>
            <p:ph type="body" idx="1"/>
          </p:nvPr>
        </p:nvSpPr>
        <p:spPr>
          <a:xfrm>
            <a:off x="0" y="1124745"/>
            <a:ext cx="3851920" cy="4475956"/>
          </a:xfrm>
          <a:prstGeom prst="rect">
            <a:avLst/>
          </a:prstGeom>
        </p:spPr>
        <p:txBody>
          <a:bodyPr anchor="t"/>
          <a:lstStyle/>
          <a:p>
            <a:pPr marL="274310" indent="-2743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Tx/>
              <a:buNone/>
              <a:defRPr sz="34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800" dirty="0"/>
              <a:t>  </a:t>
            </a:r>
            <a:r>
              <a:rPr sz="2400" dirty="0">
                <a:solidFill>
                  <a:schemeClr val="bg2">
                    <a:lumMod val="25000"/>
                  </a:schemeClr>
                </a:solidFill>
              </a:rPr>
              <a:t> ESC/(AHA ) </a:t>
            </a:r>
            <a:r>
              <a:rPr sz="2400" dirty="0" smtClean="0">
                <a:solidFill>
                  <a:schemeClr val="bg2">
                    <a:lumMod val="25000"/>
                  </a:schemeClr>
                </a:solidFill>
              </a:rPr>
              <a:t>IOC</a:t>
            </a:r>
            <a:r>
              <a:rPr lang="nl-BE" sz="2400" dirty="0" smtClean="0">
                <a:solidFill>
                  <a:schemeClr val="bg2">
                    <a:lumMod val="25000"/>
                  </a:schemeClr>
                </a:solidFill>
              </a:rPr>
              <a:t>/ SKA artsen</a:t>
            </a:r>
            <a:endParaRPr sz="2400" dirty="0">
              <a:solidFill>
                <a:schemeClr val="bg2">
                  <a:lumMod val="25000"/>
                </a:schemeClr>
              </a:solidFill>
            </a:endParaRPr>
          </a:p>
          <a:p>
            <a:pPr marL="274310" indent="-2743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Tx/>
              <a:buNone/>
              <a:defRPr sz="26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nl-BE" sz="2400" dirty="0" smtClean="0">
                <a:solidFill>
                  <a:schemeClr val="bg2">
                    <a:lumMod val="25000"/>
                  </a:schemeClr>
                </a:solidFill>
              </a:rPr>
              <a:t>(Lausanne protocol)</a:t>
            </a:r>
            <a:endParaRPr sz="2400" dirty="0">
              <a:solidFill>
                <a:schemeClr val="bg2">
                  <a:lumMod val="25000"/>
                </a:schemeClr>
              </a:solidFill>
            </a:endParaRPr>
          </a:p>
          <a:p>
            <a:pPr marL="156710" indent="-1567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 dirty="0">
                <a:solidFill>
                  <a:schemeClr val="bg2">
                    <a:lumMod val="25000"/>
                  </a:schemeClr>
                </a:solidFill>
              </a:rPr>
              <a:t>Vragenlijst en </a:t>
            </a:r>
            <a:r>
              <a:rPr sz="2400" dirty="0" smtClean="0">
                <a:solidFill>
                  <a:schemeClr val="bg2">
                    <a:lumMod val="25000"/>
                  </a:schemeClr>
                </a:solidFill>
              </a:rPr>
              <a:t>anamnese</a:t>
            </a:r>
            <a:r>
              <a:rPr lang="nl-BE" sz="2400" dirty="0" smtClean="0">
                <a:solidFill>
                  <a:schemeClr val="bg2">
                    <a:lumMod val="25000"/>
                  </a:schemeClr>
                </a:solidFill>
              </a:rPr>
              <a:t> www.sportkeuring.be</a:t>
            </a:r>
            <a:endParaRPr sz="2400" dirty="0">
              <a:solidFill>
                <a:schemeClr val="bg2">
                  <a:lumMod val="25000"/>
                </a:schemeClr>
              </a:solidFill>
            </a:endParaRPr>
          </a:p>
          <a:p>
            <a:pPr marL="156710" indent="-1567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nl-BE" sz="2400" dirty="0" smtClean="0">
                <a:solidFill>
                  <a:schemeClr val="bg2">
                    <a:lumMod val="25000"/>
                  </a:schemeClr>
                </a:solidFill>
              </a:rPr>
              <a:t>KO</a:t>
            </a:r>
            <a:endParaRPr sz="2400" dirty="0">
              <a:solidFill>
                <a:schemeClr val="bg2">
                  <a:lumMod val="25000"/>
                </a:schemeClr>
              </a:solidFill>
            </a:endParaRPr>
          </a:p>
          <a:p>
            <a:pPr marL="156710" indent="-1567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solidFill>
                  <a:srgbClr val="FFFB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 dirty="0">
                <a:solidFill>
                  <a:schemeClr val="bg2">
                    <a:lumMod val="25000"/>
                  </a:schemeClr>
                </a:solidFill>
              </a:rPr>
              <a:t>Rust EKG </a:t>
            </a:r>
          </a:p>
          <a:p>
            <a:pPr marL="274310" indent="-274310" defTabSz="914367">
              <a:lnSpc>
                <a:spcPct val="90000"/>
              </a:lnSpc>
              <a:spcBef>
                <a:spcPts val="562"/>
              </a:spcBef>
              <a:buClr>
                <a:srgbClr val="FF9946"/>
              </a:buClr>
              <a:buSzTx/>
              <a:buNone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 dirty="0">
                <a:solidFill>
                  <a:schemeClr val="bg2">
                    <a:lumMod val="25000"/>
                  </a:schemeClr>
                </a:solidFill>
              </a:rPr>
              <a:t>   </a:t>
            </a:r>
          </a:p>
        </p:txBody>
      </p:sp>
      <p:sp>
        <p:nvSpPr>
          <p:cNvPr id="251" name="Shape 251"/>
          <p:cNvSpPr/>
          <p:nvPr/>
        </p:nvSpPr>
        <p:spPr>
          <a:xfrm>
            <a:off x="5472662" y="3890070"/>
            <a:ext cx="1030728" cy="62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 anchor="ctr">
            <a:spAutoFit/>
          </a:bodyPr>
          <a:lstStyle>
            <a:lvl1pPr algn="ctr" defTabSz="582506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tekst</a:t>
            </a:r>
          </a:p>
        </p:txBody>
      </p:sp>
      <p:pic>
        <p:nvPicPr>
          <p:cNvPr id="252" name="image16.png"/>
          <p:cNvPicPr>
            <a:picLocks/>
          </p:cNvPicPr>
          <p:nvPr/>
        </p:nvPicPr>
        <p:blipFill>
          <a:blip r:embed="rId2">
            <a:extLst/>
          </a:blip>
          <a:srcRect l="4299" t="522" r="9175"/>
          <a:stretch>
            <a:fillRect/>
          </a:stretch>
        </p:blipFill>
        <p:spPr>
          <a:xfrm>
            <a:off x="3275856" y="1628800"/>
            <a:ext cx="5868143" cy="520455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4544778" y="3118545"/>
            <a:ext cx="43279" cy="62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 anchor="ctr">
            <a:spAutoFit/>
          </a:bodyPr>
          <a:lstStyle>
            <a:lvl1pPr algn="ctr" defTabSz="582506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endParaRPr lang="nl-BE" dirty="0" smtClean="0"/>
          </a:p>
        </p:txBody>
      </p:sp>
      <p:sp>
        <p:nvSpPr>
          <p:cNvPr id="254" name="Shape 254"/>
          <p:cNvSpPr/>
          <p:nvPr/>
        </p:nvSpPr>
        <p:spPr>
          <a:xfrm>
            <a:off x="-47846" y="5243749"/>
            <a:ext cx="3467717" cy="78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0" tIns="21430" rIns="21430" bIns="21430" anchor="ctr">
            <a:spAutoFit/>
          </a:bodyPr>
          <a:lstStyle/>
          <a:p>
            <a:pPr algn="ctr" defTabSz="409560">
              <a:buClr>
                <a:srgbClr val="000000"/>
              </a:buClr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Mason, PK and Mounsey JP</a:t>
            </a:r>
          </a:p>
          <a:p>
            <a:pPr algn="ctr" defTabSz="409560">
              <a:buClr>
                <a:srgbClr val="000000"/>
              </a:buClr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Common Issues in Sports Cardiology</a:t>
            </a:r>
          </a:p>
          <a:p>
            <a:pPr algn="ctr" defTabSz="409560">
              <a:buClr>
                <a:srgbClr val="000000"/>
              </a:buClr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 dirty="0"/>
              <a:t>Clin Sports Med</a:t>
            </a:r>
            <a:r>
              <a:rPr dirty="0"/>
              <a:t> 2005. 24, 463-476</a:t>
            </a:r>
          </a:p>
        </p:txBody>
      </p:sp>
    </p:spTree>
    <p:extLst>
      <p:ext uri="{BB962C8B-B14F-4D97-AF65-F5344CB8AC3E}">
        <p14:creationId xmlns:p14="http://schemas.microsoft.com/office/powerpoint/2010/main" val="19549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187624" y="1335881"/>
            <a:ext cx="7177708" cy="4479132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473752" indent="-295165">
              <a:lnSpc>
                <a:spcPct val="72000"/>
              </a:lnSpc>
              <a:buSzPct val="70000"/>
            </a:pPr>
            <a:r>
              <a:rPr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Structurele Functionele Afwijkingen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  <a:defRPr>
                <a:solidFill>
                  <a:srgbClr val="FFFB00"/>
                </a:solidFill>
              </a:defRPr>
            </a:pPr>
            <a:r>
              <a:rPr sz="1800" i="1" dirty="0">
                <a:solidFill>
                  <a:schemeClr val="accent6"/>
                </a:solidFill>
                <a:latin typeface="+mn-lt"/>
                <a:ea typeface="Gill Sans SemiBold"/>
                <a:cs typeface="Gill Sans SemiBold"/>
                <a:sym typeface="Gill Sans SemiBold"/>
              </a:rPr>
              <a:t>Hypertrophic Cardiomyopathy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  <a:defRPr>
                <a:solidFill>
                  <a:srgbClr val="FFFB00"/>
                </a:solidFill>
              </a:defRPr>
            </a:pPr>
            <a:r>
              <a:rPr sz="1800" i="1" dirty="0">
                <a:solidFill>
                  <a:schemeClr val="accent6"/>
                </a:solidFill>
                <a:latin typeface="+mn-lt"/>
                <a:ea typeface="Gill Sans SemiBold"/>
                <a:cs typeface="Gill Sans SemiBold"/>
                <a:sym typeface="Gill Sans SemiBold"/>
              </a:rPr>
              <a:t>Arrhythmogenic Right Ventricular Cardiomyopathy/Dysplasia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Coronary Artery Abnormalities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Marfan Syndrome with aortic dissection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Valvular Disease</a:t>
            </a:r>
          </a:p>
          <a:p>
            <a:pPr marL="473752" indent="-295165">
              <a:lnSpc>
                <a:spcPct val="72000"/>
              </a:lnSpc>
              <a:buSzPct val="70000"/>
            </a:pPr>
            <a:r>
              <a:rPr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Transmembraanionenstoornissen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i="1" dirty="0">
                <a:solidFill>
                  <a:schemeClr val="accent6"/>
                </a:solidFill>
                <a:latin typeface="+mn-lt"/>
                <a:ea typeface="Gill Sans SemiBold"/>
                <a:cs typeface="Gill Sans SemiBold"/>
                <a:sym typeface="Gill Sans SemiBold"/>
              </a:rPr>
              <a:t>Accessory pathway mediated tachycardia – Wolff-Parkinson-White</a:t>
            </a:r>
            <a:endParaRPr dirty="0">
              <a:solidFill>
                <a:schemeClr val="accent6"/>
              </a:solidFill>
              <a:latin typeface="+mn-lt"/>
            </a:endParaRP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i="1" dirty="0">
                <a:solidFill>
                  <a:schemeClr val="accent6"/>
                </a:solidFill>
                <a:latin typeface="+mn-lt"/>
                <a:ea typeface="Gill Sans SemiBold"/>
                <a:cs typeface="Gill Sans SemiBold"/>
                <a:sym typeface="Gill Sans SemiBold"/>
              </a:rPr>
              <a:t>Long QT Syndrome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Short QT Syndrome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Brugada Syndrome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Primary/idiopathic ventricular tachycardia/fibrillation</a:t>
            </a:r>
          </a:p>
          <a:p>
            <a:pPr marL="473752" indent="-295165">
              <a:lnSpc>
                <a:spcPct val="72000"/>
              </a:lnSpc>
              <a:buSzPct val="70000"/>
            </a:pPr>
            <a:r>
              <a:rPr sz="2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Verworven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Commotio Cordis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Atherosclerotic Coronary Artery Disease</a:t>
            </a:r>
          </a:p>
          <a:p>
            <a:pPr marL="645394" lvl="1" indent="-225714">
              <a:lnSpc>
                <a:spcPct val="72000"/>
              </a:lnSpc>
              <a:spcBef>
                <a:spcPts val="422"/>
              </a:spcBef>
              <a:buSzPct val="80000"/>
            </a:pPr>
            <a:r>
              <a:rPr sz="1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Drug Abuse</a:t>
            </a:r>
          </a:p>
        </p:txBody>
      </p:sp>
      <p:sp>
        <p:nvSpPr>
          <p:cNvPr id="229" name="Shape 229"/>
          <p:cNvSpPr/>
          <p:nvPr/>
        </p:nvSpPr>
        <p:spPr>
          <a:xfrm>
            <a:off x="1089709" y="332656"/>
            <a:ext cx="7695376" cy="62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 anchor="ctr">
            <a:spAutoFit/>
          </a:bodyPr>
          <a:lstStyle>
            <a:lvl1pPr algn="ctr" defTabSz="582506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CARDIALE OORZAAK VAN </a:t>
            </a:r>
            <a:r>
              <a:rPr dirty="0" smtClean="0">
                <a:solidFill>
                  <a:schemeClr val="bg1"/>
                </a:solidFill>
              </a:rPr>
              <a:t>SCD</a:t>
            </a:r>
            <a:r>
              <a:rPr lang="nl-BE" dirty="0" smtClean="0">
                <a:solidFill>
                  <a:schemeClr val="bg1"/>
                </a:solidFill>
              </a:rPr>
              <a:t>&lt;35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088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Chart 231"/>
          <p:cNvGraphicFramePr/>
          <p:nvPr>
            <p:extLst>
              <p:ext uri="{D42A27DB-BD31-4B8C-83A1-F6EECF244321}">
                <p14:modId xmlns:p14="http://schemas.microsoft.com/office/powerpoint/2010/main" val="3474190893"/>
              </p:ext>
            </p:extLst>
          </p:nvPr>
        </p:nvGraphicFramePr>
        <p:xfrm>
          <a:off x="1919922" y="967048"/>
          <a:ext cx="5811006" cy="4515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2" name="Shape 232"/>
          <p:cNvSpPr/>
          <p:nvPr/>
        </p:nvSpPr>
        <p:spPr>
          <a:xfrm>
            <a:off x="3273680" y="3236119"/>
            <a:ext cx="583691" cy="78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>
            <a:spAutoFit/>
          </a:bodyPr>
          <a:lstStyle/>
          <a:p>
            <a:pPr algn="ctr" defTabSz="409560"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VT</a:t>
            </a:r>
          </a:p>
          <a:p>
            <a:pPr algn="ctr" defTabSz="409560"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62%</a:t>
            </a:r>
          </a:p>
        </p:txBody>
      </p:sp>
      <p:sp>
        <p:nvSpPr>
          <p:cNvPr id="233" name="Shape 233"/>
          <p:cNvSpPr/>
          <p:nvPr/>
        </p:nvSpPr>
        <p:spPr>
          <a:xfrm>
            <a:off x="5552408" y="2924214"/>
            <a:ext cx="1646281" cy="78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>
            <a:spAutoFit/>
          </a:bodyPr>
          <a:lstStyle/>
          <a:p>
            <a:pPr algn="ctr" defTabSz="409560">
              <a:buClr>
                <a:srgbClr val="2C1500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/>
                </a:solidFill>
                <a:uFill>
                  <a:solidFill>
                    <a:srgbClr val="2C1500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Bradycardia</a:t>
            </a:r>
          </a:p>
          <a:p>
            <a:pPr algn="ctr" defTabSz="409560">
              <a:buClr>
                <a:srgbClr val="2C1500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/>
                </a:solidFill>
                <a:uFill>
                  <a:solidFill>
                    <a:srgbClr val="2C1500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17%</a:t>
            </a:r>
          </a:p>
        </p:txBody>
      </p:sp>
      <p:sp>
        <p:nvSpPr>
          <p:cNvPr id="234" name="Shape 234"/>
          <p:cNvSpPr/>
          <p:nvPr/>
        </p:nvSpPr>
        <p:spPr>
          <a:xfrm>
            <a:off x="5416126" y="1454103"/>
            <a:ext cx="1442850" cy="115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>
            <a:spAutoFit/>
          </a:bodyPr>
          <a:lstStyle/>
          <a:p>
            <a:pPr algn="ctr" defTabSz="409560"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Torsades</a:t>
            </a:r>
          </a:p>
          <a:p>
            <a:pPr algn="ctr" defTabSz="409560"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de Pointes</a:t>
            </a:r>
          </a:p>
          <a:p>
            <a:pPr algn="ctr" defTabSz="409560"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13%</a:t>
            </a:r>
          </a:p>
        </p:txBody>
      </p:sp>
      <p:sp>
        <p:nvSpPr>
          <p:cNvPr id="235" name="Shape 235"/>
          <p:cNvSpPr/>
          <p:nvPr/>
        </p:nvSpPr>
        <p:spPr>
          <a:xfrm>
            <a:off x="4643898" y="1032701"/>
            <a:ext cx="1120497" cy="115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>
            <a:spAutoFit/>
          </a:bodyPr>
          <a:lstStyle/>
          <a:p>
            <a:pPr algn="ctr" defTabSz="409560"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Primary</a:t>
            </a:r>
          </a:p>
          <a:p>
            <a:pPr algn="ctr" defTabSz="409560"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VF</a:t>
            </a:r>
          </a:p>
          <a:p>
            <a:pPr algn="ctr" defTabSz="409560"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8%</a:t>
            </a:r>
          </a:p>
        </p:txBody>
      </p:sp>
      <p:sp>
        <p:nvSpPr>
          <p:cNvPr id="236" name="Shape 236"/>
          <p:cNvSpPr/>
          <p:nvPr/>
        </p:nvSpPr>
        <p:spPr>
          <a:xfrm>
            <a:off x="2148861" y="5776291"/>
            <a:ext cx="5586414" cy="243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0" tIns="21430" rIns="21430" bIns="21430">
            <a:spAutoFit/>
          </a:bodyPr>
          <a:lstStyle/>
          <a:p>
            <a:pPr algn="ctr" defTabSz="409560">
              <a:spcBef>
                <a:spcPts val="281"/>
              </a:spcBef>
              <a:buClr>
                <a:srgbClr val="FFFFFF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300"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Adapted from Bayés de Luna A.  </a:t>
            </a:r>
            <a:r>
              <a:rPr sz="1300" i="1"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Am Heart J.</a:t>
            </a:r>
            <a:r>
              <a:rPr sz="1300"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 1989;117:151-159.</a:t>
            </a:r>
          </a:p>
        </p:txBody>
      </p:sp>
      <p:sp>
        <p:nvSpPr>
          <p:cNvPr id="237" name="Shape 237"/>
          <p:cNvSpPr/>
          <p:nvPr/>
        </p:nvSpPr>
        <p:spPr>
          <a:xfrm>
            <a:off x="755576" y="208658"/>
            <a:ext cx="7956377" cy="62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0" tIns="21430" rIns="21430" bIns="21430" anchor="ctr">
            <a:spAutoFit/>
          </a:bodyPr>
          <a:lstStyle>
            <a:lvl1pPr algn="ctr" defTabSz="582506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solidFill>
                  <a:schemeClr val="bg1">
                    <a:lumMod val="95000"/>
                  </a:schemeClr>
                </a:solidFill>
              </a:rPr>
              <a:t>SCD :PRIMAIRE RITMESTOORNIS</a:t>
            </a:r>
          </a:p>
        </p:txBody>
      </p:sp>
    </p:spTree>
    <p:extLst>
      <p:ext uri="{BB962C8B-B14F-4D97-AF65-F5344CB8AC3E}">
        <p14:creationId xmlns:p14="http://schemas.microsoft.com/office/powerpoint/2010/main" val="729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11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8104" y="1628800"/>
            <a:ext cx="3168824" cy="367240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4721648" y="2093118"/>
            <a:ext cx="643778" cy="258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>
            <a:spAutoFit/>
          </a:bodyPr>
          <a:lstStyle>
            <a:lvl1pPr algn="ctr" defTabSz="582506"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sz="38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/>
              <a:t>6:02 AM</a:t>
            </a:r>
          </a:p>
        </p:txBody>
      </p:sp>
      <p:sp>
        <p:nvSpPr>
          <p:cNvPr id="242" name="Shape 242"/>
          <p:cNvSpPr/>
          <p:nvPr/>
        </p:nvSpPr>
        <p:spPr>
          <a:xfrm>
            <a:off x="4721648" y="2978944"/>
            <a:ext cx="643778" cy="258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>
            <a:spAutoFit/>
          </a:bodyPr>
          <a:lstStyle>
            <a:lvl1pPr algn="ctr" defTabSz="582506"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sz="38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 dirty="0"/>
              <a:t>6:05 AM</a:t>
            </a:r>
          </a:p>
        </p:txBody>
      </p:sp>
      <p:sp>
        <p:nvSpPr>
          <p:cNvPr id="243" name="Shape 243"/>
          <p:cNvSpPr/>
          <p:nvPr/>
        </p:nvSpPr>
        <p:spPr>
          <a:xfrm>
            <a:off x="4721648" y="3888581"/>
            <a:ext cx="643778" cy="258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>
            <a:spAutoFit/>
          </a:bodyPr>
          <a:lstStyle>
            <a:lvl1pPr algn="ctr" defTabSz="582506"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sz="38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/>
              <a:t>6:07 AM</a:t>
            </a:r>
          </a:p>
        </p:txBody>
      </p:sp>
      <p:sp>
        <p:nvSpPr>
          <p:cNvPr id="244" name="Shape 244"/>
          <p:cNvSpPr/>
          <p:nvPr/>
        </p:nvSpPr>
        <p:spPr>
          <a:xfrm>
            <a:off x="4716042" y="4758929"/>
            <a:ext cx="643778" cy="258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>
            <a:spAutoFit/>
          </a:bodyPr>
          <a:lstStyle>
            <a:lvl1pPr algn="ctr" defTabSz="582506"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sz="38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/>
              <a:t>6:11 AM</a:t>
            </a:r>
          </a:p>
        </p:txBody>
      </p:sp>
      <p:sp>
        <p:nvSpPr>
          <p:cNvPr id="245" name="Shape 245"/>
          <p:cNvSpPr/>
          <p:nvPr/>
        </p:nvSpPr>
        <p:spPr>
          <a:xfrm>
            <a:off x="0" y="928042"/>
            <a:ext cx="9144000" cy="522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0" tIns="21430" rIns="21430" bIns="21430" anchor="ctr">
            <a:spAutoFit/>
          </a:bodyPr>
          <a:lstStyle/>
          <a:p>
            <a:pPr defTabSz="914367">
              <a:lnSpc>
                <a:spcPct val="90000"/>
              </a:lnSpc>
              <a:buClr>
                <a:srgbClr val="6A7380"/>
              </a:buClr>
              <a:defRPr sz="3400" b="1" cap="small">
                <a:uFill>
                  <a:solidFill>
                    <a:srgbClr val="6A7380"/>
                  </a:solidFill>
                </a:uFill>
                <a:latin typeface="+mn-lt"/>
                <a:ea typeface="+mn-ea"/>
                <a:cs typeface="+mn-cs"/>
                <a:sym typeface="Century Schoolbook"/>
              </a:defRPr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>
          <a:xfrm rot="10800000" flipV="1">
            <a:off x="1331639" y="116632"/>
            <a:ext cx="6919392" cy="792088"/>
          </a:xfrm>
        </p:spPr>
        <p:txBody>
          <a:bodyPr/>
          <a:lstStyle/>
          <a:p>
            <a:pPr marL="178588" indent="0">
              <a:buNone/>
            </a:pPr>
            <a:r>
              <a:rPr lang="nl-NL" sz="3600" dirty="0" smtClean="0"/>
              <a:t>Mechanisme van plotse dood </a:t>
            </a:r>
            <a:endParaRPr lang="nl-NL" sz="3600" dirty="0"/>
          </a:p>
        </p:txBody>
      </p:sp>
      <p:sp>
        <p:nvSpPr>
          <p:cNvPr id="3" name="Tekstvak 2"/>
          <p:cNvSpPr txBox="1"/>
          <p:nvPr/>
        </p:nvSpPr>
        <p:spPr>
          <a:xfrm>
            <a:off x="1187624" y="2132856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Holter </a:t>
            </a:r>
            <a:r>
              <a:rPr lang="nl-NL" sz="2400" dirty="0" err="1" smtClean="0"/>
              <a:t>Restratie</a:t>
            </a:r>
            <a:r>
              <a:rPr lang="nl-NL" sz="2400" dirty="0" smtClean="0"/>
              <a:t> van ventrikeltachycardie, ventrikel fibrillatie en uiteindelijk asystolie</a:t>
            </a:r>
            <a:endParaRPr lang="nl-NL" sz="2400" dirty="0"/>
          </a:p>
        </p:txBody>
      </p:sp>
      <p:sp>
        <p:nvSpPr>
          <p:cNvPr id="4" name="Tekstvak 3"/>
          <p:cNvSpPr txBox="1"/>
          <p:nvPr/>
        </p:nvSpPr>
        <p:spPr>
          <a:xfrm>
            <a:off x="1259632" y="3645024"/>
            <a:ext cx="374441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Kennis  BLS </a:t>
            </a:r>
            <a:r>
              <a:rPr lang="nl-NL" sz="3600" dirty="0"/>
              <a:t>/</a:t>
            </a:r>
            <a:r>
              <a:rPr lang="nl-NL" sz="3600" dirty="0" smtClean="0"/>
              <a:t> ALS</a:t>
            </a:r>
          </a:p>
          <a:p>
            <a:r>
              <a:rPr lang="nl-NL" sz="3600" dirty="0"/>
              <a:t>A</a:t>
            </a:r>
            <a:r>
              <a:rPr lang="nl-NL" sz="3600" dirty="0" smtClean="0"/>
              <a:t>utomatische defibrillatoren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7734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Foto 2009-10-07 21-29-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1880" y="2636912"/>
            <a:ext cx="2143126" cy="207883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07504" y="1073052"/>
            <a:ext cx="8712968" cy="115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0" tIns="21430" rIns="21430" bIns="21430" anchor="ctr">
            <a:spAutoFit/>
          </a:bodyPr>
          <a:lstStyle/>
          <a:p>
            <a:pPr algn="ctr" defTabSz="409560"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/>
              <a:t>26/9/2004</a:t>
            </a:r>
          </a:p>
          <a:p>
            <a:pPr algn="ctr" defTabSz="409560"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dirty="0"/>
              <a:t>22 jarige veldrijder Tim Pauwels zakte tijdens veldrit in Erpe Mere in elkaar</a:t>
            </a:r>
          </a:p>
        </p:txBody>
      </p:sp>
      <p:sp>
        <p:nvSpPr>
          <p:cNvPr id="261" name="Shape 261"/>
          <p:cNvSpPr/>
          <p:nvPr/>
        </p:nvSpPr>
        <p:spPr>
          <a:xfrm>
            <a:off x="251520" y="4741478"/>
            <a:ext cx="8372550" cy="78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0" tIns="21430" rIns="21430" bIns="21430" anchor="ctr">
            <a:spAutoFit/>
          </a:bodyPr>
          <a:lstStyle>
            <a:lvl1pPr algn="ctr" defTabSz="582506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dirty="0"/>
              <a:t>Tim Pauwels was veertien </a:t>
            </a:r>
            <a:r>
              <a:rPr sz="2400" dirty="0" err="1"/>
              <a:t>dagen</a:t>
            </a:r>
            <a:r>
              <a:rPr sz="2400" dirty="0"/>
              <a:t> </a:t>
            </a:r>
            <a:r>
              <a:rPr lang="nl-BE" sz="2400" dirty="0" smtClean="0"/>
              <a:t>eerder </a:t>
            </a:r>
            <a:r>
              <a:rPr sz="2400" dirty="0" smtClean="0"/>
              <a:t>in </a:t>
            </a:r>
            <a:r>
              <a:rPr sz="2400" dirty="0"/>
              <a:t>Essen al eens gevallen nadiat alles zwart voor zijn ogen werd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2051720" y="332656"/>
            <a:ext cx="6253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BELANG VAN GOEDE ANAMNESE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177583" cy="796661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pPr>
              <a:defRPr sz="3800"/>
            </a:pPr>
            <a:r>
              <a:rPr sz="3500" dirty="0">
                <a:solidFill>
                  <a:schemeClr val="bg1"/>
                </a:solidFill>
              </a:rPr>
              <a:t>Aanbevelingen  Europa : </a:t>
            </a:r>
            <a:r>
              <a:rPr lang="nl-BE" sz="3500" dirty="0" smtClean="0">
                <a:solidFill>
                  <a:schemeClr val="bg1"/>
                </a:solidFill>
              </a:rPr>
              <a:t>Rust ECG  </a:t>
            </a:r>
            <a:br>
              <a:rPr lang="nl-BE" sz="3500" dirty="0" smtClean="0">
                <a:solidFill>
                  <a:schemeClr val="bg1"/>
                </a:solidFill>
              </a:rPr>
            </a:br>
            <a:r>
              <a:rPr lang="nl-BE" sz="3500" dirty="0">
                <a:solidFill>
                  <a:schemeClr val="bg1"/>
                </a:solidFill>
              </a:rPr>
              <a:t>(</a:t>
            </a:r>
            <a:r>
              <a:rPr lang="nl-BE" sz="3500" dirty="0" smtClean="0">
                <a:solidFill>
                  <a:schemeClr val="bg1"/>
                </a:solidFill>
              </a:rPr>
              <a:t>is geen “gerust” EKG)</a:t>
            </a:r>
            <a:endParaRPr sz="3500" dirty="0">
              <a:solidFill>
                <a:schemeClr val="bg1"/>
              </a:solidFill>
            </a:endParaRPr>
          </a:p>
        </p:txBody>
      </p:sp>
      <p:pic>
        <p:nvPicPr>
          <p:cNvPr id="264" name="jacc585032.fig1.png"/>
          <p:cNvPicPr>
            <a:picLocks noChangeAspect="1"/>
          </p:cNvPicPr>
          <p:nvPr/>
        </p:nvPicPr>
        <p:blipFill>
          <a:blip r:embed="rId2">
            <a:extLst/>
          </a:blip>
          <a:srcRect t="1231"/>
          <a:stretch>
            <a:fillRect/>
          </a:stretch>
        </p:blipFill>
        <p:spPr>
          <a:xfrm>
            <a:off x="1973173" y="1336774"/>
            <a:ext cx="5189823" cy="4656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136" y="0"/>
                </a:moveTo>
                <a:lnTo>
                  <a:pt x="7136" y="1424"/>
                </a:lnTo>
                <a:lnTo>
                  <a:pt x="7136" y="2464"/>
                </a:lnTo>
                <a:lnTo>
                  <a:pt x="7144" y="2761"/>
                </a:lnTo>
                <a:lnTo>
                  <a:pt x="7152" y="2848"/>
                </a:lnTo>
                <a:lnTo>
                  <a:pt x="8434" y="2848"/>
                </a:lnTo>
                <a:lnTo>
                  <a:pt x="9013" y="2851"/>
                </a:lnTo>
                <a:lnTo>
                  <a:pt x="9424" y="2862"/>
                </a:lnTo>
                <a:lnTo>
                  <a:pt x="9673" y="2880"/>
                </a:lnTo>
                <a:lnTo>
                  <a:pt x="9766" y="2906"/>
                </a:lnTo>
                <a:lnTo>
                  <a:pt x="9804" y="2937"/>
                </a:lnTo>
                <a:lnTo>
                  <a:pt x="9851" y="2906"/>
                </a:lnTo>
                <a:lnTo>
                  <a:pt x="9951" y="2880"/>
                </a:lnTo>
                <a:lnTo>
                  <a:pt x="10201" y="2862"/>
                </a:lnTo>
                <a:lnTo>
                  <a:pt x="10599" y="2851"/>
                </a:lnTo>
                <a:lnTo>
                  <a:pt x="11147" y="2848"/>
                </a:lnTo>
                <a:lnTo>
                  <a:pt x="12391" y="2848"/>
                </a:lnTo>
                <a:lnTo>
                  <a:pt x="12391" y="1424"/>
                </a:lnTo>
                <a:lnTo>
                  <a:pt x="12391" y="25"/>
                </a:lnTo>
                <a:lnTo>
                  <a:pt x="12216" y="18"/>
                </a:lnTo>
                <a:lnTo>
                  <a:pt x="11968" y="13"/>
                </a:lnTo>
                <a:lnTo>
                  <a:pt x="11642" y="9"/>
                </a:lnTo>
                <a:lnTo>
                  <a:pt x="11248" y="5"/>
                </a:lnTo>
                <a:lnTo>
                  <a:pt x="10798" y="1"/>
                </a:lnTo>
                <a:lnTo>
                  <a:pt x="10346" y="0"/>
                </a:lnTo>
                <a:lnTo>
                  <a:pt x="7136" y="0"/>
                </a:lnTo>
                <a:close/>
                <a:moveTo>
                  <a:pt x="9810" y="3223"/>
                </a:moveTo>
                <a:lnTo>
                  <a:pt x="9807" y="3333"/>
                </a:lnTo>
                <a:lnTo>
                  <a:pt x="9805" y="3519"/>
                </a:lnTo>
                <a:lnTo>
                  <a:pt x="9807" y="3707"/>
                </a:lnTo>
                <a:lnTo>
                  <a:pt x="9816" y="3858"/>
                </a:lnTo>
                <a:lnTo>
                  <a:pt x="9823" y="3803"/>
                </a:lnTo>
                <a:lnTo>
                  <a:pt x="9830" y="3540"/>
                </a:lnTo>
                <a:lnTo>
                  <a:pt x="9823" y="3266"/>
                </a:lnTo>
                <a:lnTo>
                  <a:pt x="9810" y="3223"/>
                </a:lnTo>
                <a:close/>
                <a:moveTo>
                  <a:pt x="9802" y="4265"/>
                </a:moveTo>
                <a:lnTo>
                  <a:pt x="9791" y="4309"/>
                </a:lnTo>
                <a:lnTo>
                  <a:pt x="9714" y="4446"/>
                </a:lnTo>
                <a:lnTo>
                  <a:pt x="9664" y="4517"/>
                </a:lnTo>
                <a:lnTo>
                  <a:pt x="9714" y="4691"/>
                </a:lnTo>
                <a:lnTo>
                  <a:pt x="9772" y="4825"/>
                </a:lnTo>
                <a:lnTo>
                  <a:pt x="9821" y="4878"/>
                </a:lnTo>
                <a:lnTo>
                  <a:pt x="9867" y="4849"/>
                </a:lnTo>
                <a:lnTo>
                  <a:pt x="9924" y="4741"/>
                </a:lnTo>
                <a:lnTo>
                  <a:pt x="9989" y="4586"/>
                </a:lnTo>
                <a:lnTo>
                  <a:pt x="10004" y="4467"/>
                </a:lnTo>
                <a:lnTo>
                  <a:pt x="9960" y="4459"/>
                </a:lnTo>
                <a:lnTo>
                  <a:pt x="9892" y="4424"/>
                </a:lnTo>
                <a:lnTo>
                  <a:pt x="9837" y="4339"/>
                </a:lnTo>
                <a:lnTo>
                  <a:pt x="9802" y="4265"/>
                </a:lnTo>
                <a:close/>
                <a:moveTo>
                  <a:pt x="2948" y="5533"/>
                </a:moveTo>
                <a:lnTo>
                  <a:pt x="2942" y="5598"/>
                </a:lnTo>
                <a:lnTo>
                  <a:pt x="2951" y="7266"/>
                </a:lnTo>
                <a:lnTo>
                  <a:pt x="2953" y="7695"/>
                </a:lnTo>
                <a:lnTo>
                  <a:pt x="2957" y="8031"/>
                </a:lnTo>
                <a:lnTo>
                  <a:pt x="2960" y="8276"/>
                </a:lnTo>
                <a:lnTo>
                  <a:pt x="2965" y="8433"/>
                </a:lnTo>
                <a:lnTo>
                  <a:pt x="2974" y="8491"/>
                </a:lnTo>
                <a:lnTo>
                  <a:pt x="2980" y="8395"/>
                </a:lnTo>
                <a:lnTo>
                  <a:pt x="2987" y="8220"/>
                </a:lnTo>
                <a:lnTo>
                  <a:pt x="2989" y="8143"/>
                </a:lnTo>
                <a:lnTo>
                  <a:pt x="2991" y="7963"/>
                </a:lnTo>
                <a:lnTo>
                  <a:pt x="3000" y="7757"/>
                </a:lnTo>
                <a:lnTo>
                  <a:pt x="3014" y="7441"/>
                </a:lnTo>
                <a:lnTo>
                  <a:pt x="16779" y="7441"/>
                </a:lnTo>
                <a:lnTo>
                  <a:pt x="16779" y="6487"/>
                </a:lnTo>
                <a:lnTo>
                  <a:pt x="16779" y="5554"/>
                </a:lnTo>
                <a:lnTo>
                  <a:pt x="2948" y="5533"/>
                </a:lnTo>
                <a:close/>
                <a:moveTo>
                  <a:pt x="13688" y="6477"/>
                </a:moveTo>
                <a:lnTo>
                  <a:pt x="13763" y="6496"/>
                </a:lnTo>
                <a:lnTo>
                  <a:pt x="13745" y="6579"/>
                </a:lnTo>
                <a:lnTo>
                  <a:pt x="13671" y="6560"/>
                </a:lnTo>
                <a:lnTo>
                  <a:pt x="13688" y="6477"/>
                </a:lnTo>
                <a:close/>
                <a:moveTo>
                  <a:pt x="11887" y="6745"/>
                </a:moveTo>
                <a:lnTo>
                  <a:pt x="11941" y="6778"/>
                </a:lnTo>
                <a:lnTo>
                  <a:pt x="11986" y="6835"/>
                </a:lnTo>
                <a:lnTo>
                  <a:pt x="12006" y="6900"/>
                </a:lnTo>
                <a:lnTo>
                  <a:pt x="11986" y="6980"/>
                </a:lnTo>
                <a:lnTo>
                  <a:pt x="11942" y="7059"/>
                </a:lnTo>
                <a:lnTo>
                  <a:pt x="11888" y="7112"/>
                </a:lnTo>
                <a:lnTo>
                  <a:pt x="11848" y="7114"/>
                </a:lnTo>
                <a:lnTo>
                  <a:pt x="11822" y="7043"/>
                </a:lnTo>
                <a:lnTo>
                  <a:pt x="11814" y="6933"/>
                </a:lnTo>
                <a:lnTo>
                  <a:pt x="11821" y="6822"/>
                </a:lnTo>
                <a:lnTo>
                  <a:pt x="11844" y="6753"/>
                </a:lnTo>
                <a:lnTo>
                  <a:pt x="11887" y="6745"/>
                </a:lnTo>
                <a:close/>
                <a:moveTo>
                  <a:pt x="11749" y="6791"/>
                </a:moveTo>
                <a:lnTo>
                  <a:pt x="11816" y="6799"/>
                </a:lnTo>
                <a:lnTo>
                  <a:pt x="11809" y="6909"/>
                </a:lnTo>
                <a:lnTo>
                  <a:pt x="11694" y="6982"/>
                </a:lnTo>
                <a:lnTo>
                  <a:pt x="11597" y="6934"/>
                </a:lnTo>
                <a:lnTo>
                  <a:pt x="11607" y="6879"/>
                </a:lnTo>
                <a:lnTo>
                  <a:pt x="11668" y="6825"/>
                </a:lnTo>
                <a:lnTo>
                  <a:pt x="11749" y="6791"/>
                </a:lnTo>
                <a:close/>
                <a:moveTo>
                  <a:pt x="17483" y="9223"/>
                </a:moveTo>
                <a:lnTo>
                  <a:pt x="17427" y="9282"/>
                </a:lnTo>
                <a:lnTo>
                  <a:pt x="17405" y="9381"/>
                </a:lnTo>
                <a:lnTo>
                  <a:pt x="17425" y="9476"/>
                </a:lnTo>
                <a:lnTo>
                  <a:pt x="17465" y="9502"/>
                </a:lnTo>
                <a:lnTo>
                  <a:pt x="17500" y="9494"/>
                </a:lnTo>
                <a:lnTo>
                  <a:pt x="17550" y="9350"/>
                </a:lnTo>
                <a:lnTo>
                  <a:pt x="17534" y="9233"/>
                </a:lnTo>
                <a:lnTo>
                  <a:pt x="17483" y="9223"/>
                </a:lnTo>
                <a:close/>
                <a:moveTo>
                  <a:pt x="3890" y="9233"/>
                </a:moveTo>
                <a:lnTo>
                  <a:pt x="3802" y="9257"/>
                </a:lnTo>
                <a:lnTo>
                  <a:pt x="3761" y="9381"/>
                </a:lnTo>
                <a:lnTo>
                  <a:pt x="3780" y="9476"/>
                </a:lnTo>
                <a:lnTo>
                  <a:pt x="3833" y="9510"/>
                </a:lnTo>
                <a:lnTo>
                  <a:pt x="3879" y="9476"/>
                </a:lnTo>
                <a:lnTo>
                  <a:pt x="3905" y="9344"/>
                </a:lnTo>
                <a:lnTo>
                  <a:pt x="3890" y="9233"/>
                </a:lnTo>
                <a:close/>
                <a:moveTo>
                  <a:pt x="2862" y="9256"/>
                </a:moveTo>
                <a:lnTo>
                  <a:pt x="2797" y="9295"/>
                </a:lnTo>
                <a:lnTo>
                  <a:pt x="2872" y="9349"/>
                </a:lnTo>
                <a:lnTo>
                  <a:pt x="2917" y="9295"/>
                </a:lnTo>
                <a:lnTo>
                  <a:pt x="2862" y="9256"/>
                </a:lnTo>
                <a:close/>
                <a:moveTo>
                  <a:pt x="18144" y="9261"/>
                </a:moveTo>
                <a:lnTo>
                  <a:pt x="18094" y="9282"/>
                </a:lnTo>
                <a:lnTo>
                  <a:pt x="18089" y="9425"/>
                </a:lnTo>
                <a:lnTo>
                  <a:pt x="18111" y="9556"/>
                </a:lnTo>
                <a:lnTo>
                  <a:pt x="18151" y="9600"/>
                </a:lnTo>
                <a:lnTo>
                  <a:pt x="18190" y="9539"/>
                </a:lnTo>
                <a:lnTo>
                  <a:pt x="18199" y="9428"/>
                </a:lnTo>
                <a:lnTo>
                  <a:pt x="18182" y="9317"/>
                </a:lnTo>
                <a:lnTo>
                  <a:pt x="18144" y="9261"/>
                </a:lnTo>
                <a:close/>
                <a:moveTo>
                  <a:pt x="15378" y="9271"/>
                </a:moveTo>
                <a:lnTo>
                  <a:pt x="15312" y="9292"/>
                </a:lnTo>
                <a:lnTo>
                  <a:pt x="15264" y="9319"/>
                </a:lnTo>
                <a:lnTo>
                  <a:pt x="15249" y="9428"/>
                </a:lnTo>
                <a:lnTo>
                  <a:pt x="15310" y="9459"/>
                </a:lnTo>
                <a:lnTo>
                  <a:pt x="15427" y="9485"/>
                </a:lnTo>
                <a:lnTo>
                  <a:pt x="15474" y="9414"/>
                </a:lnTo>
                <a:lnTo>
                  <a:pt x="15432" y="9299"/>
                </a:lnTo>
                <a:lnTo>
                  <a:pt x="15378" y="9271"/>
                </a:lnTo>
                <a:close/>
                <a:moveTo>
                  <a:pt x="4464" y="9274"/>
                </a:moveTo>
                <a:lnTo>
                  <a:pt x="4441" y="9410"/>
                </a:lnTo>
                <a:lnTo>
                  <a:pt x="4456" y="9551"/>
                </a:lnTo>
                <a:lnTo>
                  <a:pt x="4475" y="9635"/>
                </a:lnTo>
                <a:lnTo>
                  <a:pt x="4549" y="9596"/>
                </a:lnTo>
                <a:lnTo>
                  <a:pt x="4569" y="9534"/>
                </a:lnTo>
                <a:lnTo>
                  <a:pt x="4572" y="9427"/>
                </a:lnTo>
                <a:lnTo>
                  <a:pt x="4539" y="9296"/>
                </a:lnTo>
                <a:lnTo>
                  <a:pt x="4464" y="9274"/>
                </a:lnTo>
                <a:close/>
                <a:moveTo>
                  <a:pt x="16519" y="9274"/>
                </a:moveTo>
                <a:lnTo>
                  <a:pt x="16465" y="9295"/>
                </a:lnTo>
                <a:lnTo>
                  <a:pt x="16511" y="9349"/>
                </a:lnTo>
                <a:lnTo>
                  <a:pt x="16584" y="9296"/>
                </a:lnTo>
                <a:lnTo>
                  <a:pt x="16519" y="9274"/>
                </a:lnTo>
                <a:close/>
                <a:moveTo>
                  <a:pt x="1797" y="9279"/>
                </a:moveTo>
                <a:lnTo>
                  <a:pt x="1704" y="9302"/>
                </a:lnTo>
                <a:lnTo>
                  <a:pt x="1664" y="9366"/>
                </a:lnTo>
                <a:lnTo>
                  <a:pt x="1693" y="9437"/>
                </a:lnTo>
                <a:lnTo>
                  <a:pt x="1791" y="9507"/>
                </a:lnTo>
                <a:lnTo>
                  <a:pt x="1833" y="9411"/>
                </a:lnTo>
                <a:lnTo>
                  <a:pt x="1797" y="9279"/>
                </a:lnTo>
                <a:close/>
                <a:moveTo>
                  <a:pt x="15079" y="9279"/>
                </a:moveTo>
                <a:lnTo>
                  <a:pt x="15043" y="9411"/>
                </a:lnTo>
                <a:lnTo>
                  <a:pt x="15109" y="9507"/>
                </a:lnTo>
                <a:lnTo>
                  <a:pt x="15181" y="9471"/>
                </a:lnTo>
                <a:lnTo>
                  <a:pt x="15176" y="9304"/>
                </a:lnTo>
                <a:lnTo>
                  <a:pt x="15079" y="9279"/>
                </a:lnTo>
                <a:close/>
                <a:moveTo>
                  <a:pt x="1550" y="9282"/>
                </a:moveTo>
                <a:lnTo>
                  <a:pt x="1430" y="9302"/>
                </a:lnTo>
                <a:lnTo>
                  <a:pt x="1398" y="9346"/>
                </a:lnTo>
                <a:lnTo>
                  <a:pt x="1498" y="9363"/>
                </a:lnTo>
                <a:lnTo>
                  <a:pt x="1560" y="9328"/>
                </a:lnTo>
                <a:lnTo>
                  <a:pt x="1550" y="9282"/>
                </a:lnTo>
                <a:close/>
                <a:moveTo>
                  <a:pt x="17068" y="9295"/>
                </a:moveTo>
                <a:lnTo>
                  <a:pt x="17033" y="9327"/>
                </a:lnTo>
                <a:lnTo>
                  <a:pt x="17019" y="9402"/>
                </a:lnTo>
                <a:lnTo>
                  <a:pt x="17033" y="9478"/>
                </a:lnTo>
                <a:lnTo>
                  <a:pt x="17068" y="9510"/>
                </a:lnTo>
                <a:lnTo>
                  <a:pt x="17102" y="9478"/>
                </a:lnTo>
                <a:lnTo>
                  <a:pt x="17116" y="9402"/>
                </a:lnTo>
                <a:lnTo>
                  <a:pt x="17102" y="9327"/>
                </a:lnTo>
                <a:lnTo>
                  <a:pt x="17068" y="9295"/>
                </a:lnTo>
                <a:close/>
                <a:moveTo>
                  <a:pt x="15537" y="9371"/>
                </a:moveTo>
                <a:lnTo>
                  <a:pt x="15547" y="9453"/>
                </a:lnTo>
                <a:lnTo>
                  <a:pt x="15647" y="9508"/>
                </a:lnTo>
                <a:lnTo>
                  <a:pt x="15717" y="9462"/>
                </a:lnTo>
                <a:lnTo>
                  <a:pt x="15641" y="9383"/>
                </a:lnTo>
                <a:lnTo>
                  <a:pt x="15537" y="9371"/>
                </a:lnTo>
                <a:close/>
                <a:moveTo>
                  <a:pt x="2049" y="9402"/>
                </a:moveTo>
                <a:lnTo>
                  <a:pt x="1977" y="9456"/>
                </a:lnTo>
                <a:lnTo>
                  <a:pt x="2049" y="9510"/>
                </a:lnTo>
                <a:lnTo>
                  <a:pt x="2122" y="9456"/>
                </a:lnTo>
                <a:lnTo>
                  <a:pt x="2049" y="9402"/>
                </a:lnTo>
                <a:close/>
                <a:moveTo>
                  <a:pt x="16712" y="9744"/>
                </a:moveTo>
                <a:lnTo>
                  <a:pt x="16694" y="10127"/>
                </a:lnTo>
                <a:lnTo>
                  <a:pt x="16679" y="10294"/>
                </a:lnTo>
                <a:lnTo>
                  <a:pt x="16667" y="10447"/>
                </a:lnTo>
                <a:lnTo>
                  <a:pt x="16607" y="10642"/>
                </a:lnTo>
                <a:lnTo>
                  <a:pt x="16561" y="10748"/>
                </a:lnTo>
                <a:lnTo>
                  <a:pt x="16609" y="10926"/>
                </a:lnTo>
                <a:lnTo>
                  <a:pt x="16673" y="11064"/>
                </a:lnTo>
                <a:lnTo>
                  <a:pt x="16721" y="11122"/>
                </a:lnTo>
                <a:lnTo>
                  <a:pt x="16781" y="11047"/>
                </a:lnTo>
                <a:lnTo>
                  <a:pt x="16871" y="10867"/>
                </a:lnTo>
                <a:lnTo>
                  <a:pt x="16938" y="10698"/>
                </a:lnTo>
                <a:lnTo>
                  <a:pt x="16943" y="10651"/>
                </a:lnTo>
                <a:lnTo>
                  <a:pt x="16894" y="10662"/>
                </a:lnTo>
                <a:lnTo>
                  <a:pt x="16821" y="10634"/>
                </a:lnTo>
                <a:lnTo>
                  <a:pt x="16774" y="10590"/>
                </a:lnTo>
                <a:lnTo>
                  <a:pt x="16745" y="10509"/>
                </a:lnTo>
                <a:lnTo>
                  <a:pt x="16729" y="10366"/>
                </a:lnTo>
                <a:lnTo>
                  <a:pt x="16721" y="10140"/>
                </a:lnTo>
                <a:lnTo>
                  <a:pt x="16712" y="9744"/>
                </a:lnTo>
                <a:close/>
                <a:moveTo>
                  <a:pt x="2878" y="10685"/>
                </a:moveTo>
                <a:lnTo>
                  <a:pt x="2768" y="10711"/>
                </a:lnTo>
                <a:lnTo>
                  <a:pt x="2778" y="10788"/>
                </a:lnTo>
                <a:lnTo>
                  <a:pt x="2833" y="10951"/>
                </a:lnTo>
                <a:lnTo>
                  <a:pt x="2900" y="11109"/>
                </a:lnTo>
                <a:lnTo>
                  <a:pt x="2943" y="11175"/>
                </a:lnTo>
                <a:lnTo>
                  <a:pt x="2993" y="11104"/>
                </a:lnTo>
                <a:lnTo>
                  <a:pt x="3075" y="10935"/>
                </a:lnTo>
                <a:lnTo>
                  <a:pt x="3146" y="10773"/>
                </a:lnTo>
                <a:lnTo>
                  <a:pt x="3092" y="10685"/>
                </a:lnTo>
                <a:lnTo>
                  <a:pt x="2878" y="10685"/>
                </a:lnTo>
                <a:close/>
                <a:moveTo>
                  <a:pt x="247" y="11337"/>
                </a:moveTo>
                <a:lnTo>
                  <a:pt x="242" y="11433"/>
                </a:lnTo>
                <a:lnTo>
                  <a:pt x="242" y="12626"/>
                </a:lnTo>
                <a:lnTo>
                  <a:pt x="242" y="13648"/>
                </a:lnTo>
                <a:lnTo>
                  <a:pt x="244" y="13917"/>
                </a:lnTo>
                <a:lnTo>
                  <a:pt x="5576" y="13917"/>
                </a:lnTo>
                <a:lnTo>
                  <a:pt x="5583" y="13857"/>
                </a:lnTo>
                <a:lnTo>
                  <a:pt x="5593" y="13596"/>
                </a:lnTo>
                <a:lnTo>
                  <a:pt x="5593" y="12626"/>
                </a:lnTo>
                <a:lnTo>
                  <a:pt x="5593" y="11601"/>
                </a:lnTo>
                <a:lnTo>
                  <a:pt x="5588" y="11426"/>
                </a:lnTo>
                <a:lnTo>
                  <a:pt x="5578" y="11337"/>
                </a:lnTo>
                <a:lnTo>
                  <a:pt x="247" y="11337"/>
                </a:lnTo>
                <a:close/>
                <a:moveTo>
                  <a:pt x="12140" y="11337"/>
                </a:moveTo>
                <a:lnTo>
                  <a:pt x="12117" y="11392"/>
                </a:lnTo>
                <a:lnTo>
                  <a:pt x="12100" y="11623"/>
                </a:lnTo>
                <a:lnTo>
                  <a:pt x="12094" y="11807"/>
                </a:lnTo>
                <a:lnTo>
                  <a:pt x="12088" y="12054"/>
                </a:lnTo>
                <a:lnTo>
                  <a:pt x="12087" y="12380"/>
                </a:lnTo>
                <a:lnTo>
                  <a:pt x="12087" y="12589"/>
                </a:lnTo>
                <a:lnTo>
                  <a:pt x="12096" y="12653"/>
                </a:lnTo>
                <a:lnTo>
                  <a:pt x="12098" y="12883"/>
                </a:lnTo>
                <a:lnTo>
                  <a:pt x="12093" y="13151"/>
                </a:lnTo>
                <a:lnTo>
                  <a:pt x="12101" y="13591"/>
                </a:lnTo>
                <a:lnTo>
                  <a:pt x="12116" y="13835"/>
                </a:lnTo>
                <a:lnTo>
                  <a:pt x="12133" y="13906"/>
                </a:lnTo>
                <a:lnTo>
                  <a:pt x="14368" y="13917"/>
                </a:lnTo>
                <a:lnTo>
                  <a:pt x="14882" y="13917"/>
                </a:lnTo>
                <a:lnTo>
                  <a:pt x="15336" y="13919"/>
                </a:lnTo>
                <a:lnTo>
                  <a:pt x="15727" y="13925"/>
                </a:lnTo>
                <a:lnTo>
                  <a:pt x="16051" y="13930"/>
                </a:lnTo>
                <a:lnTo>
                  <a:pt x="16309" y="13937"/>
                </a:lnTo>
                <a:lnTo>
                  <a:pt x="16497" y="13947"/>
                </a:lnTo>
                <a:lnTo>
                  <a:pt x="16614" y="13958"/>
                </a:lnTo>
                <a:lnTo>
                  <a:pt x="16658" y="13970"/>
                </a:lnTo>
                <a:lnTo>
                  <a:pt x="16730" y="14024"/>
                </a:lnTo>
                <a:lnTo>
                  <a:pt x="16802" y="13970"/>
                </a:lnTo>
                <a:lnTo>
                  <a:pt x="16846" y="13958"/>
                </a:lnTo>
                <a:lnTo>
                  <a:pt x="16962" y="13947"/>
                </a:lnTo>
                <a:lnTo>
                  <a:pt x="17149" y="13937"/>
                </a:lnTo>
                <a:lnTo>
                  <a:pt x="17404" y="13930"/>
                </a:lnTo>
                <a:lnTo>
                  <a:pt x="17726" y="13925"/>
                </a:lnTo>
                <a:lnTo>
                  <a:pt x="18112" y="13919"/>
                </a:lnTo>
                <a:lnTo>
                  <a:pt x="18562" y="13917"/>
                </a:lnTo>
                <a:lnTo>
                  <a:pt x="19072" y="13917"/>
                </a:lnTo>
                <a:lnTo>
                  <a:pt x="21302" y="13917"/>
                </a:lnTo>
                <a:lnTo>
                  <a:pt x="21311" y="13710"/>
                </a:lnTo>
                <a:lnTo>
                  <a:pt x="21311" y="12626"/>
                </a:lnTo>
                <a:lnTo>
                  <a:pt x="21311" y="12358"/>
                </a:lnTo>
                <a:lnTo>
                  <a:pt x="21310" y="12127"/>
                </a:lnTo>
                <a:lnTo>
                  <a:pt x="21305" y="11701"/>
                </a:lnTo>
                <a:lnTo>
                  <a:pt x="21299" y="11411"/>
                </a:lnTo>
                <a:lnTo>
                  <a:pt x="21297" y="11370"/>
                </a:lnTo>
                <a:lnTo>
                  <a:pt x="12140" y="11337"/>
                </a:lnTo>
                <a:close/>
                <a:moveTo>
                  <a:pt x="8635" y="11874"/>
                </a:moveTo>
                <a:lnTo>
                  <a:pt x="8564" y="11961"/>
                </a:lnTo>
                <a:lnTo>
                  <a:pt x="8561" y="12094"/>
                </a:lnTo>
                <a:lnTo>
                  <a:pt x="8640" y="12137"/>
                </a:lnTo>
                <a:lnTo>
                  <a:pt x="8678" y="12009"/>
                </a:lnTo>
                <a:lnTo>
                  <a:pt x="8666" y="11914"/>
                </a:lnTo>
                <a:lnTo>
                  <a:pt x="8635" y="11874"/>
                </a:lnTo>
                <a:close/>
                <a:moveTo>
                  <a:pt x="10016" y="11896"/>
                </a:moveTo>
                <a:lnTo>
                  <a:pt x="9961" y="11961"/>
                </a:lnTo>
                <a:lnTo>
                  <a:pt x="9959" y="12094"/>
                </a:lnTo>
                <a:lnTo>
                  <a:pt x="10029" y="12141"/>
                </a:lnTo>
                <a:lnTo>
                  <a:pt x="10089" y="12076"/>
                </a:lnTo>
                <a:lnTo>
                  <a:pt x="10089" y="11944"/>
                </a:lnTo>
                <a:lnTo>
                  <a:pt x="10050" y="11898"/>
                </a:lnTo>
                <a:lnTo>
                  <a:pt x="10016" y="11896"/>
                </a:lnTo>
                <a:close/>
                <a:moveTo>
                  <a:pt x="7642" y="11901"/>
                </a:moveTo>
                <a:lnTo>
                  <a:pt x="7604" y="11936"/>
                </a:lnTo>
                <a:lnTo>
                  <a:pt x="7578" y="12022"/>
                </a:lnTo>
                <a:lnTo>
                  <a:pt x="7586" y="12114"/>
                </a:lnTo>
                <a:lnTo>
                  <a:pt x="7642" y="12144"/>
                </a:lnTo>
                <a:lnTo>
                  <a:pt x="7671" y="12128"/>
                </a:lnTo>
                <a:lnTo>
                  <a:pt x="7703" y="12023"/>
                </a:lnTo>
                <a:lnTo>
                  <a:pt x="7680" y="11936"/>
                </a:lnTo>
                <a:lnTo>
                  <a:pt x="7642" y="11901"/>
                </a:lnTo>
                <a:close/>
                <a:moveTo>
                  <a:pt x="8056" y="11904"/>
                </a:moveTo>
                <a:lnTo>
                  <a:pt x="7980" y="11927"/>
                </a:lnTo>
                <a:lnTo>
                  <a:pt x="8025" y="11982"/>
                </a:lnTo>
                <a:lnTo>
                  <a:pt x="8097" y="11960"/>
                </a:lnTo>
                <a:lnTo>
                  <a:pt x="8056" y="11904"/>
                </a:lnTo>
                <a:close/>
                <a:moveTo>
                  <a:pt x="8923" y="11904"/>
                </a:moveTo>
                <a:lnTo>
                  <a:pt x="8848" y="11927"/>
                </a:lnTo>
                <a:lnTo>
                  <a:pt x="8893" y="11982"/>
                </a:lnTo>
                <a:lnTo>
                  <a:pt x="8965" y="11960"/>
                </a:lnTo>
                <a:lnTo>
                  <a:pt x="8923" y="11904"/>
                </a:lnTo>
                <a:close/>
                <a:moveTo>
                  <a:pt x="9658" y="11912"/>
                </a:moveTo>
                <a:lnTo>
                  <a:pt x="9568" y="11931"/>
                </a:lnTo>
                <a:lnTo>
                  <a:pt x="9474" y="11927"/>
                </a:lnTo>
                <a:lnTo>
                  <a:pt x="9425" y="11914"/>
                </a:lnTo>
                <a:lnTo>
                  <a:pt x="9353" y="11956"/>
                </a:lnTo>
                <a:lnTo>
                  <a:pt x="9287" y="12024"/>
                </a:lnTo>
                <a:lnTo>
                  <a:pt x="9258" y="12098"/>
                </a:lnTo>
                <a:lnTo>
                  <a:pt x="9304" y="12128"/>
                </a:lnTo>
                <a:lnTo>
                  <a:pt x="9427" y="12112"/>
                </a:lnTo>
                <a:lnTo>
                  <a:pt x="9546" y="12043"/>
                </a:lnTo>
                <a:lnTo>
                  <a:pt x="9637" y="11965"/>
                </a:lnTo>
                <a:lnTo>
                  <a:pt x="9658" y="11912"/>
                </a:lnTo>
                <a:close/>
                <a:moveTo>
                  <a:pt x="6188" y="12061"/>
                </a:moveTo>
                <a:lnTo>
                  <a:pt x="6087" y="12090"/>
                </a:lnTo>
                <a:lnTo>
                  <a:pt x="5937" y="12168"/>
                </a:lnTo>
                <a:lnTo>
                  <a:pt x="5823" y="12233"/>
                </a:lnTo>
                <a:lnTo>
                  <a:pt x="5986" y="12348"/>
                </a:lnTo>
                <a:lnTo>
                  <a:pt x="6116" y="12430"/>
                </a:lnTo>
                <a:lnTo>
                  <a:pt x="6202" y="12465"/>
                </a:lnTo>
                <a:lnTo>
                  <a:pt x="6248" y="12435"/>
                </a:lnTo>
                <a:lnTo>
                  <a:pt x="6280" y="12357"/>
                </a:lnTo>
                <a:lnTo>
                  <a:pt x="6293" y="12252"/>
                </a:lnTo>
                <a:lnTo>
                  <a:pt x="6281" y="12141"/>
                </a:lnTo>
                <a:lnTo>
                  <a:pt x="6250" y="12078"/>
                </a:lnTo>
                <a:lnTo>
                  <a:pt x="6188" y="12061"/>
                </a:lnTo>
                <a:close/>
                <a:moveTo>
                  <a:pt x="7956" y="12519"/>
                </a:moveTo>
                <a:lnTo>
                  <a:pt x="7921" y="12560"/>
                </a:lnTo>
                <a:lnTo>
                  <a:pt x="7907" y="12657"/>
                </a:lnTo>
                <a:lnTo>
                  <a:pt x="7922" y="12751"/>
                </a:lnTo>
                <a:lnTo>
                  <a:pt x="7966" y="12769"/>
                </a:lnTo>
                <a:lnTo>
                  <a:pt x="8007" y="12720"/>
                </a:lnTo>
                <a:lnTo>
                  <a:pt x="8003" y="12599"/>
                </a:lnTo>
                <a:lnTo>
                  <a:pt x="7956" y="12519"/>
                </a:lnTo>
                <a:close/>
                <a:moveTo>
                  <a:pt x="8373" y="12545"/>
                </a:moveTo>
                <a:lnTo>
                  <a:pt x="8253" y="12585"/>
                </a:lnTo>
                <a:lnTo>
                  <a:pt x="8202" y="12613"/>
                </a:lnTo>
                <a:lnTo>
                  <a:pt x="8196" y="12681"/>
                </a:lnTo>
                <a:lnTo>
                  <a:pt x="8220" y="12761"/>
                </a:lnTo>
                <a:lnTo>
                  <a:pt x="8279" y="12783"/>
                </a:lnTo>
                <a:lnTo>
                  <a:pt x="8325" y="12774"/>
                </a:lnTo>
                <a:lnTo>
                  <a:pt x="8368" y="12757"/>
                </a:lnTo>
                <a:lnTo>
                  <a:pt x="8389" y="12648"/>
                </a:lnTo>
                <a:lnTo>
                  <a:pt x="8373" y="12545"/>
                </a:lnTo>
                <a:close/>
                <a:moveTo>
                  <a:pt x="9691" y="12546"/>
                </a:moveTo>
                <a:lnTo>
                  <a:pt x="9643" y="12656"/>
                </a:lnTo>
                <a:lnTo>
                  <a:pt x="9691" y="12734"/>
                </a:lnTo>
                <a:lnTo>
                  <a:pt x="9726" y="12701"/>
                </a:lnTo>
                <a:lnTo>
                  <a:pt x="9740" y="12624"/>
                </a:lnTo>
                <a:lnTo>
                  <a:pt x="9726" y="12555"/>
                </a:lnTo>
                <a:lnTo>
                  <a:pt x="9691" y="12546"/>
                </a:lnTo>
                <a:close/>
                <a:moveTo>
                  <a:pt x="9032" y="12550"/>
                </a:moveTo>
                <a:lnTo>
                  <a:pt x="8932" y="12608"/>
                </a:lnTo>
                <a:lnTo>
                  <a:pt x="8821" y="12690"/>
                </a:lnTo>
                <a:lnTo>
                  <a:pt x="8776" y="12748"/>
                </a:lnTo>
                <a:lnTo>
                  <a:pt x="8822" y="12787"/>
                </a:lnTo>
                <a:lnTo>
                  <a:pt x="8896" y="12731"/>
                </a:lnTo>
                <a:lnTo>
                  <a:pt x="8937" y="12704"/>
                </a:lnTo>
                <a:lnTo>
                  <a:pt x="8997" y="12739"/>
                </a:lnTo>
                <a:lnTo>
                  <a:pt x="9095" y="12769"/>
                </a:lnTo>
                <a:lnTo>
                  <a:pt x="9072" y="12664"/>
                </a:lnTo>
                <a:lnTo>
                  <a:pt x="9032" y="12550"/>
                </a:lnTo>
                <a:close/>
                <a:moveTo>
                  <a:pt x="7546" y="12681"/>
                </a:moveTo>
                <a:lnTo>
                  <a:pt x="7474" y="12734"/>
                </a:lnTo>
                <a:lnTo>
                  <a:pt x="7546" y="12788"/>
                </a:lnTo>
                <a:lnTo>
                  <a:pt x="7618" y="12734"/>
                </a:lnTo>
                <a:lnTo>
                  <a:pt x="7546" y="12681"/>
                </a:lnTo>
                <a:close/>
                <a:moveTo>
                  <a:pt x="9935" y="12681"/>
                </a:moveTo>
                <a:lnTo>
                  <a:pt x="9884" y="12734"/>
                </a:lnTo>
                <a:lnTo>
                  <a:pt x="9906" y="12788"/>
                </a:lnTo>
                <a:lnTo>
                  <a:pt x="9957" y="12734"/>
                </a:lnTo>
                <a:lnTo>
                  <a:pt x="9935" y="12681"/>
                </a:lnTo>
                <a:close/>
                <a:moveTo>
                  <a:pt x="8087" y="13183"/>
                </a:moveTo>
                <a:lnTo>
                  <a:pt x="8027" y="13220"/>
                </a:lnTo>
                <a:lnTo>
                  <a:pt x="8022" y="13355"/>
                </a:lnTo>
                <a:lnTo>
                  <a:pt x="8079" y="13408"/>
                </a:lnTo>
                <a:lnTo>
                  <a:pt x="8148" y="13298"/>
                </a:lnTo>
                <a:lnTo>
                  <a:pt x="8129" y="13236"/>
                </a:lnTo>
                <a:lnTo>
                  <a:pt x="8079" y="13222"/>
                </a:lnTo>
                <a:lnTo>
                  <a:pt x="8087" y="13183"/>
                </a:lnTo>
                <a:close/>
                <a:moveTo>
                  <a:pt x="9179" y="13183"/>
                </a:moveTo>
                <a:lnTo>
                  <a:pt x="9202" y="13289"/>
                </a:lnTo>
                <a:lnTo>
                  <a:pt x="9220" y="13402"/>
                </a:lnTo>
                <a:lnTo>
                  <a:pt x="9241" y="13402"/>
                </a:lnTo>
                <a:lnTo>
                  <a:pt x="9341" y="13343"/>
                </a:lnTo>
                <a:lnTo>
                  <a:pt x="9435" y="13275"/>
                </a:lnTo>
                <a:lnTo>
                  <a:pt x="9489" y="13218"/>
                </a:lnTo>
                <a:lnTo>
                  <a:pt x="9413" y="13193"/>
                </a:lnTo>
                <a:lnTo>
                  <a:pt x="9376" y="13220"/>
                </a:lnTo>
                <a:lnTo>
                  <a:pt x="9335" y="13248"/>
                </a:lnTo>
                <a:lnTo>
                  <a:pt x="9276" y="13213"/>
                </a:lnTo>
                <a:lnTo>
                  <a:pt x="9179" y="13183"/>
                </a:lnTo>
                <a:close/>
                <a:moveTo>
                  <a:pt x="8648" y="13209"/>
                </a:moveTo>
                <a:lnTo>
                  <a:pt x="8706" y="13271"/>
                </a:lnTo>
                <a:lnTo>
                  <a:pt x="8751" y="13218"/>
                </a:lnTo>
                <a:lnTo>
                  <a:pt x="8648" y="13209"/>
                </a:lnTo>
                <a:close/>
                <a:moveTo>
                  <a:pt x="8946" y="13325"/>
                </a:moveTo>
                <a:lnTo>
                  <a:pt x="8871" y="13378"/>
                </a:lnTo>
                <a:lnTo>
                  <a:pt x="8945" y="13412"/>
                </a:lnTo>
                <a:lnTo>
                  <a:pt x="8992" y="13378"/>
                </a:lnTo>
                <a:lnTo>
                  <a:pt x="8946" y="13325"/>
                </a:lnTo>
                <a:close/>
                <a:moveTo>
                  <a:pt x="17698" y="15206"/>
                </a:moveTo>
                <a:lnTo>
                  <a:pt x="17620" y="15268"/>
                </a:lnTo>
                <a:lnTo>
                  <a:pt x="17618" y="15400"/>
                </a:lnTo>
                <a:lnTo>
                  <a:pt x="17694" y="15448"/>
                </a:lnTo>
                <a:lnTo>
                  <a:pt x="17729" y="15392"/>
                </a:lnTo>
                <a:lnTo>
                  <a:pt x="17742" y="15311"/>
                </a:lnTo>
                <a:lnTo>
                  <a:pt x="17731" y="15238"/>
                </a:lnTo>
                <a:lnTo>
                  <a:pt x="17698" y="15206"/>
                </a:lnTo>
                <a:close/>
                <a:moveTo>
                  <a:pt x="16160" y="15223"/>
                </a:moveTo>
                <a:lnTo>
                  <a:pt x="16064" y="15293"/>
                </a:lnTo>
                <a:lnTo>
                  <a:pt x="16010" y="15298"/>
                </a:lnTo>
                <a:lnTo>
                  <a:pt x="15938" y="15344"/>
                </a:lnTo>
                <a:lnTo>
                  <a:pt x="15882" y="15405"/>
                </a:lnTo>
                <a:lnTo>
                  <a:pt x="15874" y="15452"/>
                </a:lnTo>
                <a:lnTo>
                  <a:pt x="15922" y="15457"/>
                </a:lnTo>
                <a:lnTo>
                  <a:pt x="15998" y="15426"/>
                </a:lnTo>
                <a:lnTo>
                  <a:pt x="16084" y="15398"/>
                </a:lnTo>
                <a:lnTo>
                  <a:pt x="16146" y="15440"/>
                </a:lnTo>
                <a:lnTo>
                  <a:pt x="16168" y="15546"/>
                </a:lnTo>
                <a:lnTo>
                  <a:pt x="16232" y="15528"/>
                </a:lnTo>
                <a:lnTo>
                  <a:pt x="16248" y="15394"/>
                </a:lnTo>
                <a:lnTo>
                  <a:pt x="16228" y="15258"/>
                </a:lnTo>
                <a:lnTo>
                  <a:pt x="16160" y="15223"/>
                </a:lnTo>
                <a:close/>
                <a:moveTo>
                  <a:pt x="16749" y="15224"/>
                </a:moveTo>
                <a:lnTo>
                  <a:pt x="16622" y="15281"/>
                </a:lnTo>
                <a:lnTo>
                  <a:pt x="16568" y="15338"/>
                </a:lnTo>
                <a:lnTo>
                  <a:pt x="16542" y="15412"/>
                </a:lnTo>
                <a:lnTo>
                  <a:pt x="16583" y="15396"/>
                </a:lnTo>
                <a:lnTo>
                  <a:pt x="16658" y="15420"/>
                </a:lnTo>
                <a:lnTo>
                  <a:pt x="16717" y="15456"/>
                </a:lnTo>
                <a:lnTo>
                  <a:pt x="16743" y="15456"/>
                </a:lnTo>
                <a:lnTo>
                  <a:pt x="16779" y="15341"/>
                </a:lnTo>
                <a:lnTo>
                  <a:pt x="16749" y="15224"/>
                </a:lnTo>
                <a:close/>
                <a:moveTo>
                  <a:pt x="16907" y="15901"/>
                </a:moveTo>
                <a:lnTo>
                  <a:pt x="16841" y="15919"/>
                </a:lnTo>
                <a:lnTo>
                  <a:pt x="16827" y="16006"/>
                </a:lnTo>
                <a:lnTo>
                  <a:pt x="16845" y="16073"/>
                </a:lnTo>
                <a:lnTo>
                  <a:pt x="16890" y="16102"/>
                </a:lnTo>
                <a:lnTo>
                  <a:pt x="16932" y="16069"/>
                </a:lnTo>
                <a:lnTo>
                  <a:pt x="16933" y="15976"/>
                </a:lnTo>
                <a:lnTo>
                  <a:pt x="16907" y="15901"/>
                </a:lnTo>
                <a:close/>
                <a:moveTo>
                  <a:pt x="17647" y="15905"/>
                </a:moveTo>
                <a:lnTo>
                  <a:pt x="17613" y="15944"/>
                </a:lnTo>
                <a:lnTo>
                  <a:pt x="17598" y="16038"/>
                </a:lnTo>
                <a:lnTo>
                  <a:pt x="17612" y="16131"/>
                </a:lnTo>
                <a:lnTo>
                  <a:pt x="17652" y="16144"/>
                </a:lnTo>
                <a:lnTo>
                  <a:pt x="17680" y="16134"/>
                </a:lnTo>
                <a:lnTo>
                  <a:pt x="17694" y="16038"/>
                </a:lnTo>
                <a:lnTo>
                  <a:pt x="17680" y="15944"/>
                </a:lnTo>
                <a:lnTo>
                  <a:pt x="17647" y="15905"/>
                </a:lnTo>
                <a:close/>
                <a:moveTo>
                  <a:pt x="19000" y="15909"/>
                </a:moveTo>
                <a:lnTo>
                  <a:pt x="18948" y="15958"/>
                </a:lnTo>
                <a:lnTo>
                  <a:pt x="19024" y="16012"/>
                </a:lnTo>
                <a:lnTo>
                  <a:pt x="19066" y="15961"/>
                </a:lnTo>
                <a:lnTo>
                  <a:pt x="19000" y="15909"/>
                </a:lnTo>
                <a:close/>
                <a:moveTo>
                  <a:pt x="18271" y="15920"/>
                </a:moveTo>
                <a:lnTo>
                  <a:pt x="18224" y="15923"/>
                </a:lnTo>
                <a:lnTo>
                  <a:pt x="18177" y="15958"/>
                </a:lnTo>
                <a:lnTo>
                  <a:pt x="18249" y="16012"/>
                </a:lnTo>
                <a:lnTo>
                  <a:pt x="18321" y="15958"/>
                </a:lnTo>
                <a:lnTo>
                  <a:pt x="18271" y="15920"/>
                </a:lnTo>
                <a:close/>
                <a:moveTo>
                  <a:pt x="15107" y="15933"/>
                </a:moveTo>
                <a:lnTo>
                  <a:pt x="15093" y="15999"/>
                </a:lnTo>
                <a:lnTo>
                  <a:pt x="15097" y="16077"/>
                </a:lnTo>
                <a:lnTo>
                  <a:pt x="15120" y="16130"/>
                </a:lnTo>
                <a:lnTo>
                  <a:pt x="15175" y="16161"/>
                </a:lnTo>
                <a:lnTo>
                  <a:pt x="15188" y="16038"/>
                </a:lnTo>
                <a:lnTo>
                  <a:pt x="15174" y="15944"/>
                </a:lnTo>
                <a:lnTo>
                  <a:pt x="15107" y="15933"/>
                </a:lnTo>
                <a:close/>
                <a:moveTo>
                  <a:pt x="14730" y="16046"/>
                </a:moveTo>
                <a:lnTo>
                  <a:pt x="14685" y="16126"/>
                </a:lnTo>
                <a:lnTo>
                  <a:pt x="14755" y="16143"/>
                </a:lnTo>
                <a:lnTo>
                  <a:pt x="14802" y="16064"/>
                </a:lnTo>
                <a:lnTo>
                  <a:pt x="14730" y="16046"/>
                </a:lnTo>
                <a:close/>
                <a:moveTo>
                  <a:pt x="17093" y="16046"/>
                </a:moveTo>
                <a:lnTo>
                  <a:pt x="17047" y="16126"/>
                </a:lnTo>
                <a:lnTo>
                  <a:pt x="17118" y="16143"/>
                </a:lnTo>
                <a:lnTo>
                  <a:pt x="17165" y="16064"/>
                </a:lnTo>
                <a:lnTo>
                  <a:pt x="17093" y="16046"/>
                </a:lnTo>
                <a:close/>
                <a:moveTo>
                  <a:pt x="16031" y="16065"/>
                </a:moveTo>
                <a:lnTo>
                  <a:pt x="15959" y="16117"/>
                </a:lnTo>
                <a:lnTo>
                  <a:pt x="16031" y="16139"/>
                </a:lnTo>
                <a:lnTo>
                  <a:pt x="16104" y="16086"/>
                </a:lnTo>
                <a:lnTo>
                  <a:pt x="16031" y="16065"/>
                </a:lnTo>
                <a:close/>
                <a:moveTo>
                  <a:pt x="18518" y="16065"/>
                </a:moveTo>
                <a:lnTo>
                  <a:pt x="18467" y="16120"/>
                </a:lnTo>
                <a:lnTo>
                  <a:pt x="18501" y="16152"/>
                </a:lnTo>
                <a:lnTo>
                  <a:pt x="18539" y="16120"/>
                </a:lnTo>
                <a:lnTo>
                  <a:pt x="18518" y="16065"/>
                </a:lnTo>
                <a:close/>
                <a:moveTo>
                  <a:pt x="16719" y="16445"/>
                </a:moveTo>
                <a:lnTo>
                  <a:pt x="16695" y="16549"/>
                </a:lnTo>
                <a:lnTo>
                  <a:pt x="16662" y="16700"/>
                </a:lnTo>
                <a:lnTo>
                  <a:pt x="16607" y="16797"/>
                </a:lnTo>
                <a:lnTo>
                  <a:pt x="16562" y="16881"/>
                </a:lnTo>
                <a:lnTo>
                  <a:pt x="16611" y="17052"/>
                </a:lnTo>
                <a:lnTo>
                  <a:pt x="16669" y="17190"/>
                </a:lnTo>
                <a:lnTo>
                  <a:pt x="16706" y="17247"/>
                </a:lnTo>
                <a:lnTo>
                  <a:pt x="16750" y="17186"/>
                </a:lnTo>
                <a:lnTo>
                  <a:pt x="16824" y="17039"/>
                </a:lnTo>
                <a:lnTo>
                  <a:pt x="16878" y="16918"/>
                </a:lnTo>
                <a:lnTo>
                  <a:pt x="16878" y="16821"/>
                </a:lnTo>
                <a:lnTo>
                  <a:pt x="16825" y="16802"/>
                </a:lnTo>
                <a:lnTo>
                  <a:pt x="16749" y="16736"/>
                </a:lnTo>
                <a:lnTo>
                  <a:pt x="16723" y="16568"/>
                </a:lnTo>
                <a:lnTo>
                  <a:pt x="16719" y="16445"/>
                </a:lnTo>
                <a:close/>
                <a:moveTo>
                  <a:pt x="13716" y="17409"/>
                </a:moveTo>
                <a:lnTo>
                  <a:pt x="13195" y="17412"/>
                </a:lnTo>
                <a:lnTo>
                  <a:pt x="12795" y="17417"/>
                </a:lnTo>
                <a:lnTo>
                  <a:pt x="12503" y="17424"/>
                </a:lnTo>
                <a:lnTo>
                  <a:pt x="12299" y="17435"/>
                </a:lnTo>
                <a:lnTo>
                  <a:pt x="12198" y="17446"/>
                </a:lnTo>
                <a:lnTo>
                  <a:pt x="12198" y="18725"/>
                </a:lnTo>
                <a:lnTo>
                  <a:pt x="12198" y="20042"/>
                </a:lnTo>
                <a:lnTo>
                  <a:pt x="21321" y="20042"/>
                </a:lnTo>
                <a:lnTo>
                  <a:pt x="21335" y="19938"/>
                </a:lnTo>
                <a:lnTo>
                  <a:pt x="21349" y="19655"/>
                </a:lnTo>
                <a:lnTo>
                  <a:pt x="21358" y="19321"/>
                </a:lnTo>
                <a:lnTo>
                  <a:pt x="21358" y="18725"/>
                </a:lnTo>
                <a:lnTo>
                  <a:pt x="21358" y="17409"/>
                </a:lnTo>
                <a:lnTo>
                  <a:pt x="13877" y="17409"/>
                </a:lnTo>
                <a:lnTo>
                  <a:pt x="13716" y="17409"/>
                </a:lnTo>
                <a:close/>
                <a:moveTo>
                  <a:pt x="0" y="20311"/>
                </a:moveTo>
                <a:lnTo>
                  <a:pt x="0" y="2092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0955"/>
                </a:lnTo>
                <a:lnTo>
                  <a:pt x="21598" y="20568"/>
                </a:lnTo>
                <a:lnTo>
                  <a:pt x="21586" y="20366"/>
                </a:lnTo>
                <a:lnTo>
                  <a:pt x="21571" y="20311"/>
                </a:lnTo>
                <a:lnTo>
                  <a:pt x="0" y="2031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6207919" y="355077"/>
            <a:ext cx="9144001" cy="1254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0" tIns="21430" rIns="21430" bIns="21430" anchor="ctr">
            <a:spAutoFit/>
          </a:bodyPr>
          <a:lstStyle/>
          <a:p>
            <a:pPr defTabSz="409560">
              <a:lnSpc>
                <a:spcPts val="4711"/>
              </a:lnSpc>
              <a:spcBef>
                <a:spcPts val="281"/>
              </a:spcBef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endParaRPr sz="1700" b="1" dirty="0">
              <a:latin typeface="Verdana"/>
              <a:ea typeface="Verdana"/>
              <a:cs typeface="Verdana"/>
              <a:sym typeface="Verdana"/>
            </a:endParaRPr>
          </a:p>
          <a:p>
            <a:pPr defTabSz="409560">
              <a:lnSpc>
                <a:spcPts val="3234"/>
              </a:lnSpc>
              <a:spcBef>
                <a:spcPts val="1758"/>
              </a:spcBef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 b="1" dirty="0">
                <a:latin typeface="Arial"/>
                <a:ea typeface="Arial"/>
                <a:cs typeface="Arial"/>
                <a:sym typeface="Arial"/>
              </a:rPr>
              <a:t>Domenico Corrado, MD, PhD</a:t>
            </a:r>
            <a:r>
              <a:rPr sz="1400" dirty="0">
                <a:latin typeface="Arial"/>
                <a:ea typeface="Arial"/>
                <a:cs typeface="Arial"/>
                <a:sym typeface="Arial"/>
              </a:rPr>
              <a:t>,*</a:t>
            </a:r>
          </a:p>
        </p:txBody>
      </p:sp>
      <p:sp>
        <p:nvSpPr>
          <p:cNvPr id="266" name="Shape 266"/>
          <p:cNvSpPr/>
          <p:nvPr/>
        </p:nvSpPr>
        <p:spPr>
          <a:xfrm>
            <a:off x="6170546" y="2806750"/>
            <a:ext cx="552533" cy="1089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 anchor="ctr">
            <a:spAutoFit/>
          </a:bodyPr>
          <a:lstStyle>
            <a:lvl1pPr algn="ctr" defTabSz="582506">
              <a:defRPr sz="68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+</a:t>
            </a:r>
          </a:p>
        </p:txBody>
      </p:sp>
      <p:sp>
        <p:nvSpPr>
          <p:cNvPr id="267" name="Shape 267"/>
          <p:cNvSpPr/>
          <p:nvPr/>
        </p:nvSpPr>
        <p:spPr>
          <a:xfrm>
            <a:off x="1890035" y="2806750"/>
            <a:ext cx="325157" cy="1089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 anchor="ctr">
            <a:spAutoFit/>
          </a:bodyPr>
          <a:lstStyle>
            <a:lvl1pPr algn="ctr" defTabSz="582506">
              <a:defRPr sz="68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-</a:t>
            </a:r>
          </a:p>
        </p:txBody>
      </p:sp>
      <p:sp>
        <p:nvSpPr>
          <p:cNvPr id="268" name="Shape 268"/>
          <p:cNvSpPr/>
          <p:nvPr/>
        </p:nvSpPr>
        <p:spPr>
          <a:xfrm flipV="1">
            <a:off x="4064793" y="2085975"/>
            <a:ext cx="1" cy="335757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</a:ln>
        </p:spPr>
        <p:txBody>
          <a:bodyPr lIns="28574" tIns="28574" rIns="28574" bIns="28574" anchor="ctr"/>
          <a:lstStyle/>
          <a:p>
            <a:pPr defTabSz="342888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 flipV="1">
            <a:off x="6450807" y="4421982"/>
            <a:ext cx="14288" cy="607219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</a:ln>
        </p:spPr>
        <p:txBody>
          <a:bodyPr lIns="28574" tIns="28574" rIns="28574" bIns="28574" anchor="ctr"/>
          <a:lstStyle/>
          <a:p>
            <a:pPr defTabSz="342888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 flipV="1">
            <a:off x="2943225" y="3971925"/>
            <a:ext cx="1914526" cy="21432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</a:ln>
        </p:spPr>
        <p:txBody>
          <a:bodyPr lIns="28574" tIns="28574" rIns="28574" bIns="28574" anchor="ctr"/>
          <a:lstStyle/>
          <a:p>
            <a:pPr defTabSz="342888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 flipV="1">
            <a:off x="2414587" y="3000375"/>
            <a:ext cx="1457326" cy="742951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</a:ln>
        </p:spPr>
        <p:txBody>
          <a:bodyPr lIns="28574" tIns="28574" rIns="28574" bIns="28574" anchor="ctr"/>
          <a:lstStyle/>
          <a:p>
            <a:pPr defTabSz="342888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 flipH="1" flipV="1">
            <a:off x="4243388" y="2964657"/>
            <a:ext cx="1178719" cy="792957"/>
          </a:xfrm>
          <a:prstGeom prst="line">
            <a:avLst/>
          </a:prstGeom>
          <a:ln w="12700">
            <a:solidFill>
              <a:srgbClr val="FFFFFF"/>
            </a:solidFill>
            <a:miter lim="400000"/>
            <a:headEnd type="triangle"/>
          </a:ln>
        </p:spPr>
        <p:txBody>
          <a:bodyPr lIns="28574" tIns="28574" rIns="28574" bIns="28574" anchor="ctr"/>
          <a:lstStyle/>
          <a:p>
            <a:pPr defTabSz="342888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3896636" y="3683050"/>
            <a:ext cx="325157" cy="1089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 anchor="ctr">
            <a:spAutoFit/>
          </a:bodyPr>
          <a:lstStyle>
            <a:lvl1pPr algn="ctr" defTabSz="582506">
              <a:defRPr sz="68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-</a:t>
            </a:r>
          </a:p>
        </p:txBody>
      </p:sp>
      <p:sp>
        <p:nvSpPr>
          <p:cNvPr id="274" name="Shape 274"/>
          <p:cNvSpPr/>
          <p:nvPr/>
        </p:nvSpPr>
        <p:spPr>
          <a:xfrm>
            <a:off x="6943937" y="4332239"/>
            <a:ext cx="402752" cy="78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 anchor="ctr">
            <a:spAutoFit/>
          </a:bodyPr>
          <a:lstStyle>
            <a:lvl1pPr algn="ctr" defTabSz="582506">
              <a:defRPr sz="6800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3800">
                <a:solidFill>
                  <a:srgbClr val="FFFFFF"/>
                </a:solidFill>
              </a:defRPr>
            </a:pPr>
            <a:r>
              <a:rPr sz="4800"/>
              <a:t>+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6080125" y="9048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76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18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b="1" dirty="0">
                <a:solidFill>
                  <a:schemeClr val="bg1"/>
                </a:solidFill>
                <a:latin typeface="Arial" charset="0"/>
              </a:rPr>
              <a:t>Effect of specific sports training on LV cavity dimension or wall thickness in elite athletes, representing 27 different sporting disciplines.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21" y="6224334"/>
            <a:ext cx="1260000" cy="50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856984" cy="474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2480" y="5972307"/>
            <a:ext cx="5483695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 dirty="0">
                <a:latin typeface="Arial" charset="0"/>
              </a:rPr>
              <a:t>Barry J. </a:t>
            </a:r>
            <a:r>
              <a:rPr lang="en-GB" sz="1100" b="1" dirty="0" err="1">
                <a:latin typeface="Arial" charset="0"/>
              </a:rPr>
              <a:t>Maron</a:t>
            </a:r>
            <a:r>
              <a:rPr lang="en-GB" sz="1100" b="1" dirty="0">
                <a:latin typeface="Arial" charset="0"/>
              </a:rPr>
              <a:t>, and Antonio </a:t>
            </a:r>
            <a:r>
              <a:rPr lang="en-GB" sz="1100" b="1" dirty="0" err="1">
                <a:latin typeface="Arial" charset="0"/>
              </a:rPr>
              <a:t>Pelliccia</a:t>
            </a:r>
            <a:r>
              <a:rPr lang="en-GB" sz="1100" b="1" dirty="0">
                <a:latin typeface="Arial" charset="0"/>
              </a:rPr>
              <a:t> Circulation. 2006;114:1633-1644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420160" y="6613175"/>
            <a:ext cx="362448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Copyright © American Heart Association,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540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body" idx="1"/>
          </p:nvPr>
        </p:nvSpPr>
        <p:spPr>
          <a:xfrm>
            <a:off x="1042987" y="1885949"/>
            <a:ext cx="8001001" cy="4114801"/>
          </a:xfrm>
          <a:prstGeom prst="rect">
            <a:avLst/>
          </a:prstGeom>
        </p:spPr>
        <p:txBody>
          <a:bodyPr anchor="t"/>
          <a:lstStyle/>
          <a:p>
            <a:pPr marL="342900" indent="-342900" defTabSz="914367">
              <a:spcBef>
                <a:spcPts val="562"/>
              </a:spcBef>
              <a:buClr>
                <a:srgbClr val="FF9946"/>
              </a:buClr>
              <a:buSzPct val="70000"/>
              <a:buFont typeface="Arial" panose="020B0604020202020204" pitchFamily="34" charset="0"/>
              <a:buChar char="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sz="2400" dirty="0">
                <a:solidFill>
                  <a:schemeClr val="bg2">
                    <a:lumMod val="50000"/>
                  </a:schemeClr>
                </a:solidFill>
              </a:rPr>
              <a:t>herkent in de 19de eeuw : langlaufers hebben een groter hart</a:t>
            </a:r>
          </a:p>
          <a:p>
            <a:pPr marL="342900" indent="-342900" defTabSz="914367">
              <a:spcBef>
                <a:spcPts val="562"/>
              </a:spcBef>
              <a:buClr>
                <a:srgbClr val="FF9946"/>
              </a:buClr>
              <a:buSzPct val="70000"/>
              <a:buFont typeface="Arial" panose="020B0604020202020204" pitchFamily="34" charset="0"/>
              <a:buChar char="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sz="2400" dirty="0">
                <a:solidFill>
                  <a:schemeClr val="bg2">
                    <a:lumMod val="50000"/>
                  </a:schemeClr>
                </a:solidFill>
              </a:rPr>
              <a:t>CO=HR x SV</a:t>
            </a:r>
          </a:p>
          <a:p>
            <a:pPr marL="342900" indent="-342900" defTabSz="914367">
              <a:spcBef>
                <a:spcPts val="562"/>
              </a:spcBef>
              <a:buClr>
                <a:srgbClr val="FF9946"/>
              </a:buClr>
              <a:buSzPct val="70000"/>
              <a:buFont typeface="Arial" panose="020B0604020202020204" pitchFamily="34" charset="0"/>
              <a:buChar char="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sz="2400" dirty="0">
                <a:solidFill>
                  <a:schemeClr val="bg2">
                    <a:lumMod val="50000"/>
                  </a:schemeClr>
                </a:solidFill>
              </a:rPr>
              <a:t>De atleet verbetert CO door verhoging SV</a:t>
            </a:r>
          </a:p>
          <a:p>
            <a:pPr marL="342900" indent="-342900" defTabSz="914367">
              <a:spcBef>
                <a:spcPts val="562"/>
              </a:spcBef>
              <a:buClr>
                <a:srgbClr val="FF9946"/>
              </a:buClr>
              <a:buSzPct val="70000"/>
              <a:buFont typeface="Arial" panose="020B0604020202020204" pitchFamily="34" charset="0"/>
              <a:buChar char="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sz="2400" u="sng" dirty="0">
                <a:solidFill>
                  <a:schemeClr val="bg2">
                    <a:lumMod val="50000"/>
                  </a:schemeClr>
                </a:solidFill>
              </a:rPr>
              <a:t>Fysiologische hypertrofie</a:t>
            </a:r>
            <a:r>
              <a:rPr sz="2400" dirty="0">
                <a:solidFill>
                  <a:schemeClr val="bg2">
                    <a:lumMod val="50000"/>
                  </a:schemeClr>
                </a:solidFill>
              </a:rPr>
              <a:t> – stijging in  LV massa door herhaalde training</a:t>
            </a:r>
          </a:p>
          <a:p>
            <a:pPr marL="342900" indent="-342900" defTabSz="914367">
              <a:spcBef>
                <a:spcPts val="562"/>
              </a:spcBef>
              <a:buClr>
                <a:srgbClr val="FF9946"/>
              </a:buClr>
              <a:buSzPct val="70000"/>
              <a:buFont typeface="Arial" panose="020B0604020202020204" pitchFamily="34" charset="0"/>
              <a:buChar char="•"/>
              <a:defRPr sz="3400">
                <a:uFill>
                  <a:solidFill>
                    <a:srgbClr val="000000"/>
                  </a:solidFill>
                </a:uFill>
              </a:defRPr>
            </a:pPr>
            <a:endParaRPr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defTabSz="914367">
              <a:spcBef>
                <a:spcPts val="562"/>
              </a:spcBef>
              <a:buClr>
                <a:srgbClr val="FF9946"/>
              </a:buClr>
              <a:buSzPct val="70000"/>
              <a:buFont typeface="Arial" panose="020B0604020202020204" pitchFamily="34" charset="0"/>
              <a:buChar char="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sz="2400" dirty="0">
                <a:solidFill>
                  <a:schemeClr val="bg2">
                    <a:lumMod val="50000"/>
                  </a:schemeClr>
                </a:solidFill>
              </a:rPr>
              <a:t>De hartcaviteiten dilateren minder dan de spiermassa</a:t>
            </a:r>
          </a:p>
          <a:p>
            <a:pPr marL="342900" indent="-342900" defTabSz="914367">
              <a:spcBef>
                <a:spcPts val="562"/>
              </a:spcBef>
              <a:buClr>
                <a:srgbClr val="FF9946"/>
              </a:buClr>
              <a:buSzPct val="70000"/>
              <a:buFont typeface="Arial" panose="020B0604020202020204" pitchFamily="34" charset="0"/>
              <a:buChar char="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sz="2400" dirty="0">
                <a:solidFill>
                  <a:schemeClr val="bg2">
                    <a:lumMod val="50000"/>
                  </a:schemeClr>
                </a:solidFill>
              </a:rPr>
              <a:t>Door stopzetten training doet LV massa weer afnemen (DD met hypertrofische cardiomyopathie</a:t>
            </a:r>
          </a:p>
        </p:txBody>
      </p:sp>
      <p:sp>
        <p:nvSpPr>
          <p:cNvPr id="285" name="Shape 285"/>
          <p:cNvSpPr/>
          <p:nvPr/>
        </p:nvSpPr>
        <p:spPr>
          <a:xfrm>
            <a:off x="1547664" y="181224"/>
            <a:ext cx="6912768" cy="781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0" tIns="21430" rIns="21430" bIns="21430" anchor="ctr">
            <a:spAutoFit/>
          </a:bodyPr>
          <a:lstStyle>
            <a:lvl1pPr algn="ctr" defTabSz="582506">
              <a:defRPr sz="3800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4800" dirty="0">
                <a:solidFill>
                  <a:schemeClr val="bg1"/>
                </a:solidFill>
              </a:rPr>
              <a:t>Sporthart</a:t>
            </a:r>
          </a:p>
        </p:txBody>
      </p:sp>
    </p:spTree>
    <p:extLst>
      <p:ext uri="{BB962C8B-B14F-4D97-AF65-F5344CB8AC3E}">
        <p14:creationId xmlns:p14="http://schemas.microsoft.com/office/powerpoint/2010/main" val="26466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xfrm>
            <a:off x="107504" y="116633"/>
            <a:ext cx="8036371" cy="86409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>
                <a:solidFill>
                  <a:srgbClr val="FF9300"/>
                </a:solidFill>
              </a:defRPr>
            </a:lvl1pPr>
          </a:lstStyle>
          <a:p>
            <a:r>
              <a:rPr sz="4400" dirty="0">
                <a:solidFill>
                  <a:schemeClr val="bg1"/>
                </a:solidFill>
              </a:rPr>
              <a:t>Hypertrofische cardiomyopatie</a:t>
            </a:r>
          </a:p>
        </p:txBody>
      </p:sp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1371600" y="2114550"/>
            <a:ext cx="7315201" cy="3657601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204929" indent="-204929" defTabSz="914367"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1/3  SCD (USA)</a:t>
            </a:r>
          </a:p>
          <a:p>
            <a:pPr marL="204929" indent="-204929" defTabSz="914367"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Incidentie 1:500 algemene populatie</a:t>
            </a:r>
          </a:p>
          <a:p>
            <a:pPr marL="204929" indent="-204929" defTabSz="914367"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Primaire familiale aandoening met asymmetrische hypertrofie zonder dilatie  vanLV</a:t>
            </a:r>
          </a:p>
          <a:p>
            <a:pPr marL="204929" indent="-204929" defTabSz="914367"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Obstructief v </a:t>
            </a:r>
            <a:r>
              <a:rPr i="1" dirty="0">
                <a:solidFill>
                  <a:schemeClr val="bg2">
                    <a:lumMod val="25000"/>
                  </a:schemeClr>
                </a:solidFill>
              </a:rPr>
              <a:t>Non-Obstructief </a:t>
            </a:r>
          </a:p>
          <a:p>
            <a:pPr marL="204929" indent="-204929" defTabSz="914367"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 sz="340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95% HCM abnormal EKG</a:t>
            </a:r>
          </a:p>
        </p:txBody>
      </p:sp>
    </p:spTree>
    <p:extLst>
      <p:ext uri="{BB962C8B-B14F-4D97-AF65-F5344CB8AC3E}">
        <p14:creationId xmlns:p14="http://schemas.microsoft.com/office/powerpoint/2010/main" val="37487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cs552101.fig3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3079" b="2742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291" name="Shape 291"/>
          <p:cNvSpPr/>
          <p:nvPr/>
        </p:nvSpPr>
        <p:spPr>
          <a:xfrm>
            <a:off x="1403648" y="5364986"/>
            <a:ext cx="6290835" cy="535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0" tIns="21430" rIns="21430" bIns="21430" anchor="ctr">
            <a:spAutoFit/>
          </a:bodyPr>
          <a:lstStyle>
            <a:lvl1pPr algn="ctr" defTabSz="582506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endParaRPr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mortaliteit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0" y="1052736"/>
            <a:ext cx="8964487" cy="5805263"/>
          </a:xfrm>
          <a:prstGeom prst="rect">
            <a:avLst/>
          </a:prstGeom>
          <a:ln w="25400">
            <a:noFill/>
          </a:ln>
          <a:effectLst>
            <a:reflection stA="50000" endPos="40000" dir="5400000" sy="-100000" algn="bl" rotWithShape="0"/>
          </a:effectLst>
        </p:spPr>
      </p:pic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763840" y="44624"/>
            <a:ext cx="7365207" cy="936104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Oorzaak dood</a:t>
            </a:r>
          </a:p>
        </p:txBody>
      </p:sp>
    </p:spTree>
    <p:extLst>
      <p:ext uri="{BB962C8B-B14F-4D97-AF65-F5344CB8AC3E}">
        <p14:creationId xmlns:p14="http://schemas.microsoft.com/office/powerpoint/2010/main" val="24627482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49571"/>
            <a:endParaRPr/>
          </a:p>
        </p:txBody>
      </p:sp>
      <p:pic>
        <p:nvPicPr>
          <p:cNvPr id="295" name="Scan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2649780" y="346929"/>
            <a:ext cx="2304953" cy="62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1430" tIns="21430" rIns="21430" bIns="21430" anchor="ctr">
            <a:spAutoFit/>
          </a:bodyPr>
          <a:lstStyle>
            <a:lvl1pPr algn="ctr" defTabSz="582506">
              <a:defRPr sz="3800">
                <a:solidFill>
                  <a:srgbClr val="423FFF"/>
                </a:solidFill>
                <a:effectLst>
                  <a:outerShdw dist="57150" dir="2700000" rotWithShape="0">
                    <a:srgbClr val="000000">
                      <a:alpha val="33333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 Morgen</a:t>
            </a:r>
          </a:p>
        </p:txBody>
      </p:sp>
    </p:spTree>
    <p:extLst>
      <p:ext uri="{BB962C8B-B14F-4D97-AF65-F5344CB8AC3E}">
        <p14:creationId xmlns:p14="http://schemas.microsoft.com/office/powerpoint/2010/main" val="26022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eattle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-411" b="-411"/>
          <a:stretch>
            <a:fillRect/>
          </a:stretch>
        </p:blipFill>
        <p:spPr>
          <a:xfrm>
            <a:off x="0" y="764704"/>
            <a:ext cx="9036496" cy="6093296"/>
          </a:xfrm>
          <a:prstGeom prst="rect">
            <a:avLst/>
          </a:prstGeom>
        </p:spPr>
      </p:pic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763840" y="0"/>
            <a:ext cx="7365207" cy="692696"/>
          </a:xfrm>
          <a:prstGeom prst="rect">
            <a:avLst/>
          </a:prstGeom>
        </p:spPr>
        <p:txBody>
          <a:bodyPr/>
          <a:lstStyle/>
          <a:p>
            <a:r>
              <a:rPr dirty="0"/>
              <a:t>Seatle criteria</a:t>
            </a:r>
          </a:p>
        </p:txBody>
      </p:sp>
    </p:spTree>
    <p:extLst>
      <p:ext uri="{BB962C8B-B14F-4D97-AF65-F5344CB8AC3E}">
        <p14:creationId xmlns:p14="http://schemas.microsoft.com/office/powerpoint/2010/main" val="859362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xfrm>
            <a:off x="-334024" y="2484239"/>
            <a:ext cx="7498312" cy="907257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02" name="Naamloo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0752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Naamloos 2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-31899" b="-31899"/>
          <a:stretch>
            <a:fillRect/>
          </a:stretch>
        </p:blipFill>
        <p:spPr>
          <a:xfrm>
            <a:off x="107504" y="-1899592"/>
            <a:ext cx="9036496" cy="10801200"/>
          </a:xfrm>
          <a:prstGeom prst="rect">
            <a:avLst/>
          </a:prstGeom>
        </p:spPr>
      </p:pic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889397" y="5808046"/>
            <a:ext cx="7365207" cy="1049954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1"/>
                </a:solidFill>
              </a:rPr>
              <a:t>Sporthart</a:t>
            </a:r>
          </a:p>
        </p:txBody>
      </p:sp>
    </p:spTree>
    <p:extLst>
      <p:ext uri="{BB962C8B-B14F-4D97-AF65-F5344CB8AC3E}">
        <p14:creationId xmlns:p14="http://schemas.microsoft.com/office/powerpoint/2010/main" val="949984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Foto 2009-10-08 11-28-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036496" cy="68579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/>
          <p:cNvSpPr txBox="1"/>
          <p:nvPr/>
        </p:nvSpPr>
        <p:spPr>
          <a:xfrm rot="10800000" flipV="1">
            <a:off x="3131840" y="5877272"/>
            <a:ext cx="29523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LV hypertrofie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786803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71549"/>
            <a:ext cx="3771901" cy="1719264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107504" y="2780928"/>
            <a:ext cx="5457479" cy="658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430" tIns="21430" rIns="21430" bIns="21430">
            <a:spAutoFit/>
          </a:bodyPr>
          <a:lstStyle/>
          <a:p>
            <a:pPr algn="ctr" defTabSz="409560">
              <a:buClr>
                <a:srgbClr val="000000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nl-BE" sz="2000" dirty="0" smtClean="0">
                <a:latin typeface="Gill Sans SemiBold"/>
                <a:ea typeface="Gill Sans SemiBold"/>
                <a:cs typeface="Gill Sans SemiBold"/>
                <a:sym typeface="Gill Sans SemiBold"/>
              </a:rPr>
              <a:t>“Triangel of dyplasie “: endomyocardium vervangen door Vet</a:t>
            </a:r>
            <a:r>
              <a:rPr sz="2000" dirty="0" smtClean="0"/>
              <a:t>.</a:t>
            </a:r>
            <a:endParaRPr sz="2000" dirty="0"/>
          </a:p>
        </p:txBody>
      </p:sp>
      <p:pic>
        <p:nvPicPr>
          <p:cNvPr id="311" name="image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501008"/>
            <a:ext cx="3657601" cy="3356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8064" y="1428750"/>
            <a:ext cx="3744416" cy="2400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4421982" y="3886200"/>
            <a:ext cx="4421982" cy="658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0" tIns="21430" rIns="21430" bIns="21430">
            <a:spAutoFit/>
          </a:bodyPr>
          <a:lstStyle>
            <a:lvl1pPr algn="ctr" defTabSz="582506">
              <a:buClr>
                <a:srgbClr val="000000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/>
              <a:t>Epsilon wave – a late positive deflection in the terminal QRS complex</a:t>
            </a:r>
          </a:p>
        </p:txBody>
      </p:sp>
      <p:sp>
        <p:nvSpPr>
          <p:cNvPr id="315" name="Shape 315"/>
          <p:cNvSpPr/>
          <p:nvPr/>
        </p:nvSpPr>
        <p:spPr>
          <a:xfrm>
            <a:off x="3429000" y="5113734"/>
            <a:ext cx="5486401" cy="212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0" tIns="21430" rIns="21430" bIns="21430">
            <a:spAutoFit/>
          </a:bodyPr>
          <a:lstStyle/>
          <a:p>
            <a:pPr algn="ctr" defTabSz="409560">
              <a:buClr>
                <a:srgbClr val="000000"/>
              </a:buClr>
              <a:defRPr sz="38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100" dirty="0"/>
              <a:t>Anderson EL. Arrhythmogenic Right Ventricular Dysplasia </a:t>
            </a:r>
            <a:r>
              <a:rPr sz="1100" i="1" dirty="0"/>
              <a:t>Am Fam Physician</a:t>
            </a:r>
            <a:r>
              <a:rPr sz="1100" dirty="0"/>
              <a:t>.  2006;73:1391-8</a:t>
            </a:r>
          </a:p>
        </p:txBody>
      </p:sp>
      <p:sp>
        <p:nvSpPr>
          <p:cNvPr id="316" name="Shape 316"/>
          <p:cNvSpPr/>
          <p:nvPr/>
        </p:nvSpPr>
        <p:spPr>
          <a:xfrm>
            <a:off x="380593" y="285613"/>
            <a:ext cx="8538167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2506">
              <a:defRPr sz="5000">
                <a:solidFill>
                  <a:srgbClr val="FF9300"/>
                </a:solidFill>
                <a:uFill>
                  <a:solidFill>
                    <a:srgbClr val="4C566E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3800">
                <a:uFillTx/>
              </a:defRPr>
            </a:pPr>
            <a:r>
              <a:rPr sz="3200" dirty="0">
                <a:solidFill>
                  <a:schemeClr val="bg1"/>
                </a:solidFill>
              </a:rPr>
              <a:t>Aritmogene rechter ventrikel dysplasie (ARVD)</a:t>
            </a:r>
          </a:p>
        </p:txBody>
      </p:sp>
    </p:spTree>
    <p:extLst>
      <p:ext uri="{BB962C8B-B14F-4D97-AF65-F5344CB8AC3E}">
        <p14:creationId xmlns:p14="http://schemas.microsoft.com/office/powerpoint/2010/main" val="36859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49571"/>
            <a:endParaRPr/>
          </a:p>
        </p:txBody>
      </p:sp>
      <p:pic>
        <p:nvPicPr>
          <p:cNvPr id="319" name="Arvd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980728"/>
            <a:ext cx="9036496" cy="587727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302916" y="385419"/>
            <a:ext cx="8538167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2506">
              <a:defRPr sz="5000">
                <a:solidFill>
                  <a:srgbClr val="FF9300"/>
                </a:solidFill>
                <a:uFill>
                  <a:solidFill>
                    <a:srgbClr val="4C566E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sz="3800">
                <a:uFillTx/>
              </a:defRPr>
            </a:pPr>
            <a:r>
              <a:rPr sz="3200" dirty="0">
                <a:solidFill>
                  <a:schemeClr val="bg1"/>
                </a:solidFill>
              </a:rPr>
              <a:t>Aritmogene rechter ventrikel dysplasie (ARVD)</a:t>
            </a:r>
          </a:p>
        </p:txBody>
      </p:sp>
    </p:spTree>
    <p:extLst>
      <p:ext uri="{BB962C8B-B14F-4D97-AF65-F5344CB8AC3E}">
        <p14:creationId xmlns:p14="http://schemas.microsoft.com/office/powerpoint/2010/main" val="230491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44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l="-31081" r="-31081"/>
          <a:stretch>
            <a:fillRect/>
          </a:stretch>
        </p:blipFill>
        <p:spPr>
          <a:xfrm>
            <a:off x="-756592" y="1412776"/>
            <a:ext cx="9455074" cy="4344218"/>
          </a:xfrm>
          <a:prstGeom prst="rect">
            <a:avLst/>
          </a:prstGeom>
        </p:spPr>
      </p:pic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885825" y="-315416"/>
            <a:ext cx="7365207" cy="1124744"/>
          </a:xfrm>
          <a:prstGeom prst="rect">
            <a:avLst/>
          </a:prstGeom>
        </p:spPr>
        <p:txBody>
          <a:bodyPr anchor="b"/>
          <a:lstStyle/>
          <a:p>
            <a:r>
              <a:rPr sz="4000" dirty="0"/>
              <a:t>Brugada : ST elevatie</a:t>
            </a:r>
          </a:p>
        </p:txBody>
      </p:sp>
    </p:spTree>
    <p:extLst>
      <p:ext uri="{BB962C8B-B14F-4D97-AF65-F5344CB8AC3E}">
        <p14:creationId xmlns:p14="http://schemas.microsoft.com/office/powerpoint/2010/main" val="37393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Naamloos 2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-3412" b="-3412"/>
          <a:stretch>
            <a:fillRect/>
          </a:stretch>
        </p:blipFill>
        <p:spPr>
          <a:xfrm>
            <a:off x="0" y="-243408"/>
            <a:ext cx="9144000" cy="7272808"/>
          </a:xfrm>
          <a:prstGeom prst="rect">
            <a:avLst/>
          </a:prstGeom>
        </p:spPr>
      </p:pic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631130" y="116632"/>
            <a:ext cx="7365206" cy="783226"/>
          </a:xfrm>
          <a:prstGeom prst="rect">
            <a:avLst/>
          </a:prstGeom>
        </p:spPr>
        <p:txBody>
          <a:bodyPr anchor="b"/>
          <a:lstStyle/>
          <a:p>
            <a:r>
              <a:rPr dirty="0">
                <a:solidFill>
                  <a:schemeClr val="tx1"/>
                </a:solidFill>
              </a:rPr>
              <a:t>WPW</a:t>
            </a:r>
          </a:p>
        </p:txBody>
      </p:sp>
    </p:spTree>
    <p:extLst>
      <p:ext uri="{BB962C8B-B14F-4D97-AF65-F5344CB8AC3E}">
        <p14:creationId xmlns:p14="http://schemas.microsoft.com/office/powerpoint/2010/main" val="17223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892969" y="-99392"/>
            <a:ext cx="7358063" cy="1368152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Sportparadox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xfrm>
            <a:off x="395537" y="1052736"/>
            <a:ext cx="8856984" cy="511256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41093" indent="-241093" defTabSz="369675">
              <a:spcBef>
                <a:spcPts val="2601"/>
              </a:spcBef>
              <a:defRPr sz="3239"/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Sporten lage en hoge intensiteit is goed voor CV mortaliteit, meest uitgesproken winst bij matige training</a:t>
            </a:r>
          </a:p>
          <a:p>
            <a:pPr marL="241093" indent="-241093" defTabSz="369675">
              <a:spcBef>
                <a:spcPts val="2601"/>
              </a:spcBef>
              <a:defRPr sz="3239"/>
            </a:pPr>
            <a:r>
              <a:rPr dirty="0">
                <a:solidFill>
                  <a:schemeClr val="bg2">
                    <a:lumMod val="25000"/>
                  </a:schemeClr>
                </a:solidFill>
              </a:rPr>
              <a:t>Pre sport testing meest effectief &gt;35j en </a:t>
            </a:r>
            <a:r>
              <a:rPr dirty="0" smtClean="0">
                <a:solidFill>
                  <a:schemeClr val="bg2">
                    <a:lumMod val="25000"/>
                  </a:schemeClr>
                </a:solidFill>
              </a:rPr>
              <a:t>risicofactoren</a:t>
            </a:r>
            <a:endParaRPr lang="nl-BE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41093" indent="-241093" defTabSz="369675">
              <a:spcBef>
                <a:spcPts val="2601"/>
              </a:spcBef>
              <a:defRPr sz="3239"/>
            </a:pPr>
            <a:r>
              <a:rPr lang="nl-BE" dirty="0" smtClean="0">
                <a:solidFill>
                  <a:schemeClr val="bg2">
                    <a:lumMod val="25000"/>
                  </a:schemeClr>
                </a:solidFill>
              </a:rPr>
              <a:t>Belang van </a:t>
            </a:r>
            <a:r>
              <a:rPr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dirty="0">
                <a:solidFill>
                  <a:schemeClr val="bg2">
                    <a:lumMod val="25000"/>
                  </a:schemeClr>
                </a:solidFill>
              </a:rPr>
              <a:t>trainingsadvies door erkende inspanningsfysiologen juist vooral voor risicopopulatie</a:t>
            </a:r>
          </a:p>
          <a:p>
            <a:pPr marL="241093" indent="-241093" defTabSz="369675">
              <a:spcBef>
                <a:spcPts val="2601"/>
              </a:spcBef>
              <a:defRPr sz="3239"/>
            </a:pPr>
            <a:r>
              <a:rPr dirty="0" smtClean="0">
                <a:solidFill>
                  <a:schemeClr val="bg2">
                    <a:lumMod val="25000"/>
                  </a:schemeClr>
                </a:solidFill>
              </a:rPr>
              <a:t>Toekomst</a:t>
            </a:r>
            <a:r>
              <a:rPr lang="nl-BE" dirty="0" smtClean="0">
                <a:solidFill>
                  <a:schemeClr val="bg2">
                    <a:lumMod val="25000"/>
                  </a:schemeClr>
                </a:solidFill>
              </a:rPr>
              <a:t> met  </a:t>
            </a:r>
            <a:r>
              <a:rPr dirty="0" smtClean="0">
                <a:solidFill>
                  <a:schemeClr val="bg2">
                    <a:lumMod val="25000"/>
                  </a:schemeClr>
                </a:solidFill>
              </a:rPr>
              <a:t>data </a:t>
            </a:r>
            <a:r>
              <a:rPr dirty="0">
                <a:solidFill>
                  <a:schemeClr val="bg2">
                    <a:lumMod val="25000"/>
                  </a:schemeClr>
                </a:solidFill>
              </a:rPr>
              <a:t>verzamelen met  hulpmiddelen met apps en </a:t>
            </a:r>
            <a:r>
              <a:rPr dirty="0" smtClean="0">
                <a:solidFill>
                  <a:schemeClr val="bg2">
                    <a:lumMod val="25000"/>
                  </a:schemeClr>
                </a:solidFill>
              </a:rPr>
              <a:t>wearables</a:t>
            </a:r>
            <a:endParaRPr lang="nl-BE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41093" indent="-241093" defTabSz="369675">
              <a:spcBef>
                <a:spcPts val="2601"/>
              </a:spcBef>
              <a:defRPr sz="3239"/>
            </a:pPr>
            <a:r>
              <a:rPr lang="nl-BE" dirty="0" smtClean="0">
                <a:solidFill>
                  <a:schemeClr val="bg2">
                    <a:lumMod val="25000"/>
                  </a:schemeClr>
                </a:solidFill>
              </a:rPr>
              <a:t>Rust ECG: bij twijfel  mail  naar cardioloog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82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V mortaliteit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-12" b="-1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  <a:ln w="25400">
            <a:noFill/>
          </a:ln>
          <a:effectLst>
            <a:reflection stA="50000" endPos="40000" dir="5400000" sy="-100000" algn="bl" rotWithShape="0"/>
          </a:effectLst>
        </p:spPr>
      </p:pic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889397" y="96935"/>
            <a:ext cx="7365207" cy="907257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CHD </a:t>
            </a:r>
            <a:r>
              <a:rPr dirty="0" err="1">
                <a:solidFill>
                  <a:schemeClr val="bg1"/>
                </a:solidFill>
              </a:rPr>
              <a:t>mortaliteit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0538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Naamloos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266" b="266"/>
          <a:stretch>
            <a:fillRect/>
          </a:stretch>
        </p:blipFill>
        <p:spPr>
          <a:xfrm>
            <a:off x="1" y="0"/>
            <a:ext cx="9126250" cy="6741368"/>
          </a:xfrm>
          <a:prstGeom prst="rect">
            <a:avLst/>
          </a:prstGeom>
        </p:spPr>
      </p:pic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xfrm>
            <a:off x="889397" y="5730418"/>
            <a:ext cx="7365207" cy="907257"/>
          </a:xfrm>
          <a:prstGeom prst="rect">
            <a:avLst/>
          </a:prstGeom>
        </p:spPr>
        <p:txBody>
          <a:bodyPr/>
          <a:lstStyle/>
          <a:p>
            <a:r>
              <a:t>Wearables data</a:t>
            </a:r>
          </a:p>
        </p:txBody>
      </p:sp>
    </p:spTree>
    <p:extLst>
      <p:ext uri="{BB962C8B-B14F-4D97-AF65-F5344CB8AC3E}">
        <p14:creationId xmlns:p14="http://schemas.microsoft.com/office/powerpoint/2010/main" val="5465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203590" indent="-203590" defTabSz="914367">
              <a:spcBef>
                <a:spcPts val="562"/>
              </a:spcBef>
              <a:buClr>
                <a:srgbClr val="FF9946"/>
              </a:buClr>
              <a:buSzPct val="70000"/>
              <a:buFont typeface="Wingdings"/>
              <a:buChar char="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pic>
        <p:nvPicPr>
          <p:cNvPr id="338" name="image25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21543"/>
            <a:ext cx="9144001" cy="5936457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539552" y="396875"/>
            <a:ext cx="1033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WAT MOETEN WE ONZE PATIENTEN AANBEVELEN ?</a:t>
            </a:r>
            <a:endParaRPr lang="nl-NL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6646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07950" y="5805264"/>
            <a:ext cx="21597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sz="3200" b="1" dirty="0" smtClean="0">
                <a:solidFill>
                  <a:schemeClr val="bg1"/>
                </a:solidFill>
                <a:latin typeface="Calibri" pitchFamily="34" charset="0"/>
              </a:rPr>
              <a:t>Toelichting</a:t>
            </a:r>
            <a:endParaRPr lang="nl-NL" altLang="nl-BE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219897" y="251937"/>
            <a:ext cx="4248647" cy="635163"/>
          </a:xfrm>
          <a:prstGeom prst="roundRect">
            <a:avLst>
              <a:gd name="adj" fmla="val 16667"/>
            </a:avLst>
          </a:prstGeom>
          <a:solidFill>
            <a:srgbClr val="7C6A55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464769" y="323945"/>
            <a:ext cx="38884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sz="3200" b="1" dirty="0" smtClean="0">
                <a:solidFill>
                  <a:schemeClr val="bg1"/>
                </a:solidFill>
                <a:latin typeface="Calibri" pitchFamily="34" charset="0"/>
              </a:rPr>
              <a:t>Aanbevelingen allen</a:t>
            </a:r>
            <a:endParaRPr lang="nl-NL" altLang="nl-BE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907704" y="1700809"/>
            <a:ext cx="7236296" cy="50167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nl-NL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nl-NL" sz="3200" dirty="0" smtClean="0"/>
              <a:t>Matige </a:t>
            </a:r>
            <a:r>
              <a:rPr lang="nl-NL" sz="3200" dirty="0"/>
              <a:t>aerobe training  3 X 50 </a:t>
            </a:r>
            <a:r>
              <a:rPr lang="nl-NL" sz="3200" dirty="0" smtClean="0"/>
              <a:t>min  per </a:t>
            </a:r>
            <a:r>
              <a:rPr lang="nl-NL" sz="3200" dirty="0"/>
              <a:t>week=150 min</a:t>
            </a:r>
          </a:p>
          <a:p>
            <a:r>
              <a:rPr lang="nl-NL" sz="3200" dirty="0"/>
              <a:t>			of</a:t>
            </a:r>
          </a:p>
          <a:p>
            <a:r>
              <a:rPr lang="nl-NL" sz="3200" dirty="0" smtClean="0"/>
              <a:t>Intense </a:t>
            </a:r>
            <a:r>
              <a:rPr lang="nl-NL" sz="3200" dirty="0"/>
              <a:t>aerobe training 3 X 25 </a:t>
            </a:r>
            <a:r>
              <a:rPr lang="nl-NL" sz="3200" dirty="0" smtClean="0"/>
              <a:t>min </a:t>
            </a:r>
            <a:r>
              <a:rPr lang="nl-NL" sz="3200" dirty="0"/>
              <a:t>per week =75 min</a:t>
            </a:r>
          </a:p>
          <a:p>
            <a:r>
              <a:rPr lang="nl-NL" sz="3200" dirty="0"/>
              <a:t>                               </a:t>
            </a:r>
            <a:r>
              <a:rPr lang="nl-NL" sz="3200" dirty="0" smtClean="0"/>
              <a:t>en </a:t>
            </a:r>
            <a:endParaRPr lang="nl-NL" sz="3200" dirty="0"/>
          </a:p>
          <a:p>
            <a:r>
              <a:rPr lang="nl-NL" sz="3200" dirty="0"/>
              <a:t>		2 dagen per week weerstandstraining (HIT)</a:t>
            </a:r>
          </a:p>
          <a:p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.png"/>
          <p:cNvPicPr>
            <a:picLocks noChangeAspect="1"/>
          </p:cNvPicPr>
          <p:nvPr/>
        </p:nvPicPr>
        <p:blipFill>
          <a:blip r:embed="rId3">
            <a:alphaModFix amt="30000"/>
            <a:extLst/>
          </a:blip>
          <a:srcRect l="17281" t="6081"/>
          <a:stretch>
            <a:fillRect/>
          </a:stretch>
        </p:blipFill>
        <p:spPr>
          <a:xfrm>
            <a:off x="179512" y="3717032"/>
            <a:ext cx="2160240" cy="235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6234" y="2"/>
                </a:moveTo>
                <a:cubicBezTo>
                  <a:pt x="6135" y="6"/>
                  <a:pt x="6005" y="17"/>
                  <a:pt x="5833" y="32"/>
                </a:cubicBezTo>
                <a:cubicBezTo>
                  <a:pt x="5444" y="66"/>
                  <a:pt x="4933" y="94"/>
                  <a:pt x="4698" y="94"/>
                </a:cubicBezTo>
                <a:lnTo>
                  <a:pt x="4273" y="94"/>
                </a:lnTo>
                <a:lnTo>
                  <a:pt x="4177" y="917"/>
                </a:lnTo>
                <a:cubicBezTo>
                  <a:pt x="4123" y="1368"/>
                  <a:pt x="4038" y="2100"/>
                  <a:pt x="3988" y="2544"/>
                </a:cubicBezTo>
                <a:cubicBezTo>
                  <a:pt x="3903" y="3292"/>
                  <a:pt x="3862" y="3370"/>
                  <a:pt x="3460" y="3616"/>
                </a:cubicBezTo>
                <a:cubicBezTo>
                  <a:pt x="2841" y="3994"/>
                  <a:pt x="2434" y="4665"/>
                  <a:pt x="2411" y="5346"/>
                </a:cubicBezTo>
                <a:cubicBezTo>
                  <a:pt x="2394" y="5838"/>
                  <a:pt x="2356" y="5918"/>
                  <a:pt x="2119" y="5930"/>
                </a:cubicBezTo>
                <a:cubicBezTo>
                  <a:pt x="1969" y="5938"/>
                  <a:pt x="1776" y="5950"/>
                  <a:pt x="1691" y="5956"/>
                </a:cubicBezTo>
                <a:cubicBezTo>
                  <a:pt x="1605" y="5962"/>
                  <a:pt x="1499" y="6060"/>
                  <a:pt x="1457" y="6176"/>
                </a:cubicBezTo>
                <a:cubicBezTo>
                  <a:pt x="1392" y="6357"/>
                  <a:pt x="1317" y="6380"/>
                  <a:pt x="916" y="6325"/>
                </a:cubicBezTo>
                <a:cubicBezTo>
                  <a:pt x="377" y="6251"/>
                  <a:pt x="0" y="6327"/>
                  <a:pt x="0" y="6512"/>
                </a:cubicBezTo>
                <a:cubicBezTo>
                  <a:pt x="0" y="6721"/>
                  <a:pt x="1042" y="8194"/>
                  <a:pt x="1423" y="8524"/>
                </a:cubicBezTo>
                <a:cubicBezTo>
                  <a:pt x="1617" y="8692"/>
                  <a:pt x="1776" y="8892"/>
                  <a:pt x="1776" y="8967"/>
                </a:cubicBezTo>
                <a:cubicBezTo>
                  <a:pt x="1776" y="9043"/>
                  <a:pt x="1931" y="9268"/>
                  <a:pt x="2119" y="9470"/>
                </a:cubicBezTo>
                <a:cubicBezTo>
                  <a:pt x="2307" y="9671"/>
                  <a:pt x="2459" y="9930"/>
                  <a:pt x="2459" y="10044"/>
                </a:cubicBezTo>
                <a:cubicBezTo>
                  <a:pt x="2459" y="10168"/>
                  <a:pt x="2837" y="10525"/>
                  <a:pt x="3395" y="10931"/>
                </a:cubicBezTo>
                <a:cubicBezTo>
                  <a:pt x="4507" y="11740"/>
                  <a:pt x="4812" y="11890"/>
                  <a:pt x="5535" y="11982"/>
                </a:cubicBezTo>
                <a:cubicBezTo>
                  <a:pt x="5835" y="12020"/>
                  <a:pt x="6421" y="12176"/>
                  <a:pt x="6834" y="12330"/>
                </a:cubicBezTo>
                <a:cubicBezTo>
                  <a:pt x="7248" y="12484"/>
                  <a:pt x="7895" y="12665"/>
                  <a:pt x="8271" y="12733"/>
                </a:cubicBezTo>
                <a:cubicBezTo>
                  <a:pt x="9905" y="13025"/>
                  <a:pt x="10633" y="13121"/>
                  <a:pt x="11199" y="13125"/>
                </a:cubicBezTo>
                <a:cubicBezTo>
                  <a:pt x="11995" y="13129"/>
                  <a:pt x="12302" y="13336"/>
                  <a:pt x="12304" y="13865"/>
                </a:cubicBezTo>
                <a:cubicBezTo>
                  <a:pt x="12304" y="14092"/>
                  <a:pt x="12462" y="14517"/>
                  <a:pt x="12657" y="14821"/>
                </a:cubicBezTo>
                <a:cubicBezTo>
                  <a:pt x="13091" y="15500"/>
                  <a:pt x="13222" y="16295"/>
                  <a:pt x="13329" y="18915"/>
                </a:cubicBezTo>
                <a:cubicBezTo>
                  <a:pt x="13375" y="20029"/>
                  <a:pt x="13443" y="21085"/>
                  <a:pt x="13480" y="21262"/>
                </a:cubicBezTo>
                <a:lnTo>
                  <a:pt x="13545" y="21588"/>
                </a:lnTo>
                <a:lnTo>
                  <a:pt x="21600" y="21588"/>
                </a:lnTo>
                <a:lnTo>
                  <a:pt x="21600" y="21129"/>
                </a:lnTo>
                <a:cubicBezTo>
                  <a:pt x="21600" y="20843"/>
                  <a:pt x="21503" y="20574"/>
                  <a:pt x="21343" y="20409"/>
                </a:cubicBezTo>
                <a:cubicBezTo>
                  <a:pt x="20929" y="19981"/>
                  <a:pt x="19188" y="17520"/>
                  <a:pt x="18726" y="16710"/>
                </a:cubicBezTo>
                <a:cubicBezTo>
                  <a:pt x="18492" y="16300"/>
                  <a:pt x="18142" y="15608"/>
                  <a:pt x="17951" y="15170"/>
                </a:cubicBezTo>
                <a:cubicBezTo>
                  <a:pt x="17761" y="14732"/>
                  <a:pt x="17537" y="14312"/>
                  <a:pt x="17454" y="14237"/>
                </a:cubicBezTo>
                <a:cubicBezTo>
                  <a:pt x="17371" y="14163"/>
                  <a:pt x="17281" y="13986"/>
                  <a:pt x="17255" y="13845"/>
                </a:cubicBezTo>
                <a:cubicBezTo>
                  <a:pt x="17192" y="13502"/>
                  <a:pt x="16383" y="12238"/>
                  <a:pt x="15877" y="11692"/>
                </a:cubicBezTo>
                <a:cubicBezTo>
                  <a:pt x="15547" y="11336"/>
                  <a:pt x="15483" y="11182"/>
                  <a:pt x="15541" y="10869"/>
                </a:cubicBezTo>
                <a:cubicBezTo>
                  <a:pt x="15587" y="10620"/>
                  <a:pt x="15529" y="10346"/>
                  <a:pt x="15373" y="10090"/>
                </a:cubicBezTo>
                <a:cubicBezTo>
                  <a:pt x="15184" y="9780"/>
                  <a:pt x="15130" y="9399"/>
                  <a:pt x="15119" y="8304"/>
                </a:cubicBezTo>
                <a:cubicBezTo>
                  <a:pt x="15105" y="6929"/>
                  <a:pt x="15100" y="6911"/>
                  <a:pt x="14790" y="6878"/>
                </a:cubicBezTo>
                <a:cubicBezTo>
                  <a:pt x="14374" y="6835"/>
                  <a:pt x="13870" y="7085"/>
                  <a:pt x="13572" y="7483"/>
                </a:cubicBezTo>
                <a:cubicBezTo>
                  <a:pt x="13399" y="7715"/>
                  <a:pt x="13330" y="8032"/>
                  <a:pt x="13329" y="8603"/>
                </a:cubicBezTo>
                <a:lnTo>
                  <a:pt x="13329" y="9398"/>
                </a:lnTo>
                <a:lnTo>
                  <a:pt x="12345" y="9585"/>
                </a:lnTo>
                <a:cubicBezTo>
                  <a:pt x="10973" y="9846"/>
                  <a:pt x="10832" y="9785"/>
                  <a:pt x="11347" y="9149"/>
                </a:cubicBezTo>
                <a:cubicBezTo>
                  <a:pt x="11572" y="8871"/>
                  <a:pt x="11755" y="8605"/>
                  <a:pt x="11755" y="8560"/>
                </a:cubicBezTo>
                <a:cubicBezTo>
                  <a:pt x="11755" y="8514"/>
                  <a:pt x="11850" y="8421"/>
                  <a:pt x="11964" y="8352"/>
                </a:cubicBezTo>
                <a:cubicBezTo>
                  <a:pt x="12079" y="8283"/>
                  <a:pt x="12137" y="8147"/>
                  <a:pt x="12094" y="8050"/>
                </a:cubicBezTo>
                <a:cubicBezTo>
                  <a:pt x="12052" y="7953"/>
                  <a:pt x="12085" y="7843"/>
                  <a:pt x="12167" y="7806"/>
                </a:cubicBezTo>
                <a:cubicBezTo>
                  <a:pt x="12273" y="7759"/>
                  <a:pt x="12270" y="7699"/>
                  <a:pt x="12156" y="7599"/>
                </a:cubicBezTo>
                <a:cubicBezTo>
                  <a:pt x="12041" y="7497"/>
                  <a:pt x="12039" y="7421"/>
                  <a:pt x="12146" y="7327"/>
                </a:cubicBezTo>
                <a:cubicBezTo>
                  <a:pt x="12298" y="7193"/>
                  <a:pt x="12131" y="6605"/>
                  <a:pt x="11734" y="5879"/>
                </a:cubicBezTo>
                <a:cubicBezTo>
                  <a:pt x="11556" y="5552"/>
                  <a:pt x="11562" y="5539"/>
                  <a:pt x="12064" y="5223"/>
                </a:cubicBezTo>
                <a:cubicBezTo>
                  <a:pt x="12621" y="4872"/>
                  <a:pt x="12678" y="4759"/>
                  <a:pt x="12386" y="4582"/>
                </a:cubicBezTo>
                <a:cubicBezTo>
                  <a:pt x="12281" y="4519"/>
                  <a:pt x="12227" y="4377"/>
                  <a:pt x="12266" y="4269"/>
                </a:cubicBezTo>
                <a:cubicBezTo>
                  <a:pt x="12322" y="4113"/>
                  <a:pt x="12265" y="4074"/>
                  <a:pt x="11985" y="4074"/>
                </a:cubicBezTo>
                <a:cubicBezTo>
                  <a:pt x="11608" y="4074"/>
                  <a:pt x="11392" y="3928"/>
                  <a:pt x="11618" y="3826"/>
                </a:cubicBezTo>
                <a:cubicBezTo>
                  <a:pt x="11820" y="3735"/>
                  <a:pt x="11789" y="3223"/>
                  <a:pt x="11573" y="3093"/>
                </a:cubicBezTo>
                <a:cubicBezTo>
                  <a:pt x="11472" y="3031"/>
                  <a:pt x="10995" y="2953"/>
                  <a:pt x="10514" y="2921"/>
                </a:cubicBezTo>
                <a:cubicBezTo>
                  <a:pt x="9339" y="2843"/>
                  <a:pt x="9226" y="2815"/>
                  <a:pt x="9427" y="2639"/>
                </a:cubicBezTo>
                <a:cubicBezTo>
                  <a:pt x="9652" y="2442"/>
                  <a:pt x="9476" y="1819"/>
                  <a:pt x="9067" y="1355"/>
                </a:cubicBezTo>
                <a:cubicBezTo>
                  <a:pt x="8882" y="1146"/>
                  <a:pt x="8688" y="789"/>
                  <a:pt x="8635" y="563"/>
                </a:cubicBezTo>
                <a:cubicBezTo>
                  <a:pt x="8550" y="201"/>
                  <a:pt x="8484" y="144"/>
                  <a:pt x="8100" y="86"/>
                </a:cubicBezTo>
                <a:cubicBezTo>
                  <a:pt x="7439" y="-12"/>
                  <a:pt x="6992" y="83"/>
                  <a:pt x="6944" y="330"/>
                </a:cubicBezTo>
                <a:cubicBezTo>
                  <a:pt x="6886" y="624"/>
                  <a:pt x="6639" y="558"/>
                  <a:pt x="6584" y="235"/>
                </a:cubicBezTo>
                <a:cubicBezTo>
                  <a:pt x="6551" y="42"/>
                  <a:pt x="6532" y="-10"/>
                  <a:pt x="6234" y="2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8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7687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07950" y="5805264"/>
            <a:ext cx="21597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sz="3200" b="1" dirty="0" smtClean="0">
                <a:solidFill>
                  <a:schemeClr val="bg1"/>
                </a:solidFill>
                <a:latin typeface="Calibri" pitchFamily="34" charset="0"/>
              </a:rPr>
              <a:t>Toelichting</a:t>
            </a:r>
            <a:endParaRPr lang="nl-NL" altLang="nl-BE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76256" y="260648"/>
            <a:ext cx="2592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sz="3200" b="1" dirty="0" smtClean="0">
                <a:solidFill>
                  <a:schemeClr val="bg1"/>
                </a:solidFill>
                <a:latin typeface="Calibri" pitchFamily="34" charset="0"/>
              </a:rPr>
              <a:t>Aanvevelen</a:t>
            </a:r>
            <a:endParaRPr lang="nl-NL" altLang="nl-BE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195735" y="2636912"/>
            <a:ext cx="6624737" cy="3539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matige </a:t>
            </a:r>
            <a:r>
              <a:rPr lang="nl-NL" sz="2400" dirty="0"/>
              <a:t>of intense aerobe training 40 minuten 4 x week </a:t>
            </a:r>
            <a:endParaRPr lang="nl-NL" sz="2400" dirty="0" smtClean="0"/>
          </a:p>
          <a:p>
            <a:endParaRPr lang="nl-NL" sz="2400" dirty="0"/>
          </a:p>
          <a:p>
            <a:r>
              <a:rPr lang="nl-NL" sz="2400" dirty="0" smtClean="0"/>
              <a:t>Oordeelkundig </a:t>
            </a:r>
            <a:r>
              <a:rPr lang="nl-NL" sz="2400" dirty="0"/>
              <a:t>verwijzen naar </a:t>
            </a:r>
            <a:r>
              <a:rPr lang="nl-NL" sz="2400" dirty="0" smtClean="0"/>
              <a:t>inspanningsfysioloog/sportarts/cardioloog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 smtClean="0"/>
              <a:t>Sec preventie </a:t>
            </a:r>
            <a:r>
              <a:rPr lang="nl-NL" sz="2400" dirty="0"/>
              <a:t> </a:t>
            </a:r>
            <a:r>
              <a:rPr lang="nl-NL" sz="2400" dirty="0" smtClean="0"/>
              <a:t>: Geen </a:t>
            </a:r>
            <a:r>
              <a:rPr lang="nl-NL" sz="2400" dirty="0"/>
              <a:t>HIIT training (High-</a:t>
            </a:r>
            <a:r>
              <a:rPr lang="nl-NL" sz="2400" dirty="0" err="1"/>
              <a:t>intensity</a:t>
            </a:r>
            <a:r>
              <a:rPr lang="nl-NL" sz="2400" dirty="0"/>
              <a:t> Interval training)</a:t>
            </a:r>
          </a:p>
          <a:p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1907704" y="1628800"/>
            <a:ext cx="7632848" cy="635163"/>
          </a:xfrm>
          <a:prstGeom prst="roundRect">
            <a:avLst>
              <a:gd name="adj" fmla="val 16667"/>
            </a:avLst>
          </a:prstGeom>
          <a:solidFill>
            <a:srgbClr val="7C6A55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BE" altLang="nl-B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Aanbevelingen patienten met risicofactoren of secundaire preventie</a:t>
            </a:r>
            <a:endParaRPr lang="nl-BE" altLang="nl-B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5" name="image.png"/>
          <p:cNvPicPr>
            <a:picLocks noChangeAspect="1"/>
          </p:cNvPicPr>
          <p:nvPr/>
        </p:nvPicPr>
        <p:blipFill>
          <a:blip r:embed="rId3">
            <a:alphaModFix amt="30000"/>
            <a:extLst/>
          </a:blip>
          <a:srcRect l="17281" t="6081"/>
          <a:stretch>
            <a:fillRect/>
          </a:stretch>
        </p:blipFill>
        <p:spPr>
          <a:xfrm>
            <a:off x="323529" y="3717032"/>
            <a:ext cx="2160240" cy="235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6234" y="2"/>
                </a:moveTo>
                <a:cubicBezTo>
                  <a:pt x="6135" y="6"/>
                  <a:pt x="6005" y="17"/>
                  <a:pt x="5833" y="32"/>
                </a:cubicBezTo>
                <a:cubicBezTo>
                  <a:pt x="5444" y="66"/>
                  <a:pt x="4933" y="94"/>
                  <a:pt x="4698" y="94"/>
                </a:cubicBezTo>
                <a:lnTo>
                  <a:pt x="4273" y="94"/>
                </a:lnTo>
                <a:lnTo>
                  <a:pt x="4177" y="917"/>
                </a:lnTo>
                <a:cubicBezTo>
                  <a:pt x="4123" y="1368"/>
                  <a:pt x="4038" y="2100"/>
                  <a:pt x="3988" y="2544"/>
                </a:cubicBezTo>
                <a:cubicBezTo>
                  <a:pt x="3903" y="3292"/>
                  <a:pt x="3862" y="3370"/>
                  <a:pt x="3460" y="3616"/>
                </a:cubicBezTo>
                <a:cubicBezTo>
                  <a:pt x="2841" y="3994"/>
                  <a:pt x="2434" y="4665"/>
                  <a:pt x="2411" y="5346"/>
                </a:cubicBezTo>
                <a:cubicBezTo>
                  <a:pt x="2394" y="5838"/>
                  <a:pt x="2356" y="5918"/>
                  <a:pt x="2119" y="5930"/>
                </a:cubicBezTo>
                <a:cubicBezTo>
                  <a:pt x="1969" y="5938"/>
                  <a:pt x="1776" y="5950"/>
                  <a:pt x="1691" y="5956"/>
                </a:cubicBezTo>
                <a:cubicBezTo>
                  <a:pt x="1605" y="5962"/>
                  <a:pt x="1499" y="6060"/>
                  <a:pt x="1457" y="6176"/>
                </a:cubicBezTo>
                <a:cubicBezTo>
                  <a:pt x="1392" y="6357"/>
                  <a:pt x="1317" y="6380"/>
                  <a:pt x="916" y="6325"/>
                </a:cubicBezTo>
                <a:cubicBezTo>
                  <a:pt x="377" y="6251"/>
                  <a:pt x="0" y="6327"/>
                  <a:pt x="0" y="6512"/>
                </a:cubicBezTo>
                <a:cubicBezTo>
                  <a:pt x="0" y="6721"/>
                  <a:pt x="1042" y="8194"/>
                  <a:pt x="1423" y="8524"/>
                </a:cubicBezTo>
                <a:cubicBezTo>
                  <a:pt x="1617" y="8692"/>
                  <a:pt x="1776" y="8892"/>
                  <a:pt x="1776" y="8967"/>
                </a:cubicBezTo>
                <a:cubicBezTo>
                  <a:pt x="1776" y="9043"/>
                  <a:pt x="1931" y="9268"/>
                  <a:pt x="2119" y="9470"/>
                </a:cubicBezTo>
                <a:cubicBezTo>
                  <a:pt x="2307" y="9671"/>
                  <a:pt x="2459" y="9930"/>
                  <a:pt x="2459" y="10044"/>
                </a:cubicBezTo>
                <a:cubicBezTo>
                  <a:pt x="2459" y="10168"/>
                  <a:pt x="2837" y="10525"/>
                  <a:pt x="3395" y="10931"/>
                </a:cubicBezTo>
                <a:cubicBezTo>
                  <a:pt x="4507" y="11740"/>
                  <a:pt x="4812" y="11890"/>
                  <a:pt x="5535" y="11982"/>
                </a:cubicBezTo>
                <a:cubicBezTo>
                  <a:pt x="5835" y="12020"/>
                  <a:pt x="6421" y="12176"/>
                  <a:pt x="6834" y="12330"/>
                </a:cubicBezTo>
                <a:cubicBezTo>
                  <a:pt x="7248" y="12484"/>
                  <a:pt x="7895" y="12665"/>
                  <a:pt x="8271" y="12733"/>
                </a:cubicBezTo>
                <a:cubicBezTo>
                  <a:pt x="9905" y="13025"/>
                  <a:pt x="10633" y="13121"/>
                  <a:pt x="11199" y="13125"/>
                </a:cubicBezTo>
                <a:cubicBezTo>
                  <a:pt x="11995" y="13129"/>
                  <a:pt x="12302" y="13336"/>
                  <a:pt x="12304" y="13865"/>
                </a:cubicBezTo>
                <a:cubicBezTo>
                  <a:pt x="12304" y="14092"/>
                  <a:pt x="12462" y="14517"/>
                  <a:pt x="12657" y="14821"/>
                </a:cubicBezTo>
                <a:cubicBezTo>
                  <a:pt x="13091" y="15500"/>
                  <a:pt x="13222" y="16295"/>
                  <a:pt x="13329" y="18915"/>
                </a:cubicBezTo>
                <a:cubicBezTo>
                  <a:pt x="13375" y="20029"/>
                  <a:pt x="13443" y="21085"/>
                  <a:pt x="13480" y="21262"/>
                </a:cubicBezTo>
                <a:lnTo>
                  <a:pt x="13545" y="21588"/>
                </a:lnTo>
                <a:lnTo>
                  <a:pt x="21600" y="21588"/>
                </a:lnTo>
                <a:lnTo>
                  <a:pt x="21600" y="21129"/>
                </a:lnTo>
                <a:cubicBezTo>
                  <a:pt x="21600" y="20843"/>
                  <a:pt x="21503" y="20574"/>
                  <a:pt x="21343" y="20409"/>
                </a:cubicBezTo>
                <a:cubicBezTo>
                  <a:pt x="20929" y="19981"/>
                  <a:pt x="19188" y="17520"/>
                  <a:pt x="18726" y="16710"/>
                </a:cubicBezTo>
                <a:cubicBezTo>
                  <a:pt x="18492" y="16300"/>
                  <a:pt x="18142" y="15608"/>
                  <a:pt x="17951" y="15170"/>
                </a:cubicBezTo>
                <a:cubicBezTo>
                  <a:pt x="17761" y="14732"/>
                  <a:pt x="17537" y="14312"/>
                  <a:pt x="17454" y="14237"/>
                </a:cubicBezTo>
                <a:cubicBezTo>
                  <a:pt x="17371" y="14163"/>
                  <a:pt x="17281" y="13986"/>
                  <a:pt x="17255" y="13845"/>
                </a:cubicBezTo>
                <a:cubicBezTo>
                  <a:pt x="17192" y="13502"/>
                  <a:pt x="16383" y="12238"/>
                  <a:pt x="15877" y="11692"/>
                </a:cubicBezTo>
                <a:cubicBezTo>
                  <a:pt x="15547" y="11336"/>
                  <a:pt x="15483" y="11182"/>
                  <a:pt x="15541" y="10869"/>
                </a:cubicBezTo>
                <a:cubicBezTo>
                  <a:pt x="15587" y="10620"/>
                  <a:pt x="15529" y="10346"/>
                  <a:pt x="15373" y="10090"/>
                </a:cubicBezTo>
                <a:cubicBezTo>
                  <a:pt x="15184" y="9780"/>
                  <a:pt x="15130" y="9399"/>
                  <a:pt x="15119" y="8304"/>
                </a:cubicBezTo>
                <a:cubicBezTo>
                  <a:pt x="15105" y="6929"/>
                  <a:pt x="15100" y="6911"/>
                  <a:pt x="14790" y="6878"/>
                </a:cubicBezTo>
                <a:cubicBezTo>
                  <a:pt x="14374" y="6835"/>
                  <a:pt x="13870" y="7085"/>
                  <a:pt x="13572" y="7483"/>
                </a:cubicBezTo>
                <a:cubicBezTo>
                  <a:pt x="13399" y="7715"/>
                  <a:pt x="13330" y="8032"/>
                  <a:pt x="13329" y="8603"/>
                </a:cubicBezTo>
                <a:lnTo>
                  <a:pt x="13329" y="9398"/>
                </a:lnTo>
                <a:lnTo>
                  <a:pt x="12345" y="9585"/>
                </a:lnTo>
                <a:cubicBezTo>
                  <a:pt x="10973" y="9846"/>
                  <a:pt x="10832" y="9785"/>
                  <a:pt x="11347" y="9149"/>
                </a:cubicBezTo>
                <a:cubicBezTo>
                  <a:pt x="11572" y="8871"/>
                  <a:pt x="11755" y="8605"/>
                  <a:pt x="11755" y="8560"/>
                </a:cubicBezTo>
                <a:cubicBezTo>
                  <a:pt x="11755" y="8514"/>
                  <a:pt x="11850" y="8421"/>
                  <a:pt x="11964" y="8352"/>
                </a:cubicBezTo>
                <a:cubicBezTo>
                  <a:pt x="12079" y="8283"/>
                  <a:pt x="12137" y="8147"/>
                  <a:pt x="12094" y="8050"/>
                </a:cubicBezTo>
                <a:cubicBezTo>
                  <a:pt x="12052" y="7953"/>
                  <a:pt x="12085" y="7843"/>
                  <a:pt x="12167" y="7806"/>
                </a:cubicBezTo>
                <a:cubicBezTo>
                  <a:pt x="12273" y="7759"/>
                  <a:pt x="12270" y="7699"/>
                  <a:pt x="12156" y="7599"/>
                </a:cubicBezTo>
                <a:cubicBezTo>
                  <a:pt x="12041" y="7497"/>
                  <a:pt x="12039" y="7421"/>
                  <a:pt x="12146" y="7327"/>
                </a:cubicBezTo>
                <a:cubicBezTo>
                  <a:pt x="12298" y="7193"/>
                  <a:pt x="12131" y="6605"/>
                  <a:pt x="11734" y="5879"/>
                </a:cubicBezTo>
                <a:cubicBezTo>
                  <a:pt x="11556" y="5552"/>
                  <a:pt x="11562" y="5539"/>
                  <a:pt x="12064" y="5223"/>
                </a:cubicBezTo>
                <a:cubicBezTo>
                  <a:pt x="12621" y="4872"/>
                  <a:pt x="12678" y="4759"/>
                  <a:pt x="12386" y="4582"/>
                </a:cubicBezTo>
                <a:cubicBezTo>
                  <a:pt x="12281" y="4519"/>
                  <a:pt x="12227" y="4377"/>
                  <a:pt x="12266" y="4269"/>
                </a:cubicBezTo>
                <a:cubicBezTo>
                  <a:pt x="12322" y="4113"/>
                  <a:pt x="12265" y="4074"/>
                  <a:pt x="11985" y="4074"/>
                </a:cubicBezTo>
                <a:cubicBezTo>
                  <a:pt x="11608" y="4074"/>
                  <a:pt x="11392" y="3928"/>
                  <a:pt x="11618" y="3826"/>
                </a:cubicBezTo>
                <a:cubicBezTo>
                  <a:pt x="11820" y="3735"/>
                  <a:pt x="11789" y="3223"/>
                  <a:pt x="11573" y="3093"/>
                </a:cubicBezTo>
                <a:cubicBezTo>
                  <a:pt x="11472" y="3031"/>
                  <a:pt x="10995" y="2953"/>
                  <a:pt x="10514" y="2921"/>
                </a:cubicBezTo>
                <a:cubicBezTo>
                  <a:pt x="9339" y="2843"/>
                  <a:pt x="9226" y="2815"/>
                  <a:pt x="9427" y="2639"/>
                </a:cubicBezTo>
                <a:cubicBezTo>
                  <a:pt x="9652" y="2442"/>
                  <a:pt x="9476" y="1819"/>
                  <a:pt x="9067" y="1355"/>
                </a:cubicBezTo>
                <a:cubicBezTo>
                  <a:pt x="8882" y="1146"/>
                  <a:pt x="8688" y="789"/>
                  <a:pt x="8635" y="563"/>
                </a:cubicBezTo>
                <a:cubicBezTo>
                  <a:pt x="8550" y="201"/>
                  <a:pt x="8484" y="144"/>
                  <a:pt x="8100" y="86"/>
                </a:cubicBezTo>
                <a:cubicBezTo>
                  <a:pt x="7439" y="-12"/>
                  <a:pt x="6992" y="83"/>
                  <a:pt x="6944" y="330"/>
                </a:cubicBezTo>
                <a:cubicBezTo>
                  <a:pt x="6886" y="624"/>
                  <a:pt x="6639" y="558"/>
                  <a:pt x="6584" y="235"/>
                </a:cubicBezTo>
                <a:cubicBezTo>
                  <a:pt x="6551" y="42"/>
                  <a:pt x="6532" y="-10"/>
                  <a:pt x="6234" y="2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93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07950" y="5805264"/>
            <a:ext cx="21597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sz="3200" b="1" dirty="0" smtClean="0">
                <a:solidFill>
                  <a:schemeClr val="bg1"/>
                </a:solidFill>
                <a:latin typeface="Calibri" pitchFamily="34" charset="0"/>
              </a:rPr>
              <a:t>Toelichting</a:t>
            </a:r>
            <a:endParaRPr lang="nl-NL" altLang="nl-BE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536503" y="548680"/>
            <a:ext cx="5004049" cy="864096"/>
          </a:xfrm>
          <a:prstGeom prst="roundRect">
            <a:avLst>
              <a:gd name="adj" fmla="val 16667"/>
            </a:avLst>
          </a:prstGeom>
          <a:solidFill>
            <a:srgbClr val="7C6A55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BE" altLang="nl-BE" sz="2400" b="1" dirty="0" smtClean="0">
                <a:solidFill>
                  <a:schemeClr val="bg1"/>
                </a:solidFill>
                <a:latin typeface="Calibri" pitchFamily="34" charset="0"/>
              </a:rPr>
              <a:t>Aanbevelingen competitief sporten </a:t>
            </a:r>
            <a:endParaRPr lang="nl-NL" altLang="nl-BE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483768" y="1508903"/>
            <a:ext cx="6480720" cy="40318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endParaRPr lang="nl-NL" sz="3200" dirty="0"/>
          </a:p>
          <a:p>
            <a:r>
              <a:rPr lang="nl-NL" sz="3200" dirty="0" smtClean="0"/>
              <a:t>&lt; </a:t>
            </a:r>
            <a:r>
              <a:rPr lang="nl-NL" sz="3200" dirty="0"/>
              <a:t>35j ECG, KO en </a:t>
            </a:r>
            <a:r>
              <a:rPr lang="nl-NL" sz="3200" dirty="0" smtClean="0"/>
              <a:t>anamnese</a:t>
            </a:r>
          </a:p>
          <a:p>
            <a:endParaRPr lang="nl-NL" sz="3200" dirty="0"/>
          </a:p>
          <a:p>
            <a:r>
              <a:rPr lang="nl-NL" sz="3200" dirty="0" smtClean="0"/>
              <a:t>&gt; 35j </a:t>
            </a:r>
            <a:r>
              <a:rPr lang="nl-NL" sz="3200" dirty="0"/>
              <a:t>Score 5 </a:t>
            </a:r>
            <a:r>
              <a:rPr lang="nl-NL" sz="3200" dirty="0" smtClean="0"/>
              <a:t>%</a:t>
            </a:r>
            <a:r>
              <a:rPr lang="nl-NL" sz="3200" dirty="0"/>
              <a:t> </a:t>
            </a:r>
            <a:r>
              <a:rPr lang="nl-NL" sz="3200" dirty="0" smtClean="0"/>
              <a:t>en/of risicofactoren inspanningstest</a:t>
            </a:r>
            <a:endParaRPr lang="nl-NL" sz="3200" dirty="0"/>
          </a:p>
          <a:p>
            <a:r>
              <a:rPr lang="nl-NL" sz="3200" dirty="0" smtClean="0"/>
              <a:t>Verwijzen </a:t>
            </a:r>
            <a:r>
              <a:rPr lang="nl-NL" sz="3200" dirty="0"/>
              <a:t>naar </a:t>
            </a:r>
            <a:r>
              <a:rPr lang="nl-NL" sz="3200" dirty="0" smtClean="0"/>
              <a:t>inspanningsfysioloog/arts/cardioloog</a:t>
            </a:r>
            <a:endParaRPr lang="nl-NL" sz="3200" dirty="0"/>
          </a:p>
          <a:p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.png"/>
          <p:cNvPicPr>
            <a:picLocks noChangeAspect="1"/>
          </p:cNvPicPr>
          <p:nvPr/>
        </p:nvPicPr>
        <p:blipFill>
          <a:blip r:embed="rId3">
            <a:alphaModFix amt="30000"/>
            <a:extLst/>
          </a:blip>
          <a:srcRect l="17281" t="6081"/>
          <a:stretch>
            <a:fillRect/>
          </a:stretch>
        </p:blipFill>
        <p:spPr>
          <a:xfrm>
            <a:off x="323529" y="3717032"/>
            <a:ext cx="2160240" cy="2350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6234" y="2"/>
                </a:moveTo>
                <a:cubicBezTo>
                  <a:pt x="6135" y="6"/>
                  <a:pt x="6005" y="17"/>
                  <a:pt x="5833" y="32"/>
                </a:cubicBezTo>
                <a:cubicBezTo>
                  <a:pt x="5444" y="66"/>
                  <a:pt x="4933" y="94"/>
                  <a:pt x="4698" y="94"/>
                </a:cubicBezTo>
                <a:lnTo>
                  <a:pt x="4273" y="94"/>
                </a:lnTo>
                <a:lnTo>
                  <a:pt x="4177" y="917"/>
                </a:lnTo>
                <a:cubicBezTo>
                  <a:pt x="4123" y="1368"/>
                  <a:pt x="4038" y="2100"/>
                  <a:pt x="3988" y="2544"/>
                </a:cubicBezTo>
                <a:cubicBezTo>
                  <a:pt x="3903" y="3292"/>
                  <a:pt x="3862" y="3370"/>
                  <a:pt x="3460" y="3616"/>
                </a:cubicBezTo>
                <a:cubicBezTo>
                  <a:pt x="2841" y="3994"/>
                  <a:pt x="2434" y="4665"/>
                  <a:pt x="2411" y="5346"/>
                </a:cubicBezTo>
                <a:cubicBezTo>
                  <a:pt x="2394" y="5838"/>
                  <a:pt x="2356" y="5918"/>
                  <a:pt x="2119" y="5930"/>
                </a:cubicBezTo>
                <a:cubicBezTo>
                  <a:pt x="1969" y="5938"/>
                  <a:pt x="1776" y="5950"/>
                  <a:pt x="1691" y="5956"/>
                </a:cubicBezTo>
                <a:cubicBezTo>
                  <a:pt x="1605" y="5962"/>
                  <a:pt x="1499" y="6060"/>
                  <a:pt x="1457" y="6176"/>
                </a:cubicBezTo>
                <a:cubicBezTo>
                  <a:pt x="1392" y="6357"/>
                  <a:pt x="1317" y="6380"/>
                  <a:pt x="916" y="6325"/>
                </a:cubicBezTo>
                <a:cubicBezTo>
                  <a:pt x="377" y="6251"/>
                  <a:pt x="0" y="6327"/>
                  <a:pt x="0" y="6512"/>
                </a:cubicBezTo>
                <a:cubicBezTo>
                  <a:pt x="0" y="6721"/>
                  <a:pt x="1042" y="8194"/>
                  <a:pt x="1423" y="8524"/>
                </a:cubicBezTo>
                <a:cubicBezTo>
                  <a:pt x="1617" y="8692"/>
                  <a:pt x="1776" y="8892"/>
                  <a:pt x="1776" y="8967"/>
                </a:cubicBezTo>
                <a:cubicBezTo>
                  <a:pt x="1776" y="9043"/>
                  <a:pt x="1931" y="9268"/>
                  <a:pt x="2119" y="9470"/>
                </a:cubicBezTo>
                <a:cubicBezTo>
                  <a:pt x="2307" y="9671"/>
                  <a:pt x="2459" y="9930"/>
                  <a:pt x="2459" y="10044"/>
                </a:cubicBezTo>
                <a:cubicBezTo>
                  <a:pt x="2459" y="10168"/>
                  <a:pt x="2837" y="10525"/>
                  <a:pt x="3395" y="10931"/>
                </a:cubicBezTo>
                <a:cubicBezTo>
                  <a:pt x="4507" y="11740"/>
                  <a:pt x="4812" y="11890"/>
                  <a:pt x="5535" y="11982"/>
                </a:cubicBezTo>
                <a:cubicBezTo>
                  <a:pt x="5835" y="12020"/>
                  <a:pt x="6421" y="12176"/>
                  <a:pt x="6834" y="12330"/>
                </a:cubicBezTo>
                <a:cubicBezTo>
                  <a:pt x="7248" y="12484"/>
                  <a:pt x="7895" y="12665"/>
                  <a:pt x="8271" y="12733"/>
                </a:cubicBezTo>
                <a:cubicBezTo>
                  <a:pt x="9905" y="13025"/>
                  <a:pt x="10633" y="13121"/>
                  <a:pt x="11199" y="13125"/>
                </a:cubicBezTo>
                <a:cubicBezTo>
                  <a:pt x="11995" y="13129"/>
                  <a:pt x="12302" y="13336"/>
                  <a:pt x="12304" y="13865"/>
                </a:cubicBezTo>
                <a:cubicBezTo>
                  <a:pt x="12304" y="14092"/>
                  <a:pt x="12462" y="14517"/>
                  <a:pt x="12657" y="14821"/>
                </a:cubicBezTo>
                <a:cubicBezTo>
                  <a:pt x="13091" y="15500"/>
                  <a:pt x="13222" y="16295"/>
                  <a:pt x="13329" y="18915"/>
                </a:cubicBezTo>
                <a:cubicBezTo>
                  <a:pt x="13375" y="20029"/>
                  <a:pt x="13443" y="21085"/>
                  <a:pt x="13480" y="21262"/>
                </a:cubicBezTo>
                <a:lnTo>
                  <a:pt x="13545" y="21588"/>
                </a:lnTo>
                <a:lnTo>
                  <a:pt x="21600" y="21588"/>
                </a:lnTo>
                <a:lnTo>
                  <a:pt x="21600" y="21129"/>
                </a:lnTo>
                <a:cubicBezTo>
                  <a:pt x="21600" y="20843"/>
                  <a:pt x="21503" y="20574"/>
                  <a:pt x="21343" y="20409"/>
                </a:cubicBezTo>
                <a:cubicBezTo>
                  <a:pt x="20929" y="19981"/>
                  <a:pt x="19188" y="17520"/>
                  <a:pt x="18726" y="16710"/>
                </a:cubicBezTo>
                <a:cubicBezTo>
                  <a:pt x="18492" y="16300"/>
                  <a:pt x="18142" y="15608"/>
                  <a:pt x="17951" y="15170"/>
                </a:cubicBezTo>
                <a:cubicBezTo>
                  <a:pt x="17761" y="14732"/>
                  <a:pt x="17537" y="14312"/>
                  <a:pt x="17454" y="14237"/>
                </a:cubicBezTo>
                <a:cubicBezTo>
                  <a:pt x="17371" y="14163"/>
                  <a:pt x="17281" y="13986"/>
                  <a:pt x="17255" y="13845"/>
                </a:cubicBezTo>
                <a:cubicBezTo>
                  <a:pt x="17192" y="13502"/>
                  <a:pt x="16383" y="12238"/>
                  <a:pt x="15877" y="11692"/>
                </a:cubicBezTo>
                <a:cubicBezTo>
                  <a:pt x="15547" y="11336"/>
                  <a:pt x="15483" y="11182"/>
                  <a:pt x="15541" y="10869"/>
                </a:cubicBezTo>
                <a:cubicBezTo>
                  <a:pt x="15587" y="10620"/>
                  <a:pt x="15529" y="10346"/>
                  <a:pt x="15373" y="10090"/>
                </a:cubicBezTo>
                <a:cubicBezTo>
                  <a:pt x="15184" y="9780"/>
                  <a:pt x="15130" y="9399"/>
                  <a:pt x="15119" y="8304"/>
                </a:cubicBezTo>
                <a:cubicBezTo>
                  <a:pt x="15105" y="6929"/>
                  <a:pt x="15100" y="6911"/>
                  <a:pt x="14790" y="6878"/>
                </a:cubicBezTo>
                <a:cubicBezTo>
                  <a:pt x="14374" y="6835"/>
                  <a:pt x="13870" y="7085"/>
                  <a:pt x="13572" y="7483"/>
                </a:cubicBezTo>
                <a:cubicBezTo>
                  <a:pt x="13399" y="7715"/>
                  <a:pt x="13330" y="8032"/>
                  <a:pt x="13329" y="8603"/>
                </a:cubicBezTo>
                <a:lnTo>
                  <a:pt x="13329" y="9398"/>
                </a:lnTo>
                <a:lnTo>
                  <a:pt x="12345" y="9585"/>
                </a:lnTo>
                <a:cubicBezTo>
                  <a:pt x="10973" y="9846"/>
                  <a:pt x="10832" y="9785"/>
                  <a:pt x="11347" y="9149"/>
                </a:cubicBezTo>
                <a:cubicBezTo>
                  <a:pt x="11572" y="8871"/>
                  <a:pt x="11755" y="8605"/>
                  <a:pt x="11755" y="8560"/>
                </a:cubicBezTo>
                <a:cubicBezTo>
                  <a:pt x="11755" y="8514"/>
                  <a:pt x="11850" y="8421"/>
                  <a:pt x="11964" y="8352"/>
                </a:cubicBezTo>
                <a:cubicBezTo>
                  <a:pt x="12079" y="8283"/>
                  <a:pt x="12137" y="8147"/>
                  <a:pt x="12094" y="8050"/>
                </a:cubicBezTo>
                <a:cubicBezTo>
                  <a:pt x="12052" y="7953"/>
                  <a:pt x="12085" y="7843"/>
                  <a:pt x="12167" y="7806"/>
                </a:cubicBezTo>
                <a:cubicBezTo>
                  <a:pt x="12273" y="7759"/>
                  <a:pt x="12270" y="7699"/>
                  <a:pt x="12156" y="7599"/>
                </a:cubicBezTo>
                <a:cubicBezTo>
                  <a:pt x="12041" y="7497"/>
                  <a:pt x="12039" y="7421"/>
                  <a:pt x="12146" y="7327"/>
                </a:cubicBezTo>
                <a:cubicBezTo>
                  <a:pt x="12298" y="7193"/>
                  <a:pt x="12131" y="6605"/>
                  <a:pt x="11734" y="5879"/>
                </a:cubicBezTo>
                <a:cubicBezTo>
                  <a:pt x="11556" y="5552"/>
                  <a:pt x="11562" y="5539"/>
                  <a:pt x="12064" y="5223"/>
                </a:cubicBezTo>
                <a:cubicBezTo>
                  <a:pt x="12621" y="4872"/>
                  <a:pt x="12678" y="4759"/>
                  <a:pt x="12386" y="4582"/>
                </a:cubicBezTo>
                <a:cubicBezTo>
                  <a:pt x="12281" y="4519"/>
                  <a:pt x="12227" y="4377"/>
                  <a:pt x="12266" y="4269"/>
                </a:cubicBezTo>
                <a:cubicBezTo>
                  <a:pt x="12322" y="4113"/>
                  <a:pt x="12265" y="4074"/>
                  <a:pt x="11985" y="4074"/>
                </a:cubicBezTo>
                <a:cubicBezTo>
                  <a:pt x="11608" y="4074"/>
                  <a:pt x="11392" y="3928"/>
                  <a:pt x="11618" y="3826"/>
                </a:cubicBezTo>
                <a:cubicBezTo>
                  <a:pt x="11820" y="3735"/>
                  <a:pt x="11789" y="3223"/>
                  <a:pt x="11573" y="3093"/>
                </a:cubicBezTo>
                <a:cubicBezTo>
                  <a:pt x="11472" y="3031"/>
                  <a:pt x="10995" y="2953"/>
                  <a:pt x="10514" y="2921"/>
                </a:cubicBezTo>
                <a:cubicBezTo>
                  <a:pt x="9339" y="2843"/>
                  <a:pt x="9226" y="2815"/>
                  <a:pt x="9427" y="2639"/>
                </a:cubicBezTo>
                <a:cubicBezTo>
                  <a:pt x="9652" y="2442"/>
                  <a:pt x="9476" y="1819"/>
                  <a:pt x="9067" y="1355"/>
                </a:cubicBezTo>
                <a:cubicBezTo>
                  <a:pt x="8882" y="1146"/>
                  <a:pt x="8688" y="789"/>
                  <a:pt x="8635" y="563"/>
                </a:cubicBezTo>
                <a:cubicBezTo>
                  <a:pt x="8550" y="201"/>
                  <a:pt x="8484" y="144"/>
                  <a:pt x="8100" y="86"/>
                </a:cubicBezTo>
                <a:cubicBezTo>
                  <a:pt x="7439" y="-12"/>
                  <a:pt x="6992" y="83"/>
                  <a:pt x="6944" y="330"/>
                </a:cubicBezTo>
                <a:cubicBezTo>
                  <a:pt x="6886" y="624"/>
                  <a:pt x="6639" y="558"/>
                  <a:pt x="6584" y="235"/>
                </a:cubicBezTo>
                <a:cubicBezTo>
                  <a:pt x="6551" y="42"/>
                  <a:pt x="6532" y="-10"/>
                  <a:pt x="6234" y="2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75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karvonenvb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l="7489" r="74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5400">
            <a:noFill/>
          </a:ln>
          <a:effectLst>
            <a:reflection stA="50000" endPos="4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719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test celen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l="3866" r="38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563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620688" y="6080064"/>
            <a:ext cx="3384551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Dr. Rik Celen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100374" y="2470626"/>
            <a:ext cx="71110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5400" dirty="0" smtClean="0">
                <a:solidFill>
                  <a:srgbClr val="7C6A55"/>
                </a:solidFill>
                <a:latin typeface="Calibri" pitchFamily="34" charset="0"/>
              </a:rPr>
              <a:t>Dank voor uw aandacht</a:t>
            </a:r>
            <a:endParaRPr lang="nl-BE" altLang="nl-BE" sz="5400" dirty="0">
              <a:solidFill>
                <a:srgbClr val="7C6A5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946150"/>
          </a:xfrm>
          <a:prstGeom prst="rect">
            <a:avLst/>
          </a:prstGeom>
        </p:spPr>
        <p:txBody>
          <a:bodyPr>
            <a:normAutofit/>
          </a:bodyPr>
          <a:lstStyle>
            <a:lvl1pPr defTabSz="414781">
              <a:defRPr sz="5537"/>
            </a:lvl1pPr>
          </a:lstStyle>
          <a:p>
            <a:r>
              <a:rPr sz="2800" dirty="0"/>
              <a:t>Wat is het beste  wat  we kunnen doen voor   onze gezondheid</a:t>
            </a:r>
            <a:r>
              <a:rPr sz="2800" dirty="0" smtClean="0"/>
              <a:t>?</a:t>
            </a:r>
            <a:r>
              <a:rPr lang="nl-BE" sz="2800" dirty="0"/>
              <a:t> %  </a:t>
            </a:r>
            <a:r>
              <a:rPr lang="nl-BE" sz="2800" dirty="0" smtClean="0"/>
              <a:t>met  </a:t>
            </a:r>
            <a:r>
              <a:rPr lang="nl-BE" sz="2800" dirty="0"/>
              <a:t>gunstig </a:t>
            </a:r>
            <a:r>
              <a:rPr lang="nl-BE" sz="2800" dirty="0" smtClean="0"/>
              <a:t>effect..</a:t>
            </a:r>
            <a:endParaRPr sz="2800" dirty="0"/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1403648" y="4797152"/>
            <a:ext cx="7358063" cy="143445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190195" indent="-190195" defTabSz="291633">
              <a:spcBef>
                <a:spcPts val="2039"/>
              </a:spcBef>
              <a:defRPr sz="2556"/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Blauw R/</a:t>
            </a:r>
          </a:p>
          <a:p>
            <a:pPr marL="190195" indent="-190195" defTabSz="291633">
              <a:spcBef>
                <a:spcPts val="2039"/>
              </a:spcBef>
              <a:defRPr sz="2556"/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Groen ?</a:t>
            </a:r>
          </a:p>
          <a:p>
            <a:pPr marL="190195" indent="-190195" defTabSz="291633">
              <a:spcBef>
                <a:spcPts val="2039"/>
              </a:spcBef>
              <a:defRPr sz="2556"/>
            </a:pPr>
            <a:r>
              <a:rPr dirty="0">
                <a:solidFill>
                  <a:schemeClr val="bg2">
                    <a:lumMod val="50000"/>
                  </a:schemeClr>
                </a:solidFill>
              </a:rPr>
              <a:t>Exercise/ wandelen 30-45 min 3 x week</a:t>
            </a:r>
          </a:p>
        </p:txBody>
      </p:sp>
      <p:graphicFrame>
        <p:nvGraphicFramePr>
          <p:cNvPr id="179" name="Chart 179"/>
          <p:cNvGraphicFramePr/>
          <p:nvPr>
            <p:extLst>
              <p:ext uri="{D42A27DB-BD31-4B8C-83A1-F6EECF244321}">
                <p14:modId xmlns:p14="http://schemas.microsoft.com/office/powerpoint/2010/main" val="1892340993"/>
              </p:ext>
            </p:extLst>
          </p:nvPr>
        </p:nvGraphicFramePr>
        <p:xfrm>
          <a:off x="1187624" y="1556792"/>
          <a:ext cx="7344816" cy="3027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1979712" y="414908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</a:rPr>
              <a:t>%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313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900" fill="hold"/>
                                        <p:tgtEl>
                                          <p:spTgt spid="17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fill="hold"/>
                                        <p:tgtEl>
                                          <p:spTgt spid="17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7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7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7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7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79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9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uiExpand="1" build="p" animBg="1" advAuto="0"/>
      <p:bldGraphic spid="179" grpId="0" uiExpand="1">
        <p:bldSub>
          <a:bldChart bld="categoryEl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187847" y="1508903"/>
            <a:ext cx="7956153" cy="3701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97160">
              <a:spcBef>
                <a:spcPts val="1266"/>
              </a:spcBef>
              <a:defRPr sz="4896">
                <a:latin typeface="Calibri"/>
                <a:ea typeface="Calibri"/>
                <a:cs typeface="Calibri"/>
                <a:sym typeface="Calibri"/>
              </a:defRPr>
            </a:pPr>
            <a:r>
              <a:rPr lang="nl-B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490 BC Philippides 40 km  Athene -Marathon. ‘Wees blij! We hebben gewonnen!’ “Neinikekamen”  </a:t>
            </a:r>
          </a:p>
          <a:p>
            <a:pPr defTabSz="197160">
              <a:spcBef>
                <a:spcPts val="1266"/>
              </a:spcBef>
              <a:defRPr sz="4896">
                <a:latin typeface="Calibri"/>
                <a:ea typeface="Calibri"/>
                <a:cs typeface="Calibri"/>
                <a:sym typeface="Calibri"/>
              </a:defRPr>
            </a:pP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Gunstige effecten van sport  overschaduwd door ruime aandacht  </a:t>
            </a:r>
            <a:r>
              <a:rPr lang="nl-B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media: </a:t>
            </a:r>
            <a:br>
              <a:rPr lang="nl-B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BE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plotse  </a:t>
            </a:r>
            <a:r>
              <a:rPr lang="nl-B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dood bij “gezonde” sporters, VKF..</a:t>
            </a:r>
          </a:p>
          <a:p>
            <a:endParaRPr lang="nl-BE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.png"/>
          <p:cNvPicPr>
            <a:picLocks noChangeAspect="1"/>
          </p:cNvPicPr>
          <p:nvPr/>
        </p:nvPicPr>
        <p:blipFill>
          <a:blip r:embed="rId3">
            <a:alphaModFix amt="30000"/>
            <a:extLst/>
          </a:blip>
          <a:srcRect l="17281" t="6081"/>
          <a:stretch>
            <a:fillRect/>
          </a:stretch>
        </p:blipFill>
        <p:spPr>
          <a:xfrm>
            <a:off x="251520" y="3717032"/>
            <a:ext cx="2016223" cy="2808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extrusionOk="0">
                <a:moveTo>
                  <a:pt x="6234" y="2"/>
                </a:moveTo>
                <a:cubicBezTo>
                  <a:pt x="6135" y="6"/>
                  <a:pt x="6005" y="17"/>
                  <a:pt x="5833" y="32"/>
                </a:cubicBezTo>
                <a:cubicBezTo>
                  <a:pt x="5444" y="66"/>
                  <a:pt x="4933" y="94"/>
                  <a:pt x="4698" y="94"/>
                </a:cubicBezTo>
                <a:lnTo>
                  <a:pt x="4273" y="94"/>
                </a:lnTo>
                <a:lnTo>
                  <a:pt x="4177" y="917"/>
                </a:lnTo>
                <a:cubicBezTo>
                  <a:pt x="4123" y="1368"/>
                  <a:pt x="4038" y="2100"/>
                  <a:pt x="3988" y="2544"/>
                </a:cubicBezTo>
                <a:cubicBezTo>
                  <a:pt x="3903" y="3292"/>
                  <a:pt x="3862" y="3370"/>
                  <a:pt x="3460" y="3616"/>
                </a:cubicBezTo>
                <a:cubicBezTo>
                  <a:pt x="2841" y="3994"/>
                  <a:pt x="2434" y="4665"/>
                  <a:pt x="2411" y="5346"/>
                </a:cubicBezTo>
                <a:cubicBezTo>
                  <a:pt x="2394" y="5838"/>
                  <a:pt x="2356" y="5918"/>
                  <a:pt x="2119" y="5930"/>
                </a:cubicBezTo>
                <a:cubicBezTo>
                  <a:pt x="1969" y="5938"/>
                  <a:pt x="1776" y="5950"/>
                  <a:pt x="1691" y="5956"/>
                </a:cubicBezTo>
                <a:cubicBezTo>
                  <a:pt x="1605" y="5962"/>
                  <a:pt x="1499" y="6060"/>
                  <a:pt x="1457" y="6176"/>
                </a:cubicBezTo>
                <a:cubicBezTo>
                  <a:pt x="1392" y="6357"/>
                  <a:pt x="1317" y="6380"/>
                  <a:pt x="916" y="6325"/>
                </a:cubicBezTo>
                <a:cubicBezTo>
                  <a:pt x="377" y="6251"/>
                  <a:pt x="0" y="6327"/>
                  <a:pt x="0" y="6512"/>
                </a:cubicBezTo>
                <a:cubicBezTo>
                  <a:pt x="0" y="6721"/>
                  <a:pt x="1042" y="8194"/>
                  <a:pt x="1423" y="8524"/>
                </a:cubicBezTo>
                <a:cubicBezTo>
                  <a:pt x="1617" y="8692"/>
                  <a:pt x="1776" y="8892"/>
                  <a:pt x="1776" y="8967"/>
                </a:cubicBezTo>
                <a:cubicBezTo>
                  <a:pt x="1776" y="9043"/>
                  <a:pt x="1931" y="9268"/>
                  <a:pt x="2119" y="9470"/>
                </a:cubicBezTo>
                <a:cubicBezTo>
                  <a:pt x="2307" y="9671"/>
                  <a:pt x="2459" y="9930"/>
                  <a:pt x="2459" y="10044"/>
                </a:cubicBezTo>
                <a:cubicBezTo>
                  <a:pt x="2459" y="10168"/>
                  <a:pt x="2837" y="10525"/>
                  <a:pt x="3395" y="10931"/>
                </a:cubicBezTo>
                <a:cubicBezTo>
                  <a:pt x="4507" y="11740"/>
                  <a:pt x="4812" y="11890"/>
                  <a:pt x="5535" y="11982"/>
                </a:cubicBezTo>
                <a:cubicBezTo>
                  <a:pt x="5835" y="12020"/>
                  <a:pt x="6421" y="12176"/>
                  <a:pt x="6834" y="12330"/>
                </a:cubicBezTo>
                <a:cubicBezTo>
                  <a:pt x="7248" y="12484"/>
                  <a:pt x="7895" y="12665"/>
                  <a:pt x="8271" y="12733"/>
                </a:cubicBezTo>
                <a:cubicBezTo>
                  <a:pt x="9905" y="13025"/>
                  <a:pt x="10633" y="13121"/>
                  <a:pt x="11199" y="13125"/>
                </a:cubicBezTo>
                <a:cubicBezTo>
                  <a:pt x="11995" y="13129"/>
                  <a:pt x="12302" y="13336"/>
                  <a:pt x="12304" y="13865"/>
                </a:cubicBezTo>
                <a:cubicBezTo>
                  <a:pt x="12304" y="14092"/>
                  <a:pt x="12462" y="14517"/>
                  <a:pt x="12657" y="14821"/>
                </a:cubicBezTo>
                <a:cubicBezTo>
                  <a:pt x="13091" y="15500"/>
                  <a:pt x="13222" y="16295"/>
                  <a:pt x="13329" y="18915"/>
                </a:cubicBezTo>
                <a:cubicBezTo>
                  <a:pt x="13375" y="20029"/>
                  <a:pt x="13443" y="21085"/>
                  <a:pt x="13480" y="21262"/>
                </a:cubicBezTo>
                <a:lnTo>
                  <a:pt x="13545" y="21588"/>
                </a:lnTo>
                <a:lnTo>
                  <a:pt x="21600" y="21588"/>
                </a:lnTo>
                <a:lnTo>
                  <a:pt x="21600" y="21129"/>
                </a:lnTo>
                <a:cubicBezTo>
                  <a:pt x="21600" y="20843"/>
                  <a:pt x="21503" y="20574"/>
                  <a:pt x="21343" y="20409"/>
                </a:cubicBezTo>
                <a:cubicBezTo>
                  <a:pt x="20929" y="19981"/>
                  <a:pt x="19188" y="17520"/>
                  <a:pt x="18726" y="16710"/>
                </a:cubicBezTo>
                <a:cubicBezTo>
                  <a:pt x="18492" y="16300"/>
                  <a:pt x="18142" y="15608"/>
                  <a:pt x="17951" y="15170"/>
                </a:cubicBezTo>
                <a:cubicBezTo>
                  <a:pt x="17761" y="14732"/>
                  <a:pt x="17537" y="14312"/>
                  <a:pt x="17454" y="14237"/>
                </a:cubicBezTo>
                <a:cubicBezTo>
                  <a:pt x="17371" y="14163"/>
                  <a:pt x="17281" y="13986"/>
                  <a:pt x="17255" y="13845"/>
                </a:cubicBezTo>
                <a:cubicBezTo>
                  <a:pt x="17192" y="13502"/>
                  <a:pt x="16383" y="12238"/>
                  <a:pt x="15877" y="11692"/>
                </a:cubicBezTo>
                <a:cubicBezTo>
                  <a:pt x="15547" y="11336"/>
                  <a:pt x="15483" y="11182"/>
                  <a:pt x="15541" y="10869"/>
                </a:cubicBezTo>
                <a:cubicBezTo>
                  <a:pt x="15587" y="10620"/>
                  <a:pt x="15529" y="10346"/>
                  <a:pt x="15373" y="10090"/>
                </a:cubicBezTo>
                <a:cubicBezTo>
                  <a:pt x="15184" y="9780"/>
                  <a:pt x="15130" y="9399"/>
                  <a:pt x="15119" y="8304"/>
                </a:cubicBezTo>
                <a:cubicBezTo>
                  <a:pt x="15105" y="6929"/>
                  <a:pt x="15100" y="6911"/>
                  <a:pt x="14790" y="6878"/>
                </a:cubicBezTo>
                <a:cubicBezTo>
                  <a:pt x="14374" y="6835"/>
                  <a:pt x="13870" y="7085"/>
                  <a:pt x="13572" y="7483"/>
                </a:cubicBezTo>
                <a:cubicBezTo>
                  <a:pt x="13399" y="7715"/>
                  <a:pt x="13330" y="8032"/>
                  <a:pt x="13329" y="8603"/>
                </a:cubicBezTo>
                <a:lnTo>
                  <a:pt x="13329" y="9398"/>
                </a:lnTo>
                <a:lnTo>
                  <a:pt x="12345" y="9585"/>
                </a:lnTo>
                <a:cubicBezTo>
                  <a:pt x="10973" y="9846"/>
                  <a:pt x="10832" y="9785"/>
                  <a:pt x="11347" y="9149"/>
                </a:cubicBezTo>
                <a:cubicBezTo>
                  <a:pt x="11572" y="8871"/>
                  <a:pt x="11755" y="8605"/>
                  <a:pt x="11755" y="8560"/>
                </a:cubicBezTo>
                <a:cubicBezTo>
                  <a:pt x="11755" y="8514"/>
                  <a:pt x="11850" y="8421"/>
                  <a:pt x="11964" y="8352"/>
                </a:cubicBezTo>
                <a:cubicBezTo>
                  <a:pt x="12079" y="8283"/>
                  <a:pt x="12137" y="8147"/>
                  <a:pt x="12094" y="8050"/>
                </a:cubicBezTo>
                <a:cubicBezTo>
                  <a:pt x="12052" y="7953"/>
                  <a:pt x="12085" y="7843"/>
                  <a:pt x="12167" y="7806"/>
                </a:cubicBezTo>
                <a:cubicBezTo>
                  <a:pt x="12273" y="7759"/>
                  <a:pt x="12270" y="7699"/>
                  <a:pt x="12156" y="7599"/>
                </a:cubicBezTo>
                <a:cubicBezTo>
                  <a:pt x="12041" y="7497"/>
                  <a:pt x="12039" y="7421"/>
                  <a:pt x="12146" y="7327"/>
                </a:cubicBezTo>
                <a:cubicBezTo>
                  <a:pt x="12298" y="7193"/>
                  <a:pt x="12131" y="6605"/>
                  <a:pt x="11734" y="5879"/>
                </a:cubicBezTo>
                <a:cubicBezTo>
                  <a:pt x="11556" y="5552"/>
                  <a:pt x="11562" y="5539"/>
                  <a:pt x="12064" y="5223"/>
                </a:cubicBezTo>
                <a:cubicBezTo>
                  <a:pt x="12621" y="4872"/>
                  <a:pt x="12678" y="4759"/>
                  <a:pt x="12386" y="4582"/>
                </a:cubicBezTo>
                <a:cubicBezTo>
                  <a:pt x="12281" y="4519"/>
                  <a:pt x="12227" y="4377"/>
                  <a:pt x="12266" y="4269"/>
                </a:cubicBezTo>
                <a:cubicBezTo>
                  <a:pt x="12322" y="4113"/>
                  <a:pt x="12265" y="4074"/>
                  <a:pt x="11985" y="4074"/>
                </a:cubicBezTo>
                <a:cubicBezTo>
                  <a:pt x="11608" y="4074"/>
                  <a:pt x="11392" y="3928"/>
                  <a:pt x="11618" y="3826"/>
                </a:cubicBezTo>
                <a:cubicBezTo>
                  <a:pt x="11820" y="3735"/>
                  <a:pt x="11789" y="3223"/>
                  <a:pt x="11573" y="3093"/>
                </a:cubicBezTo>
                <a:cubicBezTo>
                  <a:pt x="11472" y="3031"/>
                  <a:pt x="10995" y="2953"/>
                  <a:pt x="10514" y="2921"/>
                </a:cubicBezTo>
                <a:cubicBezTo>
                  <a:pt x="9339" y="2843"/>
                  <a:pt x="9226" y="2815"/>
                  <a:pt x="9427" y="2639"/>
                </a:cubicBezTo>
                <a:cubicBezTo>
                  <a:pt x="9652" y="2442"/>
                  <a:pt x="9476" y="1819"/>
                  <a:pt x="9067" y="1355"/>
                </a:cubicBezTo>
                <a:cubicBezTo>
                  <a:pt x="8882" y="1146"/>
                  <a:pt x="8688" y="789"/>
                  <a:pt x="8635" y="563"/>
                </a:cubicBezTo>
                <a:cubicBezTo>
                  <a:pt x="8550" y="201"/>
                  <a:pt x="8484" y="144"/>
                  <a:pt x="8100" y="86"/>
                </a:cubicBezTo>
                <a:cubicBezTo>
                  <a:pt x="7439" y="-12"/>
                  <a:pt x="6992" y="83"/>
                  <a:pt x="6944" y="330"/>
                </a:cubicBezTo>
                <a:cubicBezTo>
                  <a:pt x="6886" y="624"/>
                  <a:pt x="6639" y="558"/>
                  <a:pt x="6584" y="235"/>
                </a:cubicBezTo>
                <a:cubicBezTo>
                  <a:pt x="6551" y="42"/>
                  <a:pt x="6532" y="-10"/>
                  <a:pt x="6234" y="2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75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44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Naamloo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1840" y="116632"/>
            <a:ext cx="3420071" cy="6156126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94" name="Shape 194"/>
          <p:cNvSpPr/>
          <p:nvPr/>
        </p:nvSpPr>
        <p:spPr>
          <a:xfrm rot="10800000" flipH="1" flipV="1">
            <a:off x="179513" y="2780929"/>
            <a:ext cx="2448272" cy="75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8" tIns="26788" rIns="26788" bIns="26788" anchor="ctr">
            <a:normAutofit fontScale="47500" lnSpcReduction="20000"/>
          </a:bodyPr>
          <a:lstStyle/>
          <a:p>
            <a:pPr algn="ctr" defTabSz="410751">
              <a:defRPr sz="50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Het Nieuwsblad</a:t>
            </a:r>
          </a:p>
          <a:p>
            <a:pPr algn="ctr" defTabSz="410751">
              <a:defRPr sz="50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5/9/2011</a:t>
            </a:r>
          </a:p>
        </p:txBody>
      </p:sp>
      <p:sp>
        <p:nvSpPr>
          <p:cNvPr id="195" name="Shape 195"/>
          <p:cNvSpPr/>
          <p:nvPr/>
        </p:nvSpPr>
        <p:spPr>
          <a:xfrm>
            <a:off x="3131840" y="260648"/>
            <a:ext cx="3473649" cy="1598414"/>
          </a:xfrm>
          <a:prstGeom prst="roundRect">
            <a:avLst>
              <a:gd name="adj" fmla="val 8380"/>
            </a:avLst>
          </a:prstGeom>
          <a:ln w="139700">
            <a:solidFill>
              <a:schemeClr val="accent5"/>
            </a:solidFill>
            <a:miter lim="400000"/>
          </a:ln>
        </p:spPr>
        <p:txBody>
          <a:bodyPr lIns="35717" tIns="35717" rIns="35717" bIns="35717" anchor="ctr"/>
          <a:lstStyle/>
          <a:p>
            <a:pPr algn="ctr" defTabSz="410751">
              <a:defRPr sz="2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283514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radient_horizontal.jpe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/>
          </a:blip>
          <a:srcRect t="15" b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0" name="Schermafdruk 2016-03-09 06.24.26.png"/>
          <p:cNvPicPr>
            <a:picLocks noChangeAspect="1"/>
          </p:cNvPicPr>
          <p:nvPr/>
        </p:nvPicPr>
        <p:blipFill>
          <a:blip r:embed="rId3">
            <a:extLst/>
          </a:blip>
          <a:srcRect t="4009" r="28500" b="4009"/>
          <a:stretch>
            <a:fillRect/>
          </a:stretch>
        </p:blipFill>
        <p:spPr>
          <a:xfrm>
            <a:off x="0" y="38266"/>
            <a:ext cx="9144000" cy="6799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35245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1143000" y="1"/>
            <a:ext cx="7366992" cy="1052735"/>
          </a:xfrm>
          <a:prstGeom prst="rect">
            <a:avLst/>
          </a:prstGeom>
        </p:spPr>
        <p:txBody>
          <a:bodyPr lIns="26788" tIns="26788" rIns="26788" bIns="26788" anchor="b">
            <a:normAutofit fontScale="90000"/>
          </a:bodyPr>
          <a:lstStyle/>
          <a:p>
            <a:pPr defTabSz="164300">
              <a:defRPr sz="408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</a:t>
            </a:r>
            <a:r>
              <a:rPr sz="2700" dirty="0">
                <a:uFill>
                  <a:solidFill>
                    <a:srgbClr val="FFFFFF"/>
                  </a:solidFill>
                </a:uFill>
              </a:rPr>
              <a:t>SPORTCARDIOLOGISCH ADVIES, WAAROM?</a:t>
            </a:r>
            <a:br>
              <a:rPr sz="2700" dirty="0">
                <a:uFill>
                  <a:solidFill>
                    <a:srgbClr val="FFFFFF"/>
                  </a:solidFill>
                </a:uFill>
              </a:rPr>
            </a:br>
            <a:r>
              <a:rPr sz="2700" dirty="0">
                <a:uFill>
                  <a:solidFill>
                    <a:srgbClr val="FFFFFF"/>
                  </a:solidFill>
                </a:uFill>
              </a:rPr>
              <a:t>“DE SPORTPARADOX”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xfrm>
            <a:off x="1187624" y="1821656"/>
            <a:ext cx="7776864" cy="3554016"/>
          </a:xfrm>
          <a:prstGeom prst="rect">
            <a:avLst/>
          </a:prstGeom>
        </p:spPr>
        <p:txBody>
          <a:bodyPr lIns="26788" tIns="26788" rIns="26788" bIns="26788" anchor="t">
            <a:normAutofit fontScale="77500" lnSpcReduction="20000"/>
          </a:bodyPr>
          <a:lstStyle/>
          <a:p>
            <a:pPr marL="250468" indent="-159389" defTabSz="209482">
              <a:lnSpc>
                <a:spcPct val="90000"/>
              </a:lnSpc>
              <a:spcBef>
                <a:spcPts val="773"/>
              </a:spcBef>
              <a:buSzPct val="70000"/>
              <a:defRPr sz="3875">
                <a:latin typeface="Calibri"/>
                <a:ea typeface="Calibri"/>
                <a:cs typeface="Calibri"/>
                <a:sym typeface="Calibri"/>
              </a:defRPr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Mannelijke  “elite” aerobe atleten leven gemiddeld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langer</a:t>
            </a:r>
          </a:p>
          <a:p>
            <a:pPr marL="250468" indent="-159389" defTabSz="209482">
              <a:lnSpc>
                <a:spcPct val="90000"/>
              </a:lnSpc>
              <a:spcBef>
                <a:spcPts val="773"/>
              </a:spcBef>
              <a:buSzPct val="70000"/>
              <a:defRPr sz="3875">
                <a:latin typeface="Calibri"/>
                <a:ea typeface="Calibri"/>
                <a:cs typeface="Calibri"/>
                <a:sym typeface="Calibri"/>
              </a:defRPr>
            </a:pP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Voorkamerarrhytmieën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komen meer voor bij aerobe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atleten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0468" indent="-159389" defTabSz="209482">
              <a:lnSpc>
                <a:spcPct val="90000"/>
              </a:lnSpc>
              <a:spcBef>
                <a:spcPts val="773"/>
              </a:spcBef>
              <a:buSzPct val="70000"/>
              <a:defRPr sz="3875"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incidentie van ‘plotse dood’ is omgekeerd evenredig met de dagelijkse fysieke activiteit </a:t>
            </a:r>
          </a:p>
          <a:p>
            <a:pPr marL="250468" indent="-159389" defTabSz="209482">
              <a:lnSpc>
                <a:spcPct val="90000"/>
              </a:lnSpc>
              <a:spcBef>
                <a:spcPts val="773"/>
              </a:spcBef>
              <a:buSzPct val="70000"/>
              <a:defRPr sz="3875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‘Plotse dood’ komt meer voor tijdens fysieke activiteit</a:t>
            </a:r>
          </a:p>
          <a:p>
            <a:pPr marL="250468" indent="-159389" defTabSz="209482">
              <a:lnSpc>
                <a:spcPct val="90000"/>
              </a:lnSpc>
              <a:spcBef>
                <a:spcPts val="773"/>
              </a:spcBef>
              <a:buSzPct val="70000"/>
              <a:defRPr sz="3875">
                <a:latin typeface="Calibri"/>
                <a:ea typeface="Calibri"/>
                <a:cs typeface="Calibri"/>
                <a:sym typeface="Calibri"/>
              </a:defRPr>
            </a:pPr>
            <a:r>
              <a:rPr lang="nl-B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Wat bevelen we onze patienten aan ?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1043608" y="5301208"/>
            <a:ext cx="5790521" cy="616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8" tIns="26788" rIns="26788" bIns="26788" anchor="ctr">
            <a:normAutofit fontScale="92500" lnSpcReduction="20000"/>
          </a:bodyPr>
          <a:lstStyle>
            <a:lvl1pPr algn="ctr" defTabSz="584200">
              <a:defRPr sz="2400">
                <a:solidFill>
                  <a:srgbClr val="D6D6D6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 dirty="0"/>
              <a:t>Teramoto en Bungum : Review :Mortality and  longevity of elite athletes Journal of Science and Medicine in Sport 2010 (2010) 410–416</a:t>
            </a:r>
          </a:p>
        </p:txBody>
      </p:sp>
    </p:spTree>
    <p:extLst>
      <p:ext uri="{BB962C8B-B14F-4D97-AF65-F5344CB8AC3E}">
        <p14:creationId xmlns:p14="http://schemas.microsoft.com/office/powerpoint/2010/main" val="1233090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2B90AB47A1E4CB0C98B1E8A6D1488" ma:contentTypeVersion="0" ma:contentTypeDescription="Een nieuw document maken." ma:contentTypeScope="" ma:versionID="bff42d5f58df4a014904dc968edee2be">
  <xsd:schema xmlns:xsd="http://www.w3.org/2001/XMLSchema" xmlns:p="http://schemas.microsoft.com/office/2006/metadata/properties" targetNamespace="http://schemas.microsoft.com/office/2006/metadata/properties" ma:root="true" ma:fieldsID="b118b0825d757084c8d1e1ffd33f200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7497B78-451E-461F-932E-BB5EDACBB6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4F7CD83-39A7-40E9-88A0-02DC0438A2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BE5BA0-3BB9-40D0-B4B9-99C7804DD320}">
  <ds:schemaRefs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</TotalTime>
  <Words>948</Words>
  <Application>Microsoft Office PowerPoint</Application>
  <PresentationFormat>Diavoorstelling (4:3)</PresentationFormat>
  <Paragraphs>171</Paragraphs>
  <Slides>47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48" baseType="lpstr">
      <vt:lpstr>Kantoorthema</vt:lpstr>
      <vt:lpstr>PowerPoint-presentatie</vt:lpstr>
      <vt:lpstr>PowerPoint-presentatie</vt:lpstr>
      <vt:lpstr>Oorzaak dood</vt:lpstr>
      <vt:lpstr>CHD mortaliteit</vt:lpstr>
      <vt:lpstr>Wat is het beste  wat  we kunnen doen voor   onze gezondheid? %  met  gunstig effect..</vt:lpstr>
      <vt:lpstr>PowerPoint-presentatie</vt:lpstr>
      <vt:lpstr>PowerPoint-presentatie</vt:lpstr>
      <vt:lpstr>PowerPoint-presentatie</vt:lpstr>
      <vt:lpstr> SPORTCARDIOLOGISCH ADVIES, WAAROM? “DE SPORTPARADOX”</vt:lpstr>
      <vt:lpstr>PowerPoint-presentatie</vt:lpstr>
      <vt:lpstr>PowerPoint-presentatie</vt:lpstr>
      <vt:lpstr>De incidentie van mortaliteit  of “ plotse dood” is omgekeerd evenredig met de dagelijkse fysieke activiteit </vt:lpstr>
      <vt:lpstr>PowerPoint-presentatie</vt:lpstr>
      <vt:lpstr>Osaka Health survey : wandelen naar het werk vermindert kans op hoge bloeddruk</vt:lpstr>
      <vt:lpstr>23 sex-specific cohorts of physical activity or fitness (representing 1325004 person-years of follow-up)</vt:lpstr>
      <vt:lpstr>Fysieke activiteit, fitness, en CVR</vt:lpstr>
      <vt:lpstr>PowerPoint-presentatie</vt:lpstr>
      <vt:lpstr>Plotse dood komt meer voor tijdens fysieke activiteit</vt:lpstr>
      <vt:lpstr>Sportcardiologische aanbevelingen &gt;35</vt:lpstr>
      <vt:lpstr>Sportcardiologische aanbevelingen&lt;35 j</vt:lpstr>
      <vt:lpstr>PowerPoint-presentatie</vt:lpstr>
      <vt:lpstr>PowerPoint-presentatie</vt:lpstr>
      <vt:lpstr>PowerPoint-presentatie</vt:lpstr>
      <vt:lpstr>PowerPoint-presentatie</vt:lpstr>
      <vt:lpstr>Aanbevelingen  Europa : Rust ECG   (is geen “gerust” EKG)</vt:lpstr>
      <vt:lpstr>PowerPoint-presentatie</vt:lpstr>
      <vt:lpstr>PowerPoint-presentatie</vt:lpstr>
      <vt:lpstr>Hypertrofische cardiomyopatie</vt:lpstr>
      <vt:lpstr>PowerPoint-presentatie</vt:lpstr>
      <vt:lpstr>PowerPoint-presentatie</vt:lpstr>
      <vt:lpstr>Seatle criteria</vt:lpstr>
      <vt:lpstr>PowerPoint-presentatie</vt:lpstr>
      <vt:lpstr>Sporthart</vt:lpstr>
      <vt:lpstr>PowerPoint-presentatie</vt:lpstr>
      <vt:lpstr>PowerPoint-presentatie</vt:lpstr>
      <vt:lpstr>PowerPoint-presentatie</vt:lpstr>
      <vt:lpstr>Brugada : ST elevatie</vt:lpstr>
      <vt:lpstr>WPW</vt:lpstr>
      <vt:lpstr>Sportparadox</vt:lpstr>
      <vt:lpstr>Wearables data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Sjabloon powerpoint</dc:title>
  <dc:creator>Goedele Van Grunderbeek</dc:creator>
  <cp:lastModifiedBy>Goedele Van Grunderbeek</cp:lastModifiedBy>
  <cp:revision>88</cp:revision>
  <cp:lastPrinted>2016-03-13T08:34:33Z</cp:lastPrinted>
  <dcterms:created xsi:type="dcterms:W3CDTF">2015-03-13T14:40:15Z</dcterms:created>
  <dcterms:modified xsi:type="dcterms:W3CDTF">2016-03-18T15:37:48Z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0x01010079A2B90AB47A1E4CB0C98B1E8A6D1488</vt:lpwstr>
  </property>
</Properties>
</file>