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40" r:id="rId5"/>
    <p:sldId id="256" r:id="rId6"/>
    <p:sldId id="283" r:id="rId7"/>
    <p:sldId id="289" r:id="rId8"/>
    <p:sldId id="294" r:id="rId9"/>
    <p:sldId id="265" r:id="rId10"/>
    <p:sldId id="320" r:id="rId11"/>
    <p:sldId id="295" r:id="rId12"/>
    <p:sldId id="311" r:id="rId13"/>
    <p:sldId id="303" r:id="rId14"/>
    <p:sldId id="305" r:id="rId15"/>
    <p:sldId id="302" r:id="rId16"/>
    <p:sldId id="304" r:id="rId17"/>
    <p:sldId id="306" r:id="rId18"/>
    <p:sldId id="301" r:id="rId19"/>
    <p:sldId id="308" r:id="rId20"/>
    <p:sldId id="307" r:id="rId21"/>
    <p:sldId id="309" r:id="rId22"/>
    <p:sldId id="310" r:id="rId23"/>
    <p:sldId id="300" r:id="rId24"/>
    <p:sldId id="312" r:id="rId25"/>
    <p:sldId id="321" r:id="rId26"/>
    <p:sldId id="323" r:id="rId27"/>
    <p:sldId id="313" r:id="rId28"/>
    <p:sldId id="322" r:id="rId29"/>
    <p:sldId id="299" r:id="rId30"/>
    <p:sldId id="314" r:id="rId31"/>
    <p:sldId id="285" r:id="rId32"/>
    <p:sldId id="316" r:id="rId33"/>
    <p:sldId id="317" r:id="rId34"/>
    <p:sldId id="319" r:id="rId35"/>
    <p:sldId id="332" r:id="rId36"/>
    <p:sldId id="333" r:id="rId37"/>
    <p:sldId id="338" r:id="rId38"/>
    <p:sldId id="337" r:id="rId39"/>
    <p:sldId id="336" r:id="rId40"/>
    <p:sldId id="335" r:id="rId41"/>
    <p:sldId id="334" r:id="rId42"/>
    <p:sldId id="339" r:id="rId4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24"/>
    <a:srgbClr val="595959"/>
    <a:srgbClr val="009F3D"/>
    <a:srgbClr val="F4C300"/>
    <a:srgbClr val="0085C7"/>
    <a:srgbClr val="7C6A55"/>
    <a:srgbClr val="F58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8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979712" y="2132856"/>
            <a:ext cx="6008712" cy="1152128"/>
          </a:xfrm>
        </p:spPr>
        <p:txBody>
          <a:bodyPr/>
          <a:lstStyle>
            <a:lvl1pPr marL="0" indent="0" algn="ctr">
              <a:buNone/>
              <a:defRPr>
                <a:solidFill>
                  <a:srgbClr val="F5802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7849648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7818558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600" y="3501008"/>
            <a:ext cx="7016824" cy="1362075"/>
          </a:xfrm>
        </p:spPr>
        <p:txBody>
          <a:bodyPr anchor="t"/>
          <a:lstStyle>
            <a:lvl1pPr algn="l">
              <a:defRPr sz="4000" b="1" cap="all">
                <a:solidFill>
                  <a:srgbClr val="F58025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78068" y="17728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4820853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310952" y="1600200"/>
            <a:ext cx="37651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99384" y="1600200"/>
            <a:ext cx="37651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253125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3648" y="1484784"/>
            <a:ext cx="367240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3648" y="2132856"/>
            <a:ext cx="3672408" cy="3816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5220072" y="1484784"/>
            <a:ext cx="367240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14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5220072" y="2132856"/>
            <a:ext cx="3672408" cy="3816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624328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1196752"/>
            <a:ext cx="3168352" cy="1080120"/>
          </a:xfrm>
        </p:spPr>
        <p:txBody>
          <a:bodyPr anchor="b"/>
          <a:lstStyle>
            <a:lvl1pPr algn="l">
              <a:defRPr sz="2000" b="1">
                <a:solidFill>
                  <a:srgbClr val="F58025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44008" y="1196753"/>
            <a:ext cx="4042792" cy="4752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331640" y="2276873"/>
            <a:ext cx="3152329" cy="36724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38085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941168"/>
            <a:ext cx="5486400" cy="6480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9290821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692274" y="1600201"/>
            <a:ext cx="6994525" cy="4277072"/>
          </a:xfrm>
        </p:spPr>
        <p:txBody>
          <a:bodyPr vert="eaVert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34144" y="6356350"/>
            <a:ext cx="981472" cy="365125"/>
          </a:xfrm>
        </p:spPr>
        <p:txBody>
          <a:bodyPr/>
          <a:lstStyle/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632" y="6381328"/>
            <a:ext cx="2895600" cy="365125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283968" y="6381328"/>
            <a:ext cx="621432" cy="365125"/>
          </a:xfrm>
        </p:spPr>
        <p:txBody>
          <a:bodyPr/>
          <a:lstStyle/>
          <a:p>
            <a:fld id="{7F73DDCF-7ABB-43D1-82ED-7124EFBBEB60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0626790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92274" y="1600200"/>
            <a:ext cx="69945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833-DDD3-40E3-87EA-D9E0FA1E9BEE}" type="datetimeFigureOut">
              <a:rPr lang="nl-BE" smtClean="0"/>
              <a:t>18/03/2016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3DDCF-7ABB-43D1-82ED-7124EFBBEB60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0"/>
            <a:ext cx="1187450" cy="6858000"/>
          </a:xfrm>
          <a:prstGeom prst="rect">
            <a:avLst/>
          </a:prstGeom>
          <a:solidFill>
            <a:srgbClr val="7C6A55">
              <a:alpha val="6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0" y="0"/>
            <a:ext cx="1187450" cy="1125538"/>
          </a:xfrm>
          <a:prstGeom prst="rect">
            <a:avLst/>
          </a:prstGeom>
          <a:solidFill>
            <a:srgbClr val="7C6A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0" y="1125538"/>
            <a:ext cx="1692275" cy="0"/>
          </a:xfrm>
          <a:prstGeom prst="line">
            <a:avLst/>
          </a:prstGeom>
          <a:noFill/>
          <a:ln w="25400">
            <a:solidFill>
              <a:srgbClr val="F580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13" name="Picture 22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6053138"/>
            <a:ext cx="26558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755650" y="0"/>
            <a:ext cx="8388350" cy="1125538"/>
          </a:xfrm>
          <a:prstGeom prst="rect">
            <a:avLst/>
          </a:prstGeom>
          <a:solidFill>
            <a:srgbClr val="7C6A55">
              <a:alpha val="6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30324"/>
            <a:ext cx="7221488" cy="8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Titel, </a:t>
            </a:r>
            <a:r>
              <a:rPr lang="nl-NL" dirty="0" err="1" smtClean="0"/>
              <a:t>calibri</a:t>
            </a:r>
            <a:r>
              <a:rPr lang="nl-NL" dirty="0" smtClean="0"/>
              <a:t>, wit, 28pt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266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</p:sldLayoutIdLst>
  <p:transition spd="slow" advClick="0" advTm="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F5802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7C6A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F5802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7C6A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7C6A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be/url?sa=i&amp;rct=j&amp;q=&amp;esrc=s&amp;source=images&amp;cd=&amp;cad=rja&amp;uact=8&amp;ved=0ahUKEwim3crutsPLAhXDDQ8KHQMtBokQjRwIBw&amp;url=http://www.memes.com/img/244642&amp;bvm=bv.116636494,d.ZWU&amp;psig=AFQjCNHsfdOyGt25T6yvSMn40GrWKa1FOQ&amp;ust=145815652040871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0ahUKEwjslLzc-8DLAhVF0w4KHYVUDo0QjRwIBw&amp;url=http://www.funnyjunk.com/funny_pictures/4293413/Golf%2Bis%2Bboring/&amp;bvm=bv.116636494,d.d2s&amp;psig=AFQjCNEjReSYKucaqrn25h8W1q6VkyUouQ&amp;ust=145807202354708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f14T_mMDLAhXHiRoKHbA6DxIQjRwIBw&amp;url=https://colorlib.com/wp/all-olympic-logos-1924-2016/&amp;psig=AFQjCNGLznZZyO4rWrzBgnWKPYRHZhLKvQ&amp;ust=145804552117312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3384551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07504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>
                <a:solidFill>
                  <a:schemeClr val="bg1"/>
                </a:solidFill>
                <a:latin typeface="Calibri" pitchFamily="34" charset="0"/>
              </a:rPr>
              <a:t>Dr. Sebastian Peters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0581"/>
            <a:ext cx="44450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" y="1256570"/>
            <a:ext cx="44450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al 1"/>
          <p:cNvSpPr/>
          <p:nvPr/>
        </p:nvSpPr>
        <p:spPr>
          <a:xfrm>
            <a:off x="1259632" y="2996952"/>
            <a:ext cx="792088" cy="720080"/>
          </a:xfrm>
          <a:prstGeom prst="ellipse">
            <a:avLst/>
          </a:prstGeom>
          <a:noFill/>
          <a:ln>
            <a:solidFill>
              <a:srgbClr val="DF0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6588224" y="4005064"/>
            <a:ext cx="792088" cy="720080"/>
          </a:xfrm>
          <a:prstGeom prst="ellipse">
            <a:avLst/>
          </a:prstGeom>
          <a:noFill/>
          <a:ln>
            <a:solidFill>
              <a:srgbClr val="DF0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5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38" y="3284984"/>
            <a:ext cx="3690454" cy="331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4" y="2276872"/>
            <a:ext cx="4559990" cy="303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5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371"/>
            <a:ext cx="9144000" cy="221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0"/>
          <a:stretch/>
        </p:blipFill>
        <p:spPr bwMode="auto">
          <a:xfrm>
            <a:off x="1076325" y="2120481"/>
            <a:ext cx="3423667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2335705" y="5321281"/>
            <a:ext cx="183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4C300"/>
                </a:solidFill>
                <a:latin typeface="Arial Narrow" panose="020B0606020202030204" pitchFamily="34" charset="0"/>
              </a:rPr>
              <a:t>d</a:t>
            </a:r>
            <a:r>
              <a:rPr lang="nl-BE" dirty="0" smtClean="0">
                <a:solidFill>
                  <a:srgbClr val="F4C300"/>
                </a:solidFill>
                <a:latin typeface="Arial Narrow" panose="020B0606020202030204" pitchFamily="34" charset="0"/>
              </a:rPr>
              <a:t>ehydratie</a:t>
            </a:r>
          </a:p>
        </p:txBody>
      </p:sp>
    </p:spTree>
    <p:extLst>
      <p:ext uri="{BB962C8B-B14F-4D97-AF65-F5344CB8AC3E}">
        <p14:creationId xmlns:p14="http://schemas.microsoft.com/office/powerpoint/2010/main" val="2167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4494" r="4240" b="3721"/>
          <a:stretch/>
        </p:blipFill>
        <p:spPr>
          <a:xfrm>
            <a:off x="1331640" y="1151477"/>
            <a:ext cx="6504839" cy="553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6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87847" y="2242607"/>
            <a:ext cx="7200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ehydratie en oververhitting</a:t>
            </a:r>
          </a:p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ater (evt. zouten en suikers)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250-500 ml voor en na inspanning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edurende inspanning elke 20 minuten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 op met 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vochtafdrijvers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port begint met de dag ervoor!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5888"/>
            <a:ext cx="2516882" cy="310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9F3D"/>
              </a:clrFrom>
              <a:clrTo>
                <a:srgbClr val="009F3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1"/>
          <a:stretch/>
        </p:blipFill>
        <p:spPr bwMode="auto">
          <a:xfrm>
            <a:off x="1076325" y="2120481"/>
            <a:ext cx="457579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4161898" y="166157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rial Narrow" panose="020B0606020202030204" pitchFamily="34" charset="0"/>
              </a:rPr>
              <a:t>m</a:t>
            </a:r>
            <a:r>
              <a:rPr lang="nl-BE" dirty="0" smtClean="0">
                <a:latin typeface="Arial Narrow" panose="020B0606020202030204" pitchFamily="34" charset="0"/>
              </a:rPr>
              <a:t>ateriaal</a:t>
            </a:r>
          </a:p>
          <a:p>
            <a:r>
              <a:rPr lang="nl-BE" dirty="0" smtClean="0">
                <a:latin typeface="Arial Narrow" panose="020B0606020202030204" pitchFamily="34" charset="0"/>
              </a:rPr>
              <a:t>techniek</a:t>
            </a:r>
          </a:p>
        </p:txBody>
      </p:sp>
    </p:spTree>
    <p:extLst>
      <p:ext uri="{BB962C8B-B14F-4D97-AF65-F5344CB8AC3E}">
        <p14:creationId xmlns:p14="http://schemas.microsoft.com/office/powerpoint/2010/main" val="5372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52412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7" y="1683376"/>
            <a:ext cx="252412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05" y="1683376"/>
            <a:ext cx="282257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4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844824"/>
            <a:ext cx="5832648" cy="395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86" y="2204864"/>
            <a:ext cx="4811664" cy="387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1" y="1827872"/>
            <a:ext cx="3227305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5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7239"/>
            <a:ext cx="9311787" cy="300929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03575" y="4936270"/>
            <a:ext cx="7704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aak vanaf begin verkeerd aangeleerd (amateurisme)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ecertificeerde trainer</a:t>
            </a:r>
          </a:p>
        </p:txBody>
      </p:sp>
    </p:spTree>
    <p:extLst>
      <p:ext uri="{BB962C8B-B14F-4D97-AF65-F5344CB8AC3E}">
        <p14:creationId xmlns:p14="http://schemas.microsoft.com/office/powerpoint/2010/main" val="218040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972791" y="6080064"/>
            <a:ext cx="3384551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Dr. Sebastian Peters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03648" y="2780928"/>
            <a:ext cx="61926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l-BE" altLang="nl-BE" sz="5400" dirty="0" smtClean="0">
                <a:solidFill>
                  <a:srgbClr val="7C6A55"/>
                </a:solidFill>
                <a:latin typeface="Calibri" pitchFamily="34" charset="0"/>
              </a:rPr>
              <a:t>Sportblessures</a:t>
            </a:r>
            <a:endParaRPr lang="nl-NL" altLang="nl-BE" sz="5400" dirty="0">
              <a:solidFill>
                <a:srgbClr val="7C6A5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DF0024"/>
              </a:clrFrom>
              <a:clrTo>
                <a:srgbClr val="DF00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1"/>
          <a:stretch/>
        </p:blipFill>
        <p:spPr bwMode="auto">
          <a:xfrm>
            <a:off x="1076325" y="2120481"/>
            <a:ext cx="565591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/>
          <p:cNvSpPr txBox="1"/>
          <p:nvPr/>
        </p:nvSpPr>
        <p:spPr>
          <a:xfrm>
            <a:off x="6228184" y="5044282"/>
            <a:ext cx="3513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9F3D"/>
                </a:solidFill>
                <a:latin typeface="Arial Narrow" panose="020B0606020202030204" pitchFamily="34" charset="0"/>
              </a:rPr>
              <a:t>o</a:t>
            </a:r>
            <a:r>
              <a:rPr lang="nl-BE" dirty="0" smtClean="0">
                <a:solidFill>
                  <a:srgbClr val="009F3D"/>
                </a:solidFill>
                <a:latin typeface="Arial Narrow" panose="020B0606020202030204" pitchFamily="34" charset="0"/>
              </a:rPr>
              <a:t>vertraining</a:t>
            </a:r>
          </a:p>
          <a:p>
            <a:r>
              <a:rPr lang="nl-BE" dirty="0">
                <a:solidFill>
                  <a:srgbClr val="009F3D"/>
                </a:solidFill>
                <a:latin typeface="Arial Narrow" panose="020B0606020202030204" pitchFamily="34" charset="0"/>
              </a:rPr>
              <a:t>o</a:t>
            </a:r>
            <a:r>
              <a:rPr lang="nl-BE" dirty="0" smtClean="0">
                <a:solidFill>
                  <a:srgbClr val="009F3D"/>
                </a:solidFill>
                <a:latin typeface="Arial Narrow" panose="020B0606020202030204" pitchFamily="34" charset="0"/>
              </a:rPr>
              <a:t>verbelasting</a:t>
            </a:r>
          </a:p>
          <a:p>
            <a:r>
              <a:rPr lang="nl-BE" dirty="0">
                <a:solidFill>
                  <a:srgbClr val="009F3D"/>
                </a:solidFill>
                <a:latin typeface="Arial Narrow" panose="020B0606020202030204" pitchFamily="34" charset="0"/>
              </a:rPr>
              <a:t>n</a:t>
            </a:r>
            <a:r>
              <a:rPr lang="nl-BE" dirty="0" smtClean="0">
                <a:solidFill>
                  <a:srgbClr val="009F3D"/>
                </a:solidFill>
                <a:latin typeface="Arial Narrow" panose="020B0606020202030204" pitchFamily="34" charset="0"/>
              </a:rPr>
              <a:t>iet (er)kennen van grenzen</a:t>
            </a:r>
            <a:endParaRPr lang="nl-BE" dirty="0">
              <a:solidFill>
                <a:srgbClr val="009F3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17007" y="1275457"/>
            <a:ext cx="7704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vertraining is fysieke uitputting door te vaak trainen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 zich uiten in prikkelbaarheid, slaapstoornis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aak voor belangrijke wedstrijden of na blessures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r="1972"/>
          <a:stretch/>
        </p:blipFill>
        <p:spPr>
          <a:xfrm>
            <a:off x="4644008" y="3789040"/>
            <a:ext cx="4236366" cy="274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7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772842" cy="50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4634"/>
            <a:ext cx="8676456" cy="35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1560" y="908720"/>
            <a:ext cx="8385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verbelasting is het in sport meestal repetitief gebruik van een bewegingsunit leidend tot klachten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icrotraumata die niet toegestaan worden te herstellen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erkennen en aanpassen schema of oefeningen, nemen rust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fleren foute techniek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6918"/>
            <a:ext cx="4208946" cy="315108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20469" t="34300" r="53854" b="23001"/>
          <a:stretch/>
        </p:blipFill>
        <p:spPr>
          <a:xfrm>
            <a:off x="179512" y="3284984"/>
            <a:ext cx="377191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4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348880"/>
            <a:ext cx="4824536" cy="3219580"/>
          </a:xfrm>
          <a:prstGeom prst="rect">
            <a:avLst/>
          </a:prstGeom>
        </p:spPr>
      </p:pic>
      <p:pic>
        <p:nvPicPr>
          <p:cNvPr id="1026" name="Picture 2" descr="http://images.memes.com/meme/24464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80" y="404664"/>
            <a:ext cx="3624869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20481"/>
            <a:ext cx="69913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740352" y="242088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DF0024"/>
                </a:solidFill>
                <a:latin typeface="Arial Narrow" panose="020B0606020202030204" pitchFamily="34" charset="0"/>
              </a:rPr>
              <a:t>w</a:t>
            </a:r>
            <a:r>
              <a:rPr lang="nl-BE" dirty="0" smtClean="0">
                <a:solidFill>
                  <a:srgbClr val="DF0024"/>
                </a:solidFill>
                <a:latin typeface="Arial Narrow" panose="020B0606020202030204" pitchFamily="34" charset="0"/>
              </a:rPr>
              <a:t>arm up</a:t>
            </a:r>
          </a:p>
          <a:p>
            <a:r>
              <a:rPr lang="nl-BE" dirty="0">
                <a:solidFill>
                  <a:srgbClr val="DF0024"/>
                </a:solidFill>
                <a:latin typeface="Arial Narrow" panose="020B0606020202030204" pitchFamily="34" charset="0"/>
              </a:rPr>
              <a:t>c</a:t>
            </a:r>
            <a:r>
              <a:rPr lang="nl-BE" dirty="0" smtClean="0">
                <a:solidFill>
                  <a:srgbClr val="DF0024"/>
                </a:solidFill>
                <a:latin typeface="Arial Narrow" panose="020B0606020202030204" pitchFamily="34" charset="0"/>
              </a:rPr>
              <a:t>ool down</a:t>
            </a:r>
            <a:endParaRPr lang="nl-BE" dirty="0">
              <a:solidFill>
                <a:srgbClr val="DF00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2060848"/>
            <a:ext cx="77046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rgbClr val="59595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595959"/>
                </a:solidFill>
              </a:rPr>
              <a:t>g</a:t>
            </a:r>
            <a:r>
              <a:rPr lang="nl-BE" sz="2400" dirty="0" smtClean="0">
                <a:solidFill>
                  <a:srgbClr val="595959"/>
                </a:solidFill>
              </a:rPr>
              <a:t>edoseerde cardiovasculaire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595959"/>
                </a:solidFill>
              </a:rPr>
              <a:t>e</a:t>
            </a:r>
            <a:r>
              <a:rPr lang="nl-BE" sz="2400" dirty="0" smtClean="0">
                <a:solidFill>
                  <a:srgbClr val="595959"/>
                </a:solidFill>
              </a:rPr>
              <a:t>vt. </a:t>
            </a:r>
            <a:r>
              <a:rPr lang="nl-BE" sz="2400" dirty="0">
                <a:solidFill>
                  <a:srgbClr val="595959"/>
                </a:solidFill>
              </a:rPr>
              <a:t>l</a:t>
            </a:r>
            <a:r>
              <a:rPr lang="nl-BE" sz="2400" dirty="0" smtClean="0">
                <a:solidFill>
                  <a:srgbClr val="595959"/>
                </a:solidFill>
              </a:rPr>
              <a:t>ichte gewichten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595959"/>
                </a:solidFill>
              </a:rPr>
              <a:t>t</a:t>
            </a:r>
            <a:r>
              <a:rPr lang="nl-BE" sz="2400" dirty="0" smtClean="0">
                <a:solidFill>
                  <a:srgbClr val="595959"/>
                </a:solidFill>
              </a:rPr>
              <a:t>ot 80% maximale intensiteit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595959"/>
                </a:solidFill>
              </a:rPr>
              <a:t>20 minuten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400" dirty="0">
              <a:solidFill>
                <a:srgbClr val="59595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595959"/>
                </a:solidFill>
              </a:rPr>
              <a:t>b</a:t>
            </a:r>
            <a:r>
              <a:rPr lang="nl-BE" sz="2400" dirty="0" smtClean="0">
                <a:solidFill>
                  <a:srgbClr val="595959"/>
                </a:solidFill>
              </a:rPr>
              <a:t>evorderen spierdoorbloeding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595959"/>
                </a:solidFill>
              </a:rPr>
              <a:t>a</a:t>
            </a:r>
            <a:r>
              <a:rPr lang="nl-BE" sz="2400" dirty="0" smtClean="0">
                <a:solidFill>
                  <a:srgbClr val="595959"/>
                </a:solidFill>
              </a:rPr>
              <a:t>anwakkeren </a:t>
            </a:r>
            <a:r>
              <a:rPr lang="nl-BE" sz="2400" dirty="0" err="1" smtClean="0">
                <a:solidFill>
                  <a:srgbClr val="595959"/>
                </a:solidFill>
              </a:rPr>
              <a:t>adrenerge</a:t>
            </a:r>
            <a:r>
              <a:rPr lang="nl-BE" sz="2400" dirty="0" smtClean="0">
                <a:solidFill>
                  <a:srgbClr val="595959"/>
                </a:solidFill>
              </a:rPr>
              <a:t> systeem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17032"/>
            <a:ext cx="2822766" cy="29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588224" y="235452"/>
            <a:ext cx="4248647" cy="635163"/>
          </a:xfrm>
          <a:prstGeom prst="roundRect">
            <a:avLst>
              <a:gd name="adj" fmla="val 16667"/>
            </a:avLst>
          </a:prstGeom>
          <a:solidFill>
            <a:srgbClr val="7C6A55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876256" y="260648"/>
            <a:ext cx="2592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3200" b="1" dirty="0" smtClean="0">
                <a:solidFill>
                  <a:schemeClr val="bg1"/>
                </a:solidFill>
                <a:latin typeface="Calibri" pitchFamily="34" charset="0"/>
              </a:rPr>
              <a:t>Stretchen?</a:t>
            </a:r>
            <a:endParaRPr lang="nl-NL" altLang="nl-BE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060848"/>
            <a:ext cx="2057400" cy="2976372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987824" y="2930168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595959"/>
                </a:solidFill>
              </a:rPr>
              <a:t>a</a:t>
            </a:r>
            <a:r>
              <a:rPr lang="en-US" sz="2400" dirty="0" err="1" smtClean="0">
                <a:solidFill>
                  <a:srgbClr val="595959"/>
                </a:solidFill>
                <a:effectLst/>
              </a:rPr>
              <a:t>fhankelijk</a:t>
            </a:r>
            <a:r>
              <a:rPr lang="en-US" sz="2400" dirty="0" smtClean="0">
                <a:solidFill>
                  <a:srgbClr val="595959"/>
                </a:solidFill>
                <a:effectLst/>
              </a:rPr>
              <a:t> van type sport</a:t>
            </a:r>
          </a:p>
          <a:p>
            <a:endParaRPr lang="en-US" sz="2400" dirty="0">
              <a:solidFill>
                <a:srgbClr val="595959"/>
              </a:solidFill>
            </a:endParaRPr>
          </a:p>
          <a:p>
            <a:r>
              <a:rPr lang="en-US" sz="2400" dirty="0">
                <a:solidFill>
                  <a:srgbClr val="595959"/>
                </a:solidFill>
              </a:rPr>
              <a:t>t</a:t>
            </a:r>
            <a:r>
              <a:rPr lang="en-US" sz="2400" dirty="0" smtClean="0">
                <a:solidFill>
                  <a:srgbClr val="595959"/>
                </a:solidFill>
                <a:effectLst/>
              </a:rPr>
              <a:t>o me, it makes perfect sense that if you stretch a muscle to end range (static stretching), without strengthening it to function within that range – you are opening yourself up to increased injury risk. </a:t>
            </a:r>
            <a:endParaRPr lang="nl-BE" sz="24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67544" y="2132856"/>
            <a:ext cx="7704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reventie lactaat opbouw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drenerge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systeem laten uitrazen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itlopen / stretchen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3980160" cy="30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7646" r="28145" b="69844"/>
          <a:stretch/>
        </p:blipFill>
        <p:spPr bwMode="auto">
          <a:xfrm>
            <a:off x="775048" y="1614588"/>
            <a:ext cx="7593904" cy="19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7305" r="28324" b="70028"/>
          <a:stretch/>
        </p:blipFill>
        <p:spPr bwMode="auto">
          <a:xfrm>
            <a:off x="835829" y="3933056"/>
            <a:ext cx="7533123" cy="198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20481"/>
            <a:ext cx="69913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648762" y="2204864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595959"/>
                </a:solidFill>
                <a:effectLst/>
              </a:rPr>
              <a:t>What weekend warriors need to know about preventing and treating the seven most common sports injuries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30" y="3933056"/>
            <a:ext cx="4952023" cy="27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7. epicondylitis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5670" r="10512" b="23176"/>
          <a:stretch/>
        </p:blipFill>
        <p:spPr>
          <a:xfrm>
            <a:off x="5724128" y="1902430"/>
            <a:ext cx="2664296" cy="355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02429"/>
            <a:ext cx="2960329" cy="355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9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6. </a:t>
            </a:r>
            <a:r>
              <a:rPr lang="nl-BE" altLang="nl-BE" b="1" dirty="0" err="1">
                <a:solidFill>
                  <a:schemeClr val="bg1"/>
                </a:solidFill>
                <a:latin typeface="Calibri" pitchFamily="34" charset="0"/>
              </a:rPr>
              <a:t>p</a:t>
            </a:r>
            <a:r>
              <a:rPr lang="nl-BE" altLang="nl-BE" b="1" dirty="0" err="1" smtClean="0">
                <a:solidFill>
                  <a:schemeClr val="bg1"/>
                </a:solidFill>
                <a:latin typeface="Calibri" pitchFamily="34" charset="0"/>
              </a:rPr>
              <a:t>atellofemorale</a:t>
            </a: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 pijn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881312"/>
            <a:ext cx="47625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5. VKB letsel / knie distorsie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46" y="1196752"/>
            <a:ext cx="5353050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5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>
                <a:solidFill>
                  <a:schemeClr val="bg1"/>
                </a:solidFill>
                <a:latin typeface="Calibri" pitchFamily="34" charset="0"/>
              </a:rPr>
              <a:t>4</a:t>
            </a: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nl-BE" altLang="nl-BE" b="1" dirty="0" err="1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nl-BE" altLang="nl-BE" b="1" dirty="0" err="1" smtClean="0">
                <a:solidFill>
                  <a:schemeClr val="bg1"/>
                </a:solidFill>
                <a:latin typeface="Calibri" pitchFamily="34" charset="0"/>
              </a:rPr>
              <a:t>hin</a:t>
            </a: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BE" altLang="nl-BE" b="1" dirty="0" err="1" smtClean="0">
                <a:solidFill>
                  <a:schemeClr val="bg1"/>
                </a:solidFill>
                <a:latin typeface="Calibri" pitchFamily="34" charset="0"/>
              </a:rPr>
              <a:t>splints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16832"/>
            <a:ext cx="4752528" cy="332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1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3. hamstrings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1916832"/>
            <a:ext cx="2741551" cy="34230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191683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nl-BE" altLang="nl-BE" b="1" dirty="0" err="1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nl-BE" altLang="nl-BE" b="1" dirty="0" err="1" smtClean="0">
                <a:solidFill>
                  <a:schemeClr val="bg1"/>
                </a:solidFill>
                <a:latin typeface="Calibri" pitchFamily="34" charset="0"/>
              </a:rPr>
              <a:t>eupadductor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38" y="1491860"/>
            <a:ext cx="3138338" cy="44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1116807" y="6080064"/>
            <a:ext cx="4752182" cy="360363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825" y="6081733"/>
            <a:ext cx="338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b="1" dirty="0" smtClean="0">
                <a:solidFill>
                  <a:schemeClr val="bg1"/>
                </a:solidFill>
                <a:latin typeface="Calibri" pitchFamily="34" charset="0"/>
              </a:rPr>
              <a:t>1. enkeldistorsie</a:t>
            </a:r>
            <a:endParaRPr lang="nl-NL" altLang="nl-BE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6058"/>
            <a:ext cx="5651919" cy="327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23" y="1490846"/>
            <a:ext cx="22479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static.fjcdn.com/pictures/Golf+is+boring+who+said+this+picture+taken+from+funny+setblogspotcom_ace638_429296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5" y="1042062"/>
            <a:ext cx="9250500" cy="613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9735" r="25982" b="62287"/>
          <a:stretch/>
        </p:blipFill>
        <p:spPr bwMode="auto">
          <a:xfrm>
            <a:off x="611560" y="1916832"/>
            <a:ext cx="789567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0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9735" r="25982" b="49343"/>
          <a:stretch/>
        </p:blipFill>
        <p:spPr bwMode="auto">
          <a:xfrm>
            <a:off x="611560" y="1916832"/>
            <a:ext cx="789567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"/>
          <a:stretch/>
        </p:blipFill>
        <p:spPr>
          <a:xfrm>
            <a:off x="5802760" y="3076213"/>
            <a:ext cx="2739065" cy="359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2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2348880"/>
            <a:ext cx="7200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Nederland (2011, 16.500.000 inwoners)</a:t>
            </a:r>
          </a:p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3.700.000 letsels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1.600.000 medische behandeling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1,3 miljard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54981"/>
            <a:ext cx="3088449" cy="353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932040" y="235453"/>
            <a:ext cx="4968727" cy="635163"/>
          </a:xfrm>
          <a:prstGeom prst="roundRect">
            <a:avLst>
              <a:gd name="adj" fmla="val 16667"/>
            </a:avLst>
          </a:prstGeom>
          <a:solidFill>
            <a:srgbClr val="7C6A55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20072" y="295450"/>
            <a:ext cx="4896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2400" b="1" dirty="0" smtClean="0">
                <a:solidFill>
                  <a:schemeClr val="bg1"/>
                </a:solidFill>
                <a:latin typeface="Calibri" pitchFamily="34" charset="0"/>
              </a:rPr>
              <a:t>Waar hebben we het over?</a:t>
            </a:r>
            <a:endParaRPr lang="nl-NL" altLang="nl-BE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-27384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-540567" y="2960948"/>
            <a:ext cx="9320775" cy="1476164"/>
          </a:xfrm>
          <a:prstGeom prst="roundRect">
            <a:avLst>
              <a:gd name="adj" fmla="val 16667"/>
            </a:avLst>
          </a:prstGeom>
          <a:solidFill>
            <a:srgbClr val="F580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BE" alt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23528" y="3172616"/>
            <a:ext cx="84566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altLang="nl-BE" sz="4800" b="1" dirty="0" smtClean="0">
                <a:solidFill>
                  <a:schemeClr val="bg1"/>
                </a:solidFill>
                <a:latin typeface="Calibri" pitchFamily="34" charset="0"/>
              </a:rPr>
              <a:t>Hoe voorkomen we blessures?</a:t>
            </a:r>
            <a:endParaRPr lang="nl-NL" altLang="nl-BE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cdn.colorlib.com/wp/wp-content/uploads/sites/2/2014/02/Olympic-logo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4C300"/>
              </a:clrFrom>
              <a:clrTo>
                <a:srgbClr val="F4C3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9" b="31669"/>
          <a:stretch/>
        </p:blipFill>
        <p:spPr bwMode="auto">
          <a:xfrm>
            <a:off x="1076325" y="2120481"/>
            <a:ext cx="2271539" cy="23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994685" y="1556792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85C7"/>
                </a:solidFill>
                <a:latin typeface="Arial Narrow" panose="020B0606020202030204" pitchFamily="34" charset="0"/>
              </a:rPr>
              <a:t>t</a:t>
            </a:r>
            <a:r>
              <a:rPr lang="nl-BE" dirty="0" smtClean="0">
                <a:solidFill>
                  <a:srgbClr val="0085C7"/>
                </a:solidFill>
                <a:latin typeface="Arial Narrow" panose="020B0606020202030204" pitchFamily="34" charset="0"/>
              </a:rPr>
              <a:t>ype sport</a:t>
            </a:r>
          </a:p>
          <a:p>
            <a:r>
              <a:rPr lang="nl-BE" dirty="0">
                <a:solidFill>
                  <a:srgbClr val="0085C7"/>
                </a:solidFill>
                <a:latin typeface="Arial Narrow" panose="020B0606020202030204" pitchFamily="34" charset="0"/>
              </a:rPr>
              <a:t>f</a:t>
            </a:r>
            <a:r>
              <a:rPr lang="nl-BE" dirty="0" smtClean="0">
                <a:solidFill>
                  <a:srgbClr val="0085C7"/>
                </a:solidFill>
                <a:latin typeface="Arial Narrow" panose="020B0606020202030204" pitchFamily="34" charset="0"/>
              </a:rPr>
              <a:t>ysiek</a:t>
            </a:r>
          </a:p>
          <a:p>
            <a:r>
              <a:rPr lang="nl-BE" dirty="0" smtClean="0">
                <a:solidFill>
                  <a:srgbClr val="0085C7"/>
                </a:solidFill>
                <a:latin typeface="Arial Narrow" panose="020B0606020202030204" pitchFamily="34" charset="0"/>
              </a:rPr>
              <a:t>mentaliteit</a:t>
            </a:r>
            <a:endParaRPr lang="nl-BE" dirty="0">
              <a:solidFill>
                <a:srgbClr val="0085C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9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431" y="-63388"/>
            <a:ext cx="9311787" cy="698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033838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187847" y="1268760"/>
            <a:ext cx="72005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onditie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eroob / anaeroob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nelheid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ore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uiterlijk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ropriocepsis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ouplesse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sierlijkheid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entaal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pelinzicht</a:t>
            </a:r>
          </a:p>
        </p:txBody>
      </p:sp>
    </p:spTree>
    <p:extLst>
      <p:ext uri="{BB962C8B-B14F-4D97-AF65-F5344CB8AC3E}">
        <p14:creationId xmlns:p14="http://schemas.microsoft.com/office/powerpoint/2010/main" val="7130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2B90AB47A1E4CB0C98B1E8A6D1488" ma:contentTypeVersion="0" ma:contentTypeDescription="Een nieuw document maken." ma:contentTypeScope="" ma:versionID="bff42d5f58df4a014904dc968edee2be">
  <xsd:schema xmlns:xsd="http://www.w3.org/2001/XMLSchema" xmlns:p="http://schemas.microsoft.com/office/2006/metadata/properties" targetNamespace="http://schemas.microsoft.com/office/2006/metadata/properties" ma:root="true" ma:fieldsID="b118b0825d757084c8d1e1ffd33f200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497B78-451E-461F-932E-BB5EDACBB6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2BE5BA0-3BB9-40D0-B4B9-99C7804DD320}">
  <ds:schemaRefs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F7CD83-39A7-40E9-88A0-02DC0438A2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282</Words>
  <Application>Microsoft Office PowerPoint</Application>
  <PresentationFormat>Diavoorstelling (4:3)</PresentationFormat>
  <Paragraphs>78</Paragraphs>
  <Slides>39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powerpoint</dc:title>
  <dc:creator>Goedele Van Grunderbeek</dc:creator>
  <cp:lastModifiedBy>Goedele Van Grunderbeek</cp:lastModifiedBy>
  <cp:revision>74</cp:revision>
  <dcterms:created xsi:type="dcterms:W3CDTF">2015-03-13T14:40:15Z</dcterms:created>
  <dcterms:modified xsi:type="dcterms:W3CDTF">2016-03-18T08:14:18Z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0x01010079A2B90AB47A1E4CB0C98B1E8A6D1488</vt:lpwstr>
  </property>
</Properties>
</file>