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56" r:id="rId3"/>
    <p:sldId id="291" r:id="rId4"/>
    <p:sldId id="270" r:id="rId5"/>
    <p:sldId id="284" r:id="rId6"/>
    <p:sldId id="257" r:id="rId7"/>
    <p:sldId id="285" r:id="rId8"/>
    <p:sldId id="272" r:id="rId9"/>
    <p:sldId id="286" r:id="rId10"/>
    <p:sldId id="259" r:id="rId11"/>
    <p:sldId id="287" r:id="rId12"/>
    <p:sldId id="271" r:id="rId13"/>
    <p:sldId id="288" r:id="rId14"/>
    <p:sldId id="274" r:id="rId15"/>
    <p:sldId id="289" r:id="rId16"/>
    <p:sldId id="267" r:id="rId17"/>
    <p:sldId id="290" r:id="rId18"/>
    <p:sldId id="268" r:id="rId19"/>
    <p:sldId id="260" r:id="rId20"/>
    <p:sldId id="269" r:id="rId21"/>
    <p:sldId id="275" r:id="rId22"/>
    <p:sldId id="276" r:id="rId23"/>
    <p:sldId id="278" r:id="rId24"/>
    <p:sldId id="277" r:id="rId25"/>
    <p:sldId id="280" r:id="rId26"/>
    <p:sldId id="279" r:id="rId27"/>
    <p:sldId id="281" r:id="rId28"/>
    <p:sldId id="282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3B2D-A10E-4E82-97A2-4F46EF06000A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48F68-77A8-415A-BC95-02CE47C961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24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Stop met screenen</a:t>
            </a:r>
            <a:r>
              <a:rPr lang="nl-BE" baseline="0" dirty="0" smtClean="0"/>
              <a:t> zo levensverwachting minder dan 10 jaar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10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Gfob</a:t>
            </a:r>
            <a:r>
              <a:rPr lang="nl-BE" dirty="0" smtClean="0"/>
              <a:t>:  peroxidaseactiviteit van de heemgroep in menselijke hemoglobine. Ook iedere andere peroxidasebron (bv. rood vlees en verschillende soorten groenten en fruit) beïnvloedt echter de test. </a:t>
            </a:r>
          </a:p>
          <a:p>
            <a:r>
              <a:rPr lang="nl-BE" dirty="0" err="1" smtClean="0"/>
              <a:t>iFOB</a:t>
            </a:r>
            <a:r>
              <a:rPr lang="nl-BE" dirty="0" smtClean="0"/>
              <a:t> specifieke AL dus geen restrictie</a:t>
            </a:r>
            <a:r>
              <a:rPr lang="nl-BE" baseline="0" dirty="0" smtClean="0"/>
              <a:t> qua voeding, de stoelgang moet ook niet uitgewreven worden</a:t>
            </a:r>
          </a:p>
          <a:p>
            <a:r>
              <a:rPr lang="nl-BE" baseline="0" dirty="0" smtClean="0"/>
              <a:t>DNA duur en weinig gevalideerde studies</a:t>
            </a:r>
            <a:endParaRPr lang="nl-BE" dirty="0" smtClean="0"/>
          </a:p>
          <a:p>
            <a:r>
              <a:rPr lang="nl-BE" dirty="0" smtClean="0"/>
              <a:t>Barium detecteert maar 50% van de poliepen &gt;</a:t>
            </a:r>
            <a:r>
              <a:rPr lang="nl-BE" baseline="0" dirty="0" smtClean="0"/>
              <a:t> 1 cm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CF42-2AA4-4C77-8FE1-4A7FA975446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44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Sens </a:t>
            </a:r>
            <a:r>
              <a:rPr lang="nl-BE" dirty="0" err="1" smtClean="0"/>
              <a:t>ifob</a:t>
            </a:r>
            <a:r>
              <a:rPr lang="nl-BE" dirty="0" smtClean="0"/>
              <a:t> met cutoff</a:t>
            </a:r>
            <a:r>
              <a:rPr lang="nl-BE" baseline="0" dirty="0" smtClean="0"/>
              <a:t> 75 94% </a:t>
            </a:r>
            <a:r>
              <a:rPr lang="nl-BE" baseline="0" dirty="0" err="1" smtClean="0"/>
              <a:t>spec</a:t>
            </a:r>
            <a:r>
              <a:rPr lang="nl-BE" baseline="0" dirty="0" smtClean="0"/>
              <a:t> 87,5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31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Van alle </a:t>
            </a:r>
            <a:r>
              <a:rPr lang="nl-BE" dirty="0" err="1" smtClean="0"/>
              <a:t>coloscopieen</a:t>
            </a:r>
            <a:r>
              <a:rPr lang="nl-BE" baseline="0" dirty="0" smtClean="0"/>
              <a:t> waren 98,5% volledig: dikke pluim voor </a:t>
            </a:r>
            <a:r>
              <a:rPr lang="nl-BE" baseline="0" dirty="0" err="1" smtClean="0"/>
              <a:t>vlaamse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gastroenterologen</a:t>
            </a:r>
            <a:r>
              <a:rPr lang="nl-BE" baseline="0" dirty="0" smtClean="0"/>
              <a:t> (bv USA 90% als maatstaf van goed!)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31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BE" dirty="0" err="1" smtClean="0"/>
              <a:t>Colo</a:t>
            </a:r>
            <a:r>
              <a:rPr lang="nl-BE" dirty="0" smtClean="0"/>
              <a:t>: Hoogste </a:t>
            </a:r>
            <a:r>
              <a:rPr lang="nl-BE" dirty="0" err="1" smtClean="0"/>
              <a:t>sensitiveit</a:t>
            </a:r>
            <a:r>
              <a:rPr lang="nl-BE" dirty="0" smtClean="0"/>
              <a:t> Hoogste </a:t>
            </a:r>
            <a:r>
              <a:rPr lang="nl-BE" dirty="0" err="1" smtClean="0"/>
              <a:t>specifiteit</a:t>
            </a:r>
            <a:endParaRPr lang="nl-BE" dirty="0" smtClean="0"/>
          </a:p>
          <a:p>
            <a:r>
              <a:rPr lang="nl-BE" dirty="0" smtClean="0"/>
              <a:t>90%</a:t>
            </a:r>
            <a:r>
              <a:rPr lang="nl-BE" baseline="0" dirty="0" smtClean="0"/>
              <a:t> RR daling na  1x </a:t>
            </a:r>
            <a:r>
              <a:rPr lang="nl-BE" baseline="0" dirty="0" err="1" smtClean="0"/>
              <a:t>poliepectomie</a:t>
            </a:r>
            <a:r>
              <a:rPr lang="nl-BE" baseline="0" dirty="0" smtClean="0"/>
              <a:t>, RR-76% </a:t>
            </a:r>
            <a:r>
              <a:rPr lang="nl-BE" baseline="0" dirty="0" err="1" smtClean="0"/>
              <a:t>ivm</a:t>
            </a:r>
            <a:r>
              <a:rPr lang="nl-BE" baseline="0" dirty="0" smtClean="0"/>
              <a:t> doorsnee bevolking</a:t>
            </a:r>
          </a:p>
          <a:p>
            <a:r>
              <a:rPr lang="nl-BE" baseline="0" dirty="0" smtClean="0"/>
              <a:t>Risico 1/2000 onderzoeken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28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Kleine letsels 39-63% detectie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31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Van alle </a:t>
            </a:r>
            <a:r>
              <a:rPr lang="nl-BE" dirty="0" err="1" smtClean="0"/>
              <a:t>coloscopieen</a:t>
            </a:r>
            <a:r>
              <a:rPr lang="nl-BE" baseline="0" dirty="0" smtClean="0"/>
              <a:t> waren 98,5% volledig: dikke pluim voor </a:t>
            </a:r>
            <a:r>
              <a:rPr lang="nl-BE" baseline="0" dirty="0" err="1" smtClean="0"/>
              <a:t>vlaamse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gastroenterologen</a:t>
            </a:r>
            <a:r>
              <a:rPr lang="nl-BE" baseline="0" dirty="0" smtClean="0"/>
              <a:t> (bv USA 90% als maatstaf van goed!)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31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Ø"/>
            </a:pPr>
            <a:endParaRPr lang="nl-BE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nl-BE" sz="1500" dirty="0" smtClean="0"/>
              <a:t>5000 patiënten in Vlaanderen/jaar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nl-BE" sz="1500" dirty="0" smtClean="0"/>
              <a:t>1750 sterfgevallen/jaar </a:t>
            </a:r>
          </a:p>
          <a:p>
            <a:pPr marL="171450" indent="-171450">
              <a:buFont typeface="Wingdings"/>
              <a:buChar char="Ø"/>
            </a:pPr>
            <a:endParaRPr lang="nl-BE" dirty="0" smtClean="0"/>
          </a:p>
          <a:p>
            <a:pPr marL="171450" indent="-171450">
              <a:buFont typeface="Wingdings"/>
              <a:buChar char="Ø"/>
            </a:pPr>
            <a:r>
              <a:rPr lang="nl-BE" dirty="0" smtClean="0"/>
              <a:t>90% van CRC</a:t>
            </a:r>
            <a:r>
              <a:rPr lang="nl-BE" baseline="0" dirty="0" smtClean="0"/>
              <a:t> &gt; 50j, 1/20</a:t>
            </a:r>
          </a:p>
          <a:p>
            <a:pPr marL="171450" indent="-171450">
              <a:buFont typeface="Wingdings"/>
              <a:buChar char="Ø"/>
            </a:pPr>
            <a:r>
              <a:rPr lang="nl-BE" baseline="0" dirty="0" smtClean="0"/>
              <a:t>7-10 jaar duur</a:t>
            </a:r>
          </a:p>
          <a:p>
            <a:pPr marL="171450" indent="-171450">
              <a:buFont typeface="Wingdings"/>
              <a:buChar char="Ø"/>
            </a:pPr>
            <a:r>
              <a:rPr lang="nl-BE" baseline="0" dirty="0" err="1" smtClean="0"/>
              <a:t>Poliepectomie</a:t>
            </a:r>
            <a:r>
              <a:rPr lang="nl-BE" baseline="0" dirty="0" smtClean="0"/>
              <a:t> reduceert risico  met 90% </a:t>
            </a:r>
            <a:r>
              <a:rPr lang="nl-BE" baseline="0" dirty="0" err="1" smtClean="0"/>
              <a:t>tov</a:t>
            </a:r>
            <a:r>
              <a:rPr lang="nl-BE" baseline="0" dirty="0" smtClean="0"/>
              <a:t> bevolking</a:t>
            </a:r>
          </a:p>
          <a:p>
            <a:pPr marL="171450" indent="-171450">
              <a:buFont typeface="Wingdings"/>
              <a:buChar char="Ø"/>
            </a:pPr>
            <a:r>
              <a:rPr lang="nl-BE" baseline="0" dirty="0" smtClean="0"/>
              <a:t>2/3 adenomateuze poliepen, 1/3 </a:t>
            </a:r>
            <a:r>
              <a:rPr lang="nl-BE" baseline="0" dirty="0" err="1" smtClean="0"/>
              <a:t>hyperplastisch</a:t>
            </a:r>
            <a:endParaRPr lang="nl-BE" baseline="0" dirty="0" smtClean="0"/>
          </a:p>
          <a:p>
            <a:pPr marL="171450" indent="-171450">
              <a:buFont typeface="Wingdings"/>
              <a:buChar char="Ø"/>
            </a:pPr>
            <a:r>
              <a:rPr lang="nl-BE" baseline="0" dirty="0" err="1" smtClean="0"/>
              <a:t>Villeus</a:t>
            </a:r>
            <a:r>
              <a:rPr lang="nl-BE" baseline="0" dirty="0" smtClean="0"/>
              <a:t>&gt;adenomateus&gt; </a:t>
            </a:r>
            <a:r>
              <a:rPr lang="nl-BE" baseline="0" dirty="0" err="1" smtClean="0"/>
              <a:t>hyperplastisch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CF42-2AA4-4C77-8FE1-4A7FA975446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49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Familaal</a:t>
            </a:r>
            <a:r>
              <a:rPr lang="nl-BE" dirty="0" smtClean="0"/>
              <a:t> maar 25% van alle CRC,</a:t>
            </a:r>
            <a:r>
              <a:rPr lang="nl-BE" baseline="0" dirty="0" smtClean="0"/>
              <a:t> 75% is sporadisch!!!</a:t>
            </a:r>
          </a:p>
          <a:p>
            <a:r>
              <a:rPr lang="nl-BE" baseline="0" dirty="0" smtClean="0"/>
              <a:t>Ras: meer bij </a:t>
            </a:r>
            <a:r>
              <a:rPr lang="nl-BE" baseline="0" dirty="0" err="1" smtClean="0"/>
              <a:t>afrikaanse</a:t>
            </a:r>
            <a:r>
              <a:rPr lang="nl-BE" baseline="0" dirty="0" smtClean="0"/>
              <a:t> origine (maar mogelijks door minder mogelijkheid tot screening eerder dan genetisch?)</a:t>
            </a:r>
          </a:p>
          <a:p>
            <a:r>
              <a:rPr lang="nl-BE" baseline="0" dirty="0" smtClean="0"/>
              <a:t>Geslacht mannen meer dan vrouwen, 1,4 – 0,6%</a:t>
            </a:r>
          </a:p>
          <a:p>
            <a:r>
              <a:rPr lang="nl-BE" baseline="0" dirty="0" smtClean="0"/>
              <a:t>In IBD is ontstaan van CRC uit dysplasie, niet zozeer poliepen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CF42-2AA4-4C77-8FE1-4A7FA975446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2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incipe</a:t>
            </a:r>
            <a:r>
              <a:rPr lang="nl-BE" dirty="0" smtClean="0"/>
              <a:t> gezonde populatie om asymptomatische gevallen van een ziekte of aandoening op het spoor te komen, in de veronderstelling dat deze aandoening in een vroeg stadium misschien beter te behandelen is. </a:t>
            </a:r>
          </a:p>
          <a:p>
            <a:endParaRPr lang="nl-BE" dirty="0" smtClean="0"/>
          </a:p>
          <a:p>
            <a:r>
              <a:rPr lang="nl-BE" dirty="0" err="1" smtClean="0"/>
              <a:t>Maw</a:t>
            </a:r>
            <a:r>
              <a:rPr lang="nl-BE" dirty="0" smtClean="0"/>
              <a:t> weinig vals pos , vals neg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8F68-77A8-415A-BC95-02CE47C9616E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4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8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78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501008"/>
            <a:ext cx="701682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02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8068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99384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2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5220072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5220072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6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3168352" cy="1080120"/>
          </a:xfrm>
        </p:spPr>
        <p:txBody>
          <a:bodyPr anchor="b"/>
          <a:lstStyle>
            <a:lvl1pPr algn="l">
              <a:defRPr sz="2000" b="1">
                <a:solidFill>
                  <a:srgbClr val="F5802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008" y="1196753"/>
            <a:ext cx="404279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31640" y="2276873"/>
            <a:ext cx="3152329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3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2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2274" y="1600201"/>
            <a:ext cx="6994525" cy="427707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6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66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A31E-5A19-474D-B209-E491D02D84C2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1A2C-5E4F-4E33-8510-1B371D53537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1187450" cy="1125538"/>
          </a:xfrm>
          <a:prstGeom prst="rect">
            <a:avLst/>
          </a:prstGeom>
          <a:solidFill>
            <a:srgbClr val="7C6A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0" y="1125538"/>
            <a:ext cx="1692275" cy="0"/>
          </a:xfrm>
          <a:prstGeom prst="line">
            <a:avLst/>
          </a:prstGeom>
          <a:noFill/>
          <a:ln w="25400">
            <a:solidFill>
              <a:srgbClr val="F580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053138"/>
            <a:ext cx="26558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55650" y="0"/>
            <a:ext cx="8388350" cy="1125538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30324"/>
            <a:ext cx="7221488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Titel, </a:t>
            </a:r>
            <a:r>
              <a:rPr lang="nl-NL" dirty="0" err="1" smtClean="0"/>
              <a:t>calibri</a:t>
            </a:r>
            <a:r>
              <a:rPr lang="nl-NL" dirty="0" smtClean="0"/>
              <a:t>, wit, 28pt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2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5802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C6A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580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C6A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C6A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8" y="6080064"/>
            <a:ext cx="3384551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6081733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b="1" dirty="0" smtClean="0">
                <a:solidFill>
                  <a:schemeClr val="bg1"/>
                </a:solidFill>
                <a:latin typeface="Calibri" pitchFamily="34" charset="0"/>
              </a:rPr>
              <a:t>Dr. Alexander Goegebuer</a:t>
            </a:r>
            <a:endParaRPr lang="nl-NL" altLang="nl-BE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25" y="1082675"/>
            <a:ext cx="4631606" cy="55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165634" cy="40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59632" y="1628800"/>
            <a:ext cx="3765104" cy="4525963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Risico</a:t>
            </a:r>
          </a:p>
          <a:p>
            <a:pPr lvl="1"/>
            <a:r>
              <a:rPr lang="nl-BE" dirty="0" smtClean="0"/>
              <a:t>Leeftijd</a:t>
            </a:r>
          </a:p>
          <a:p>
            <a:pPr lvl="1"/>
            <a:r>
              <a:rPr lang="nl-BE" dirty="0" smtClean="0"/>
              <a:t>Familiaal </a:t>
            </a:r>
          </a:p>
          <a:p>
            <a:pPr lvl="1"/>
            <a:r>
              <a:rPr lang="nl-BE" dirty="0" smtClean="0"/>
              <a:t>Ras</a:t>
            </a:r>
          </a:p>
          <a:p>
            <a:pPr lvl="1"/>
            <a:r>
              <a:rPr lang="nl-BE" dirty="0" smtClean="0"/>
              <a:t>Geslacht</a:t>
            </a:r>
          </a:p>
          <a:p>
            <a:pPr lvl="1"/>
            <a:r>
              <a:rPr lang="nl-BE" dirty="0" err="1" smtClean="0"/>
              <a:t>Zz</a:t>
            </a:r>
            <a:r>
              <a:rPr lang="nl-BE" dirty="0" smtClean="0"/>
              <a:t> HNPCC/FAP</a:t>
            </a:r>
          </a:p>
          <a:p>
            <a:pPr lvl="1"/>
            <a:r>
              <a:rPr lang="nl-BE" dirty="0" smtClean="0"/>
              <a:t>Roken </a:t>
            </a:r>
          </a:p>
          <a:p>
            <a:pPr lvl="1"/>
            <a:r>
              <a:rPr lang="nl-BE" dirty="0" smtClean="0"/>
              <a:t>VG</a:t>
            </a:r>
          </a:p>
          <a:p>
            <a:pPr lvl="2"/>
            <a:r>
              <a:rPr lang="nl-BE" dirty="0" smtClean="0"/>
              <a:t>IBD</a:t>
            </a:r>
          </a:p>
          <a:p>
            <a:pPr lvl="2"/>
            <a:r>
              <a:rPr lang="nl-BE" dirty="0" smtClean="0"/>
              <a:t>Vroeger CRC</a:t>
            </a:r>
          </a:p>
          <a:p>
            <a:pPr lvl="2"/>
            <a:r>
              <a:rPr lang="nl-BE" dirty="0" smtClean="0"/>
              <a:t>Radiotherapie</a:t>
            </a:r>
          </a:p>
          <a:p>
            <a:pPr lvl="2"/>
            <a:r>
              <a:rPr lang="nl-BE" dirty="0" err="1" smtClean="0"/>
              <a:t>EndometriumCA</a:t>
            </a:r>
            <a:r>
              <a:rPr lang="nl-BE" dirty="0" smtClean="0"/>
              <a:t>  </a:t>
            </a:r>
          </a:p>
          <a:p>
            <a:pPr lvl="2"/>
            <a:r>
              <a:rPr lang="nl-BE" dirty="0" err="1" smtClean="0"/>
              <a:t>ProstaatCA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36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890"/>
          <a:stretch>
            <a:fillRect/>
          </a:stretch>
        </p:blipFill>
        <p:spPr>
          <a:xfrm>
            <a:off x="769485" y="1844824"/>
            <a:ext cx="7031745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890"/>
          <a:stretch>
            <a:fillRect/>
          </a:stretch>
        </p:blipFill>
        <p:spPr>
          <a:xfrm>
            <a:off x="1792287" y="1412775"/>
            <a:ext cx="7031745" cy="4248473"/>
          </a:xfrm>
        </p:spPr>
      </p:pic>
    </p:spTree>
    <p:extLst>
      <p:ext uri="{BB962C8B-B14F-4D97-AF65-F5344CB8AC3E}">
        <p14:creationId xmlns:p14="http://schemas.microsoft.com/office/powerpoint/2010/main" val="24031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Tijdelijke aanduiding voor inhoud 4"/>
          <p:cNvSpPr txBox="1">
            <a:spLocks/>
          </p:cNvSpPr>
          <p:nvPr/>
        </p:nvSpPr>
        <p:spPr>
          <a:xfrm>
            <a:off x="1331640" y="1052736"/>
            <a:ext cx="70054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5802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7C6A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5802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7C6A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7C6A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BE" sz="2400" smtClean="0"/>
              <a:t>Levenstijl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Beweeg voldoende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Zorg voor een gezond lichaamsgewicht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Eet gezond en gevarieerd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Vermijd het eten van grote hoeveelheden voorbewerkt vlees, zoals vleeswaren en worst.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Wees matig met het eten van rood vlees (rundvlees, varkensvlees, lamsvlees en geitenvlees) en vet eten.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Eet voldoende groente en fruit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Stop met roken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Wees matig met alcohol</a:t>
            </a:r>
          </a:p>
          <a:p>
            <a:pPr lvl="1">
              <a:lnSpc>
                <a:spcPct val="150000"/>
              </a:lnSpc>
            </a:pPr>
            <a:r>
              <a:rPr lang="nl-BE" sz="1600" smtClean="0"/>
              <a:t>Wees alert op klachten die kunnen wijzen op dikkedarmkanker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6866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052736"/>
            <a:ext cx="700546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dirty="0" err="1" smtClean="0"/>
              <a:t>Levenstijl</a:t>
            </a:r>
            <a:endParaRPr lang="nl-BE" sz="2400" dirty="0" smtClean="0"/>
          </a:p>
          <a:p>
            <a:pPr lvl="1">
              <a:lnSpc>
                <a:spcPct val="150000"/>
              </a:lnSpc>
            </a:pPr>
            <a:r>
              <a:rPr lang="nl-BE" sz="1600" dirty="0" smtClean="0"/>
              <a:t>Beweeg </a:t>
            </a:r>
            <a:r>
              <a:rPr lang="nl-BE" sz="1600" dirty="0"/>
              <a:t>voldoende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Zorg voor een gezond lichaamsgewicht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Eet gezond en gevarieerd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Vermijd het eten van grote </a:t>
            </a:r>
            <a:r>
              <a:rPr lang="nl-BE" sz="1600" dirty="0" smtClean="0"/>
              <a:t>hoeveelheden voorbewerkt </a:t>
            </a:r>
            <a:r>
              <a:rPr lang="nl-BE" sz="1600" dirty="0"/>
              <a:t>vlees, zoals vleeswaren en worst.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Wees matig met het eten van rood vlees (rundvlees, varkensvlees, lamsvlees en geitenvlees) en vet eten.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Eet voldoende groente en fruit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Stop met roken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Wees matig met alcohol</a:t>
            </a:r>
          </a:p>
          <a:p>
            <a:pPr lvl="1">
              <a:lnSpc>
                <a:spcPct val="150000"/>
              </a:lnSpc>
            </a:pPr>
            <a:r>
              <a:rPr lang="nl-BE" sz="1600" dirty="0"/>
              <a:t>Wees alert op klachten die kunnen wijzen op </a:t>
            </a:r>
            <a:r>
              <a:rPr lang="nl-BE" sz="1600" dirty="0" err="1"/>
              <a:t>dikkedarmkanker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8261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412776"/>
            <a:ext cx="6429400" cy="485313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Wanneer screenen?</a:t>
            </a:r>
          </a:p>
          <a:p>
            <a:pPr lvl="1"/>
            <a:r>
              <a:rPr lang="nl-BE" dirty="0" smtClean="0"/>
              <a:t>Vanaf 50 jaar</a:t>
            </a:r>
          </a:p>
          <a:p>
            <a:pPr lvl="1"/>
            <a:r>
              <a:rPr lang="nl-BE" dirty="0" smtClean="0"/>
              <a:t>tot 75 – 85 jaar </a:t>
            </a:r>
            <a:r>
              <a:rPr lang="nl-BE" dirty="0" err="1" smtClean="0"/>
              <a:t>ifv</a:t>
            </a:r>
            <a:r>
              <a:rPr lang="nl-BE" dirty="0" smtClean="0"/>
              <a:t> functionele status </a:t>
            </a:r>
          </a:p>
          <a:p>
            <a:pPr lvl="1"/>
            <a:r>
              <a:rPr lang="nl-BE" dirty="0" smtClean="0"/>
              <a:t>Keuze van screeningstool</a:t>
            </a:r>
          </a:p>
          <a:p>
            <a:pPr lvl="1"/>
            <a:endParaRPr lang="nl-BE" dirty="0"/>
          </a:p>
          <a:p>
            <a:r>
              <a:rPr lang="nl-BE" dirty="0" smtClean="0"/>
              <a:t>Verhoogd familiaal risico </a:t>
            </a:r>
          </a:p>
          <a:p>
            <a:pPr lvl="1"/>
            <a:r>
              <a:rPr lang="nl-BE" dirty="0" smtClean="0"/>
              <a:t>Vanaf 50 jaar 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nl-BE" dirty="0" smtClean="0"/>
              <a:t> 10 jaar voor diagnose</a:t>
            </a:r>
          </a:p>
          <a:p>
            <a:pPr lvl="1"/>
            <a:r>
              <a:rPr lang="nl-BE" dirty="0" smtClean="0"/>
              <a:t>Essentiele vragen</a:t>
            </a:r>
          </a:p>
          <a:p>
            <a:pPr lvl="2"/>
            <a:r>
              <a:rPr lang="nl-BE" dirty="0" smtClean="0"/>
              <a:t>Familieleden met CA of poliep?</a:t>
            </a:r>
          </a:p>
          <a:p>
            <a:pPr lvl="2"/>
            <a:r>
              <a:rPr lang="nl-BE" dirty="0" smtClean="0"/>
              <a:t>Hoeveel 1</a:t>
            </a:r>
            <a:r>
              <a:rPr lang="nl-BE" baseline="30000" dirty="0" smtClean="0"/>
              <a:t>e</a:t>
            </a:r>
            <a:r>
              <a:rPr lang="nl-BE" dirty="0" smtClean="0"/>
              <a:t> of 2</a:t>
            </a:r>
            <a:r>
              <a:rPr lang="nl-BE" baseline="30000" dirty="0" smtClean="0"/>
              <a:t>e</a:t>
            </a:r>
            <a:r>
              <a:rPr lang="nl-BE" dirty="0" smtClean="0"/>
              <a:t> </a:t>
            </a:r>
            <a:r>
              <a:rPr lang="nl-BE" dirty="0" err="1" smtClean="0"/>
              <a:t>lijnsverwanten</a:t>
            </a:r>
            <a:r>
              <a:rPr lang="nl-BE" dirty="0" smtClean="0"/>
              <a:t> </a:t>
            </a:r>
          </a:p>
          <a:p>
            <a:pPr lvl="2"/>
            <a:r>
              <a:rPr lang="nl-BE" dirty="0" smtClean="0"/>
              <a:t>Leeftijd</a:t>
            </a:r>
          </a:p>
          <a:p>
            <a:pPr lvl="1"/>
            <a:r>
              <a:rPr lang="nl-BE" dirty="0" err="1" smtClean="0"/>
              <a:t>Coloscopie</a:t>
            </a:r>
            <a:r>
              <a:rPr lang="nl-BE" dirty="0" smtClean="0"/>
              <a:t> als enigste screeningstool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24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412776"/>
            <a:ext cx="6429400" cy="485313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Wanneer screenen?</a:t>
            </a:r>
          </a:p>
          <a:p>
            <a:pPr lvl="1"/>
            <a:r>
              <a:rPr lang="nl-BE" dirty="0" smtClean="0"/>
              <a:t>Vanaf 50 jaar</a:t>
            </a:r>
          </a:p>
          <a:p>
            <a:pPr lvl="1"/>
            <a:r>
              <a:rPr lang="nl-BE" dirty="0" smtClean="0"/>
              <a:t>tot 75 – 85 jaar </a:t>
            </a:r>
            <a:r>
              <a:rPr lang="nl-BE" dirty="0" err="1" smtClean="0"/>
              <a:t>ifv</a:t>
            </a:r>
            <a:r>
              <a:rPr lang="nl-BE" dirty="0" smtClean="0"/>
              <a:t> functionele status </a:t>
            </a:r>
          </a:p>
          <a:p>
            <a:pPr lvl="1"/>
            <a:r>
              <a:rPr lang="nl-BE" dirty="0" smtClean="0"/>
              <a:t>Keuze van screeningstool</a:t>
            </a:r>
          </a:p>
          <a:p>
            <a:pPr lvl="1"/>
            <a:endParaRPr lang="nl-BE" dirty="0"/>
          </a:p>
          <a:p>
            <a:r>
              <a:rPr lang="nl-BE" dirty="0" smtClean="0"/>
              <a:t>Verhoogd familiaal risico </a:t>
            </a:r>
          </a:p>
          <a:p>
            <a:pPr lvl="1"/>
            <a:r>
              <a:rPr lang="nl-BE" dirty="0" smtClean="0"/>
              <a:t>Vanaf 50 jaar 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nl-BE" dirty="0" smtClean="0"/>
              <a:t> 10 jaar voor diagnose</a:t>
            </a:r>
          </a:p>
          <a:p>
            <a:pPr lvl="1"/>
            <a:r>
              <a:rPr lang="nl-BE" dirty="0" smtClean="0"/>
              <a:t>Essentiele vragen</a:t>
            </a:r>
          </a:p>
          <a:p>
            <a:pPr lvl="2"/>
            <a:r>
              <a:rPr lang="nl-BE" dirty="0" smtClean="0"/>
              <a:t>Familieleden met CA of poliep?</a:t>
            </a:r>
          </a:p>
          <a:p>
            <a:pPr lvl="2"/>
            <a:r>
              <a:rPr lang="nl-BE" dirty="0" smtClean="0"/>
              <a:t>Hoeveel 1</a:t>
            </a:r>
            <a:r>
              <a:rPr lang="nl-BE" baseline="30000" dirty="0" smtClean="0"/>
              <a:t>e</a:t>
            </a:r>
            <a:r>
              <a:rPr lang="nl-BE" dirty="0" smtClean="0"/>
              <a:t> of 2</a:t>
            </a:r>
            <a:r>
              <a:rPr lang="nl-BE" baseline="30000" dirty="0" smtClean="0"/>
              <a:t>e</a:t>
            </a:r>
            <a:r>
              <a:rPr lang="nl-BE" dirty="0" smtClean="0"/>
              <a:t> </a:t>
            </a:r>
            <a:r>
              <a:rPr lang="nl-BE" dirty="0" err="1" smtClean="0"/>
              <a:t>lijnsverwanten</a:t>
            </a:r>
            <a:r>
              <a:rPr lang="nl-BE" dirty="0" smtClean="0"/>
              <a:t> </a:t>
            </a:r>
          </a:p>
          <a:p>
            <a:pPr lvl="2"/>
            <a:r>
              <a:rPr lang="nl-BE" dirty="0" smtClean="0"/>
              <a:t>Leeftijd</a:t>
            </a:r>
          </a:p>
          <a:p>
            <a:pPr lvl="1"/>
            <a:r>
              <a:rPr lang="nl-BE" dirty="0" err="1" smtClean="0"/>
              <a:t>Coloscopie</a:t>
            </a:r>
            <a:r>
              <a:rPr lang="nl-BE" dirty="0" smtClean="0"/>
              <a:t> als enigste screeningstool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74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18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718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7725544" cy="4525963"/>
          </a:xfrm>
        </p:spPr>
        <p:txBody>
          <a:bodyPr>
            <a:normAutofit/>
          </a:bodyPr>
          <a:lstStyle/>
          <a:p>
            <a:r>
              <a:rPr lang="nl-BE" dirty="0" smtClean="0"/>
              <a:t>Hoe?</a:t>
            </a:r>
          </a:p>
          <a:p>
            <a:pPr lvl="1"/>
            <a:r>
              <a:rPr lang="nl-BE" dirty="0" smtClean="0"/>
              <a:t>(</a:t>
            </a:r>
            <a:r>
              <a:rPr lang="nl-BE" dirty="0" err="1" smtClean="0"/>
              <a:t>gFOB</a:t>
            </a:r>
            <a:r>
              <a:rPr lang="nl-BE" dirty="0" smtClean="0"/>
              <a:t>) </a:t>
            </a:r>
          </a:p>
          <a:p>
            <a:pPr lvl="1"/>
            <a:r>
              <a:rPr lang="nl-BE" dirty="0" err="1" smtClean="0"/>
              <a:t>iFOB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 smtClean="0"/>
              <a:t>Faecaal</a:t>
            </a:r>
            <a:r>
              <a:rPr lang="nl-BE" dirty="0" smtClean="0"/>
              <a:t> DNA </a:t>
            </a:r>
          </a:p>
          <a:p>
            <a:pPr lvl="1"/>
            <a:r>
              <a:rPr lang="nl-BE" dirty="0" err="1" smtClean="0"/>
              <a:t>Sigmoidoscopie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Totale </a:t>
            </a:r>
            <a:r>
              <a:rPr lang="nl-BE" dirty="0" err="1" smtClean="0"/>
              <a:t>coloscopie</a:t>
            </a:r>
            <a:endParaRPr lang="nl-BE" dirty="0" smtClean="0"/>
          </a:p>
          <a:p>
            <a:pPr lvl="1"/>
            <a:r>
              <a:rPr lang="nl-BE" dirty="0" smtClean="0"/>
              <a:t>RX colon inloop Barium</a:t>
            </a:r>
          </a:p>
          <a:p>
            <a:pPr lvl="1"/>
            <a:r>
              <a:rPr lang="nl-BE" dirty="0" smtClean="0"/>
              <a:t>Virtuele </a:t>
            </a:r>
            <a:r>
              <a:rPr lang="nl-BE" dirty="0" err="1" smtClean="0"/>
              <a:t>coloscopie</a:t>
            </a:r>
            <a:endParaRPr lang="nl-BE" dirty="0"/>
          </a:p>
        </p:txBody>
      </p:sp>
      <p:sp>
        <p:nvSpPr>
          <p:cNvPr id="5" name="Vermenigvuldigen 4"/>
          <p:cNvSpPr/>
          <p:nvPr/>
        </p:nvSpPr>
        <p:spPr>
          <a:xfrm>
            <a:off x="1464114" y="2957824"/>
            <a:ext cx="3096344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1068578" cy="12609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7"/>
            <a:ext cx="1221110" cy="14712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18" y="2797281"/>
            <a:ext cx="1290107" cy="14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47" y="3212976"/>
            <a:ext cx="1298789" cy="17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71" y="4218788"/>
            <a:ext cx="1828800" cy="1228344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96309" y="5301208"/>
            <a:ext cx="3991142" cy="11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Vermenigvuldigen 12"/>
          <p:cNvSpPr/>
          <p:nvPr/>
        </p:nvSpPr>
        <p:spPr>
          <a:xfrm>
            <a:off x="1763688" y="4286064"/>
            <a:ext cx="3096344" cy="50405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chemeClr val="tx1"/>
                </a:solidFill>
              </a:rPr>
              <a:t>Preventie van darmkanker: een update</a:t>
            </a:r>
            <a:endParaRPr lang="nl-BE" sz="3200" b="1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Multidisciplinair artsensymposium:</a:t>
            </a:r>
          </a:p>
          <a:p>
            <a:r>
              <a:rPr lang="nl-BE" dirty="0" smtClean="0"/>
              <a:t>Kom om “met sport” tegen kanker</a:t>
            </a:r>
          </a:p>
          <a:p>
            <a:endParaRPr lang="nl-BE" sz="2400" dirty="0"/>
          </a:p>
          <a:p>
            <a:r>
              <a:rPr lang="nl-BE" sz="2400" dirty="0"/>
              <a:t>Dr. Alexander Goegebuer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9007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7293496" cy="4781128"/>
          </a:xfrm>
        </p:spPr>
        <p:txBody>
          <a:bodyPr>
            <a:normAutofit/>
          </a:bodyPr>
          <a:lstStyle/>
          <a:p>
            <a:r>
              <a:rPr lang="nl-BE" dirty="0" err="1" smtClean="0"/>
              <a:t>iFOB</a:t>
            </a:r>
            <a:r>
              <a:rPr lang="nl-BE" dirty="0" smtClean="0"/>
              <a:t> - Bevolkingsonderzoek Vlaanderen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562600" cy="19907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868803" cy="206874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80" y="1916832"/>
            <a:ext cx="1769293" cy="90363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7293496" cy="4781128"/>
          </a:xfrm>
        </p:spPr>
        <p:txBody>
          <a:bodyPr>
            <a:normAutofit/>
          </a:bodyPr>
          <a:lstStyle/>
          <a:p>
            <a:r>
              <a:rPr lang="nl-BE" dirty="0" err="1" smtClean="0"/>
              <a:t>iFOB</a:t>
            </a:r>
            <a:r>
              <a:rPr lang="nl-BE" dirty="0" smtClean="0"/>
              <a:t> - Bevolkingsonderzoek Vlaanderen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772816"/>
            <a:ext cx="5581650" cy="2781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28613"/>
            <a:ext cx="6150734" cy="349969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20" y="1924983"/>
            <a:ext cx="1769293" cy="90363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44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7293496" cy="4781128"/>
          </a:xfrm>
        </p:spPr>
        <p:txBody>
          <a:bodyPr>
            <a:normAutofit/>
          </a:bodyPr>
          <a:lstStyle/>
          <a:p>
            <a:r>
              <a:rPr lang="nl-BE" dirty="0" err="1" smtClean="0"/>
              <a:t>iFOB</a:t>
            </a:r>
            <a:r>
              <a:rPr lang="nl-BE" dirty="0" smtClean="0"/>
              <a:t> - Bevolkingsonderzoek Vlaanderen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80" y="1846602"/>
            <a:ext cx="1769293" cy="90363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45" y="1846602"/>
            <a:ext cx="5578003" cy="41597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7293496" cy="4781128"/>
          </a:xfrm>
        </p:spPr>
        <p:txBody>
          <a:bodyPr>
            <a:normAutofit/>
          </a:bodyPr>
          <a:lstStyle/>
          <a:p>
            <a:r>
              <a:rPr lang="nl-BE" dirty="0" err="1" smtClean="0"/>
              <a:t>iFOB</a:t>
            </a:r>
            <a:r>
              <a:rPr lang="nl-BE" dirty="0" smtClean="0"/>
              <a:t> - Bevolkingsonderzoek Vlaanderen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2243137"/>
            <a:ext cx="5591175" cy="23717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80" y="1846602"/>
            <a:ext cx="1769293" cy="90363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3" y="692696"/>
            <a:ext cx="1298789" cy="17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Sigmoidoscopie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Tot milthoek</a:t>
            </a:r>
          </a:p>
          <a:p>
            <a:pPr lvl="1"/>
            <a:r>
              <a:rPr lang="nl-BE" dirty="0" smtClean="0"/>
              <a:t>Detectie 66% poliepen</a:t>
            </a:r>
          </a:p>
          <a:p>
            <a:pPr lvl="1"/>
            <a:r>
              <a:rPr lang="nl-BE" dirty="0" smtClean="0"/>
              <a:t>† reductie 31%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ND</a:t>
            </a:r>
          </a:p>
          <a:p>
            <a:pPr lvl="2"/>
            <a:r>
              <a:rPr lang="nl-BE" dirty="0" smtClean="0"/>
              <a:t>Hoger gelegen letsels?</a:t>
            </a:r>
          </a:p>
          <a:p>
            <a:pPr lvl="2"/>
            <a:r>
              <a:rPr lang="nl-BE" dirty="0" smtClean="0"/>
              <a:t>Voorbereiding </a:t>
            </a:r>
          </a:p>
          <a:p>
            <a:pPr lvl="2"/>
            <a:endParaRPr lang="nl-BE" dirty="0" smtClean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4139952" cy="478112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Totale </a:t>
            </a:r>
            <a:r>
              <a:rPr lang="nl-BE" dirty="0" err="1" smtClean="0"/>
              <a:t>coloscopie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Gouden standaard</a:t>
            </a:r>
          </a:p>
          <a:p>
            <a:pPr lvl="1"/>
            <a:r>
              <a:rPr lang="nl-BE" dirty="0" err="1" smtClean="0"/>
              <a:t>Poliepectomie</a:t>
            </a:r>
            <a:endParaRPr lang="nl-BE" dirty="0" smtClean="0"/>
          </a:p>
          <a:p>
            <a:pPr lvl="1"/>
            <a:r>
              <a:rPr lang="nl-BE" dirty="0"/>
              <a:t>† reductie </a:t>
            </a:r>
            <a:r>
              <a:rPr lang="nl-BE" dirty="0" smtClean="0"/>
              <a:t>90%</a:t>
            </a:r>
          </a:p>
          <a:p>
            <a:pPr lvl="1"/>
            <a:r>
              <a:rPr lang="nl-BE" dirty="0" smtClean="0"/>
              <a:t>1x/5j (10j?)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ND </a:t>
            </a:r>
          </a:p>
          <a:p>
            <a:pPr lvl="2"/>
            <a:r>
              <a:rPr lang="nl-BE" dirty="0" smtClean="0"/>
              <a:t>Voorbereiding</a:t>
            </a:r>
          </a:p>
          <a:p>
            <a:pPr lvl="2"/>
            <a:r>
              <a:rPr lang="nl-BE" dirty="0" smtClean="0"/>
              <a:t>Sedatie </a:t>
            </a:r>
          </a:p>
          <a:p>
            <a:pPr lvl="2"/>
            <a:r>
              <a:rPr lang="nl-BE" dirty="0" smtClean="0"/>
              <a:t>Onderzoeker afhankelijk</a:t>
            </a:r>
          </a:p>
          <a:p>
            <a:pPr lvl="2"/>
            <a:r>
              <a:rPr lang="nl-BE" dirty="0" smtClean="0"/>
              <a:t>Kostprijs </a:t>
            </a:r>
          </a:p>
          <a:p>
            <a:pPr lvl="2"/>
            <a:r>
              <a:rPr lang="nl-BE" dirty="0" smtClean="0"/>
              <a:t>Risico perforatie - bloeding</a:t>
            </a:r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290107" cy="14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9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7560840" cy="5256584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Virtuele </a:t>
            </a:r>
            <a:r>
              <a:rPr lang="nl-BE" dirty="0" err="1" smtClean="0"/>
              <a:t>coloscopie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VD</a:t>
            </a:r>
          </a:p>
          <a:p>
            <a:pPr lvl="1"/>
            <a:r>
              <a:rPr lang="nl-BE" dirty="0" smtClean="0"/>
              <a:t>Extra-intestinale pathologie</a:t>
            </a:r>
          </a:p>
          <a:p>
            <a:pPr lvl="1"/>
            <a:r>
              <a:rPr lang="nl-BE" dirty="0" smtClean="0"/>
              <a:t>Geen sedatie</a:t>
            </a:r>
          </a:p>
          <a:p>
            <a:pPr lvl="1"/>
            <a:r>
              <a:rPr lang="nl-BE" dirty="0" smtClean="0"/>
              <a:t>Zo falen klassieke </a:t>
            </a:r>
            <a:r>
              <a:rPr lang="nl-BE" dirty="0" err="1" smtClean="0"/>
              <a:t>coloscopie</a:t>
            </a:r>
            <a:endParaRPr lang="nl-BE" dirty="0" smtClean="0"/>
          </a:p>
          <a:p>
            <a:r>
              <a:rPr lang="nl-BE" dirty="0" smtClean="0"/>
              <a:t>ND</a:t>
            </a:r>
          </a:p>
          <a:p>
            <a:pPr lvl="1"/>
            <a:r>
              <a:rPr lang="nl-BE" dirty="0" smtClean="0"/>
              <a:t>Voorbereiding</a:t>
            </a:r>
          </a:p>
          <a:p>
            <a:pPr lvl="1"/>
            <a:r>
              <a:rPr lang="nl-BE" dirty="0" smtClean="0"/>
              <a:t>Lage sensitiviteit voor poliepen &lt; 1 cm en vlakke poliepen</a:t>
            </a:r>
          </a:p>
          <a:p>
            <a:pPr lvl="1"/>
            <a:r>
              <a:rPr lang="nl-BE" dirty="0" smtClean="0"/>
              <a:t>Zo afwijkend: klassieke </a:t>
            </a:r>
            <a:r>
              <a:rPr lang="nl-BE" dirty="0" err="1" smtClean="0"/>
              <a:t>coloscopie</a:t>
            </a:r>
            <a:endParaRPr lang="nl-BE" dirty="0" smtClean="0"/>
          </a:p>
          <a:p>
            <a:pPr lvl="1"/>
            <a:r>
              <a:rPr lang="nl-BE" dirty="0" smtClean="0"/>
              <a:t>Cumulatieve RX dosis</a:t>
            </a:r>
            <a:endParaRPr lang="nl-B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45600" y="1628800"/>
            <a:ext cx="7200800" cy="20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7365504" cy="4525963"/>
          </a:xfrm>
        </p:spPr>
        <p:txBody>
          <a:bodyPr/>
          <a:lstStyle/>
          <a:p>
            <a:r>
              <a:rPr lang="nl-BE" dirty="0" smtClean="0"/>
              <a:t>Kostprijs</a:t>
            </a:r>
          </a:p>
          <a:p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7429"/>
            <a:ext cx="8953840" cy="246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fgeronde rechthoek 13"/>
          <p:cNvSpPr/>
          <p:nvPr/>
        </p:nvSpPr>
        <p:spPr>
          <a:xfrm>
            <a:off x="2915816" y="4049814"/>
            <a:ext cx="504056" cy="144016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fgeronde rechthoek 16"/>
          <p:cNvSpPr/>
          <p:nvPr/>
        </p:nvSpPr>
        <p:spPr>
          <a:xfrm>
            <a:off x="5148064" y="4058198"/>
            <a:ext cx="504056" cy="144016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0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Screening </a:t>
            </a:r>
          </a:p>
          <a:p>
            <a:pPr lvl="1"/>
            <a:r>
              <a:rPr lang="nl-BE" dirty="0" smtClean="0"/>
              <a:t>Test met </a:t>
            </a:r>
            <a:r>
              <a:rPr lang="nl-BE" dirty="0"/>
              <a:t>een hoge specificiteit en </a:t>
            </a:r>
            <a:r>
              <a:rPr lang="nl-BE" dirty="0" smtClean="0"/>
              <a:t>sensitiviteit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aandoening in kwestie moet een asymptomatisch voorstadium </a:t>
            </a:r>
            <a:r>
              <a:rPr lang="nl-BE" dirty="0" smtClean="0"/>
              <a:t>hebben.</a:t>
            </a:r>
          </a:p>
          <a:p>
            <a:pPr lvl="1"/>
            <a:r>
              <a:rPr lang="nl-BE" dirty="0" smtClean="0"/>
              <a:t>Duidelijke betere </a:t>
            </a:r>
            <a:r>
              <a:rPr lang="nl-BE" dirty="0"/>
              <a:t>prognose </a:t>
            </a:r>
            <a:r>
              <a:rPr lang="nl-BE" dirty="0" smtClean="0"/>
              <a:t>dan </a:t>
            </a:r>
            <a:r>
              <a:rPr lang="nl-BE" dirty="0"/>
              <a:t>bij latere </a:t>
            </a:r>
            <a:r>
              <a:rPr lang="nl-BE" dirty="0" smtClean="0"/>
              <a:t>ontdekking.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test mag zelf niet tot merkbare ziekte of bijwerkingen aanleiding </a:t>
            </a:r>
            <a:r>
              <a:rPr lang="nl-BE" dirty="0" smtClean="0"/>
              <a:t>geven</a:t>
            </a:r>
          </a:p>
          <a:p>
            <a:pPr lvl="1"/>
            <a:r>
              <a:rPr lang="nl-BE" dirty="0" smtClean="0"/>
              <a:t>Moet betaalbaar zijn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06" y="1960760"/>
            <a:ext cx="720080" cy="62703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42" y="1960760"/>
            <a:ext cx="543275" cy="7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3" y="2668059"/>
            <a:ext cx="1743124" cy="64280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1725"/>
            <a:ext cx="720080" cy="6270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37" y="3511368"/>
            <a:ext cx="940876" cy="58666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31604"/>
            <a:ext cx="720080" cy="6270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5" y="4293096"/>
            <a:ext cx="543275" cy="7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06" y="4337024"/>
            <a:ext cx="720080" cy="627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16460"/>
            <a:ext cx="720080" cy="62703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88" y="5165821"/>
            <a:ext cx="1644458" cy="4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fgeronde rechthoek 17"/>
          <p:cNvSpPr/>
          <p:nvPr/>
        </p:nvSpPr>
        <p:spPr>
          <a:xfrm>
            <a:off x="5182165" y="5438383"/>
            <a:ext cx="126470" cy="45719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Afgeronde rechthoek 18"/>
          <p:cNvSpPr/>
          <p:nvPr/>
        </p:nvSpPr>
        <p:spPr>
          <a:xfrm>
            <a:off x="5662205" y="5440654"/>
            <a:ext cx="126470" cy="45719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1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" y="1628800"/>
            <a:ext cx="4845665" cy="3771989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4242521" cy="6009531"/>
          </a:xfrm>
        </p:spPr>
      </p:pic>
    </p:spTree>
    <p:extLst>
      <p:ext uri="{BB962C8B-B14F-4D97-AF65-F5344CB8AC3E}">
        <p14:creationId xmlns:p14="http://schemas.microsoft.com/office/powerpoint/2010/main" val="10660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8" y="6080064"/>
            <a:ext cx="3384551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6081733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b="1" dirty="0" smtClean="0">
                <a:solidFill>
                  <a:schemeClr val="bg1"/>
                </a:solidFill>
                <a:latin typeface="Calibri" pitchFamily="34" charset="0"/>
              </a:rPr>
              <a:t>Dr. Alexander Goegebuer</a:t>
            </a:r>
            <a:endParaRPr lang="nl-NL" altLang="nl-B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83568" y="2060848"/>
            <a:ext cx="76328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nl-BE" sz="5400" dirty="0">
                <a:solidFill>
                  <a:srgbClr val="7C6A55"/>
                </a:solidFill>
                <a:latin typeface="Calibri" pitchFamily="34" charset="0"/>
              </a:rPr>
              <a:t>Preventie van darmkanker: een update</a:t>
            </a:r>
            <a:endParaRPr lang="nl-NL" altLang="nl-BE" sz="5400" dirty="0">
              <a:solidFill>
                <a:srgbClr val="7C6A5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Screening </a:t>
            </a:r>
          </a:p>
          <a:p>
            <a:r>
              <a:rPr lang="nl-BE" dirty="0" smtClean="0"/>
              <a:t>Voorwaarden</a:t>
            </a:r>
          </a:p>
          <a:p>
            <a:pPr lvl="1"/>
            <a:r>
              <a:rPr lang="nl-BE" dirty="0" smtClean="0"/>
              <a:t>Test met </a:t>
            </a:r>
            <a:r>
              <a:rPr lang="nl-BE" dirty="0"/>
              <a:t>een hoge specificiteit en </a:t>
            </a:r>
            <a:r>
              <a:rPr lang="nl-BE" dirty="0" smtClean="0"/>
              <a:t>sensitiviteit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aandoening in kwestie moet een asymptomatisch voorstadium </a:t>
            </a:r>
            <a:r>
              <a:rPr lang="nl-BE" dirty="0" smtClean="0"/>
              <a:t>hebben.</a:t>
            </a:r>
          </a:p>
          <a:p>
            <a:pPr lvl="1"/>
            <a:r>
              <a:rPr lang="nl-BE" dirty="0" smtClean="0"/>
              <a:t>Duidelijke betere </a:t>
            </a:r>
            <a:r>
              <a:rPr lang="nl-BE" dirty="0"/>
              <a:t>prognose </a:t>
            </a:r>
            <a:r>
              <a:rPr lang="nl-BE" dirty="0" smtClean="0"/>
              <a:t>dan </a:t>
            </a:r>
            <a:r>
              <a:rPr lang="nl-BE" dirty="0"/>
              <a:t>bij latere </a:t>
            </a:r>
            <a:r>
              <a:rPr lang="nl-BE" dirty="0" smtClean="0"/>
              <a:t>ontdekking.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test mag zelf niet tot merkbare ziekte of bijwerkingen aanleiding </a:t>
            </a:r>
            <a:r>
              <a:rPr lang="nl-BE" dirty="0" smtClean="0"/>
              <a:t>geven</a:t>
            </a:r>
          </a:p>
          <a:p>
            <a:pPr lvl="1"/>
            <a:r>
              <a:rPr lang="nl-BE" dirty="0" smtClean="0"/>
              <a:t>Moet betaalbaar zijn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62" y="1600200"/>
            <a:ext cx="3506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606936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Waarom darmkanker?</a:t>
            </a:r>
          </a:p>
          <a:p>
            <a:pPr lvl="1"/>
            <a:r>
              <a:rPr lang="nl-BE" dirty="0" smtClean="0"/>
              <a:t>Frequent</a:t>
            </a:r>
          </a:p>
          <a:p>
            <a:pPr lvl="1"/>
            <a:r>
              <a:rPr lang="nl-BE" dirty="0" smtClean="0"/>
              <a:t>Dodelijk</a:t>
            </a:r>
          </a:p>
          <a:p>
            <a:pPr lvl="1"/>
            <a:r>
              <a:rPr lang="nl-BE" dirty="0" smtClean="0"/>
              <a:t>Levenslange incidentie 5%</a:t>
            </a:r>
          </a:p>
          <a:p>
            <a:pPr lvl="1"/>
            <a:r>
              <a:rPr lang="nl-BE" dirty="0" err="1" smtClean="0"/>
              <a:t>Adenoma</a:t>
            </a:r>
            <a:r>
              <a:rPr lang="nl-BE" dirty="0" smtClean="0"/>
              <a:t> – Carcinoma evolutie 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Poliepen</a:t>
            </a:r>
          </a:p>
          <a:p>
            <a:pPr lvl="2"/>
            <a:r>
              <a:rPr lang="nl-BE" dirty="0" err="1" smtClean="0"/>
              <a:t>ifv</a:t>
            </a:r>
            <a:r>
              <a:rPr lang="nl-BE" dirty="0" smtClean="0"/>
              <a:t> grootte, aantal en histologie 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43910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606936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Waarom darmkanker?</a:t>
            </a:r>
          </a:p>
          <a:p>
            <a:pPr lvl="1"/>
            <a:r>
              <a:rPr lang="nl-BE" dirty="0" smtClean="0"/>
              <a:t>Frequent</a:t>
            </a:r>
          </a:p>
          <a:p>
            <a:pPr lvl="1"/>
            <a:r>
              <a:rPr lang="nl-BE" dirty="0" smtClean="0"/>
              <a:t>Dodelijk</a:t>
            </a:r>
          </a:p>
          <a:p>
            <a:pPr lvl="1"/>
            <a:r>
              <a:rPr lang="nl-BE" dirty="0" smtClean="0"/>
              <a:t>Levenslange incidentie 5%</a:t>
            </a:r>
          </a:p>
          <a:p>
            <a:pPr lvl="1"/>
            <a:r>
              <a:rPr lang="nl-BE" dirty="0" err="1" smtClean="0"/>
              <a:t>Adenoma</a:t>
            </a:r>
            <a:r>
              <a:rPr lang="nl-BE" dirty="0" smtClean="0"/>
              <a:t> – Carcinoma evolutie 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Poliepen</a:t>
            </a:r>
          </a:p>
          <a:p>
            <a:pPr lvl="2"/>
            <a:r>
              <a:rPr lang="nl-BE" dirty="0" err="1" smtClean="0"/>
              <a:t>ifv</a:t>
            </a:r>
            <a:r>
              <a:rPr lang="nl-BE" dirty="0" smtClean="0"/>
              <a:t> grootte, aantal en histologie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43910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128792" cy="44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Preventie van darmkanker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36" y="1412776"/>
            <a:ext cx="7128792" cy="44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van darmkanker</a:t>
            </a:r>
            <a:endParaRPr lang="nl-BE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427809" y="235452"/>
            <a:ext cx="6696919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Preventie van darmkanker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165634" cy="40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59632" y="1628800"/>
            <a:ext cx="3765104" cy="4525963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Risico</a:t>
            </a:r>
          </a:p>
          <a:p>
            <a:pPr lvl="1"/>
            <a:r>
              <a:rPr lang="nl-BE" dirty="0" smtClean="0"/>
              <a:t>Leeftijd</a:t>
            </a:r>
          </a:p>
          <a:p>
            <a:pPr lvl="1"/>
            <a:r>
              <a:rPr lang="nl-BE" dirty="0" smtClean="0"/>
              <a:t>Familiaal </a:t>
            </a:r>
          </a:p>
          <a:p>
            <a:pPr lvl="1"/>
            <a:r>
              <a:rPr lang="nl-BE" dirty="0" smtClean="0"/>
              <a:t>Ras</a:t>
            </a:r>
          </a:p>
          <a:p>
            <a:pPr lvl="1"/>
            <a:r>
              <a:rPr lang="nl-BE" dirty="0" smtClean="0"/>
              <a:t>Geslacht</a:t>
            </a:r>
          </a:p>
          <a:p>
            <a:pPr lvl="1"/>
            <a:r>
              <a:rPr lang="nl-BE" dirty="0" err="1" smtClean="0"/>
              <a:t>Zz</a:t>
            </a:r>
            <a:r>
              <a:rPr lang="nl-BE" dirty="0" smtClean="0"/>
              <a:t> HNPCC/FAP</a:t>
            </a:r>
          </a:p>
          <a:p>
            <a:pPr lvl="1"/>
            <a:r>
              <a:rPr lang="nl-BE" dirty="0" smtClean="0"/>
              <a:t>Roken </a:t>
            </a:r>
          </a:p>
          <a:p>
            <a:pPr lvl="1"/>
            <a:r>
              <a:rPr lang="nl-BE" dirty="0" smtClean="0"/>
              <a:t>VG</a:t>
            </a:r>
          </a:p>
          <a:p>
            <a:pPr lvl="2"/>
            <a:r>
              <a:rPr lang="nl-BE" dirty="0" smtClean="0"/>
              <a:t>IBD</a:t>
            </a:r>
          </a:p>
          <a:p>
            <a:pPr lvl="2"/>
            <a:r>
              <a:rPr lang="nl-BE" dirty="0" smtClean="0"/>
              <a:t>Vroeger CRC</a:t>
            </a:r>
          </a:p>
          <a:p>
            <a:pPr lvl="2"/>
            <a:r>
              <a:rPr lang="nl-BE" dirty="0" smtClean="0"/>
              <a:t>Radiotherapie</a:t>
            </a:r>
          </a:p>
          <a:p>
            <a:pPr lvl="2"/>
            <a:r>
              <a:rPr lang="nl-BE" dirty="0" err="1" smtClean="0"/>
              <a:t>EndometriumCA</a:t>
            </a:r>
            <a:r>
              <a:rPr lang="nl-BE" dirty="0" smtClean="0"/>
              <a:t>  </a:t>
            </a:r>
          </a:p>
          <a:p>
            <a:pPr lvl="2"/>
            <a:r>
              <a:rPr lang="nl-BE" dirty="0" err="1" smtClean="0"/>
              <a:t>ProstaatCA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56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sprek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template_sprekers</Template>
  <TotalTime>377</TotalTime>
  <Words>1193</Words>
  <Application>Microsoft Office PowerPoint</Application>
  <PresentationFormat>Diavoorstelling (4:3)</PresentationFormat>
  <Paragraphs>263</Paragraphs>
  <Slides>28</Slides>
  <Notes>17</Notes>
  <HiddenSlides>8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template_sprekers</vt:lpstr>
      <vt:lpstr>PowerPoint-presentatie</vt:lpstr>
      <vt:lpstr>Preventie van darmkanker: een update</vt:lpstr>
      <vt:lpstr>PowerPoint-presentatie</vt:lpstr>
      <vt:lpstr>Preventie van darmkanker</vt:lpstr>
      <vt:lpstr>Preventie van darmkanker</vt:lpstr>
      <vt:lpstr>Preventie van darmkanker</vt:lpstr>
      <vt:lpstr>Preventie van darmkanker</vt:lpstr>
      <vt:lpstr>Preventie van darmkanker</vt:lpstr>
      <vt:lpstr>Preventie van darmkanker</vt:lpstr>
      <vt:lpstr>Preventie van darmkanker</vt:lpstr>
      <vt:lpstr>Preventie van darmkanker</vt:lpstr>
      <vt:lpstr>PowerPoint-presentatie</vt:lpstr>
      <vt:lpstr>Preventie van darmkanker</vt:lpstr>
      <vt:lpstr>Preventie van darmkanker</vt:lpstr>
      <vt:lpstr>Preventie van darmkanker</vt:lpstr>
      <vt:lpstr>Preventie van darmkanker</vt:lpstr>
      <vt:lpstr>Preventie van darmkanker</vt:lpstr>
      <vt:lpstr>PowerPoint-presentatie</vt:lpstr>
      <vt:lpstr>Preventie van darmkanker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Preventie van darmkanker: een update</dc:title>
  <dc:creator>Alexander Goegebuer</dc:creator>
  <cp:lastModifiedBy>Goedele Van Grunderbeek</cp:lastModifiedBy>
  <cp:revision>39</cp:revision>
  <dcterms:created xsi:type="dcterms:W3CDTF">2016-03-13T14:23:19Z</dcterms:created>
  <dcterms:modified xsi:type="dcterms:W3CDTF">2016-03-18T08:06:32Z</dcterms:modified>
</cp:coreProperties>
</file>