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85" r:id="rId5"/>
    <p:sldId id="256" r:id="rId6"/>
    <p:sldId id="283" r:id="rId7"/>
    <p:sldId id="28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A55"/>
    <a:srgbClr val="F58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82" autoAdjust="0"/>
  </p:normalViewPr>
  <p:slideViewPr>
    <p:cSldViewPr>
      <p:cViewPr>
        <p:scale>
          <a:sx n="80" d="100"/>
          <a:sy n="80" d="100"/>
        </p:scale>
        <p:origin x="-1878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D7F23-A6AA-594A-ACA6-53B05FAD8941}" type="datetimeFigureOut">
              <a:rPr lang="nl-NL" smtClean="0"/>
              <a:t>18-3-2016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9FE8D-B9CC-D14A-88DC-12ABEA5D8E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11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Foto </a:t>
            </a:r>
            <a:r>
              <a:rPr lang="nl-NL" dirty="0" err="1" smtClean="0"/>
              <a:t>flintstone</a:t>
            </a:r>
            <a:r>
              <a:rPr lang="nl-NL" dirty="0" smtClean="0"/>
              <a:t>, pop up </a:t>
            </a:r>
            <a:r>
              <a:rPr lang="nl-NL" dirty="0" err="1" smtClean="0"/>
              <a:t>resto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FE8D-B9CC-D14A-88DC-12ABEA5D8E7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148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Verwijzing naar workshop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dietisten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FE8D-B9CC-D14A-88DC-12ABEA5D8E7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34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Lactase is een </a:t>
            </a:r>
            <a:r>
              <a:rPr lang="nl-NL" dirty="0" err="1" smtClean="0"/>
              <a:t>disaccharidase</a:t>
            </a:r>
            <a:r>
              <a:rPr lang="nl-NL" dirty="0" smtClean="0"/>
              <a:t> aanwezig</a:t>
            </a:r>
            <a:r>
              <a:rPr lang="nl-NL" baseline="0" dirty="0" smtClean="0"/>
              <a:t> in zoogdierenmelk dat lactose </a:t>
            </a:r>
            <a:r>
              <a:rPr lang="nl-NL" baseline="0" dirty="0" err="1" smtClean="0"/>
              <a:t>hydroliseert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monosacch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gluc</a:t>
            </a:r>
            <a:r>
              <a:rPr lang="nl-NL" baseline="0" dirty="0" smtClean="0"/>
              <a:t> en </a:t>
            </a:r>
            <a:r>
              <a:rPr lang="nl-NL" baseline="0" dirty="0" err="1" smtClean="0"/>
              <a:t>galact</a:t>
            </a:r>
            <a:r>
              <a:rPr lang="nl-NL" baseline="0" dirty="0" smtClean="0"/>
              <a:t>, waarbij </a:t>
            </a:r>
            <a:r>
              <a:rPr lang="nl-NL" baseline="0" dirty="0" err="1" smtClean="0"/>
              <a:t>gluc</a:t>
            </a:r>
            <a:r>
              <a:rPr lang="nl-NL" baseline="0" dirty="0" smtClean="0"/>
              <a:t> een snelle energierijke bron is en galactose tot een component van glycolipiden en </a:t>
            </a:r>
            <a:r>
              <a:rPr lang="nl-NL" baseline="0" dirty="0" err="1" smtClean="0"/>
              <a:t>glycoproteinen</a:t>
            </a:r>
            <a:r>
              <a:rPr lang="nl-NL" baseline="0" dirty="0" smtClean="0"/>
              <a:t> wordt omgezet door het </a:t>
            </a:r>
            <a:r>
              <a:rPr lang="nl-NL" baseline="0" dirty="0" err="1" smtClean="0"/>
              <a:t>phlorizine</a:t>
            </a:r>
            <a:r>
              <a:rPr lang="nl-NL" baseline="0" dirty="0" smtClean="0"/>
              <a:t> gedeelte van het </a:t>
            </a:r>
            <a:r>
              <a:rPr lang="nl-NL" baseline="0" dirty="0" err="1" smtClean="0"/>
              <a:t>enzyme</a:t>
            </a:r>
            <a:r>
              <a:rPr lang="nl-NL" baseline="0" dirty="0" smtClean="0"/>
              <a:t> (hetgeen verklaart waarom er toch een behoud van expressie van dit </a:t>
            </a:r>
            <a:r>
              <a:rPr lang="nl-NL" baseline="0" dirty="0" err="1" smtClean="0"/>
              <a:t>enzyme</a:t>
            </a:r>
            <a:r>
              <a:rPr lang="nl-NL" baseline="0" dirty="0" smtClean="0"/>
              <a:t> is gezien deze componenten voor de mens noodzakelijk zij)</a:t>
            </a:r>
          </a:p>
          <a:p>
            <a:r>
              <a:rPr lang="nl-NL" baseline="0" dirty="0" smtClean="0"/>
              <a:t>Aanwezig aan de top van de </a:t>
            </a:r>
            <a:r>
              <a:rPr lang="nl-NL" baseline="0" dirty="0" err="1" smtClean="0"/>
              <a:t>enterocyten</a:t>
            </a:r>
            <a:r>
              <a:rPr lang="nl-NL" baseline="0" dirty="0" smtClean="0"/>
              <a:t> in de microvilli van de </a:t>
            </a:r>
            <a:r>
              <a:rPr lang="nl-NL" baseline="0" dirty="0" err="1" smtClean="0"/>
              <a:t>dundarm</a:t>
            </a:r>
            <a:r>
              <a:rPr lang="nl-NL" baseline="0" dirty="0" smtClean="0"/>
              <a:t>, max </a:t>
            </a:r>
            <a:r>
              <a:rPr lang="nl-NL" baseline="0" dirty="0" err="1" smtClean="0"/>
              <a:t>mid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jejunaal</a:t>
            </a:r>
            <a:r>
              <a:rPr lang="nl-NL" baseline="0" dirty="0" smtClean="0"/>
              <a:t>, weinig </a:t>
            </a:r>
            <a:r>
              <a:rPr lang="nl-NL" baseline="0" dirty="0" err="1" smtClean="0"/>
              <a:t>bacterieën</a:t>
            </a:r>
            <a:r>
              <a:rPr lang="nl-NL" baseline="0" dirty="0" smtClean="0"/>
              <a:t> en dus nagenoeg geen fermentatie van lactose mogelijk is</a:t>
            </a:r>
          </a:p>
          <a:p>
            <a:r>
              <a:rPr lang="nl-NL" baseline="0" dirty="0" smtClean="0"/>
              <a:t>Bij lactase </a:t>
            </a:r>
            <a:r>
              <a:rPr lang="nl-NL" baseline="0" dirty="0" err="1" smtClean="0"/>
              <a:t>deficientie</a:t>
            </a:r>
            <a:r>
              <a:rPr lang="nl-NL" baseline="0" dirty="0" smtClean="0"/>
              <a:t> fermentatie van lactose in het colon door </a:t>
            </a:r>
            <a:r>
              <a:rPr lang="nl-NL" baseline="0" dirty="0" err="1" smtClean="0"/>
              <a:t>darmbacterieën</a:t>
            </a:r>
            <a:r>
              <a:rPr lang="nl-NL" baseline="0" dirty="0" smtClean="0"/>
              <a:t> leidend tot vorming van stikstof, CO2, methaan en korte keten vetzuren waardoor </a:t>
            </a:r>
            <a:r>
              <a:rPr lang="nl-NL" baseline="0" dirty="0" err="1" smtClean="0"/>
              <a:t>bloating</a:t>
            </a:r>
            <a:r>
              <a:rPr lang="nl-NL" baseline="0" dirty="0" smtClean="0"/>
              <a:t>, krampen, diarree (osmotisch effect) of constipatie door de korte keten vetzuren</a:t>
            </a:r>
          </a:p>
          <a:p>
            <a:pPr marL="171450" indent="-171450">
              <a:buFontTx/>
              <a:buChar char="•"/>
            </a:pPr>
            <a:r>
              <a:rPr lang="nl-NL" baseline="0" dirty="0" smtClean="0"/>
              <a:t>Lactase expressie is maximaal bij geboorte en neemt vanaf dan geleidelijk af in de eerste maanden </a:t>
            </a:r>
          </a:p>
          <a:p>
            <a:pPr marL="171450" indent="-171450">
              <a:buFontTx/>
              <a:buChar char="•"/>
            </a:pPr>
            <a:r>
              <a:rPr lang="nl-NL" baseline="0" dirty="0" smtClean="0"/>
              <a:t>70% </a:t>
            </a:r>
            <a:r>
              <a:rPr lang="nl-NL" baseline="0" dirty="0" err="1" smtClean="0"/>
              <a:t>hypolactasia</a:t>
            </a:r>
            <a:endParaRPr lang="nl-NL" baseline="0" dirty="0" smtClean="0"/>
          </a:p>
          <a:p>
            <a:pPr marL="171450" indent="-171450">
              <a:buFontTx/>
              <a:buChar char="•"/>
            </a:pPr>
            <a:r>
              <a:rPr lang="nl-NL" baseline="0" dirty="0" smtClean="0"/>
              <a:t>Rest lactase </a:t>
            </a:r>
            <a:r>
              <a:rPr lang="nl-NL" baseline="0" dirty="0" err="1" smtClean="0"/>
              <a:t>persistance</a:t>
            </a:r>
            <a:r>
              <a:rPr lang="nl-NL" baseline="0" dirty="0" smtClean="0"/>
              <a:t> (=mutatie), raciaal en etnisch gebonden, vooral noord </a:t>
            </a:r>
            <a:r>
              <a:rPr lang="nl-NL" baseline="0" dirty="0" err="1" smtClean="0"/>
              <a:t>europeanen</a:t>
            </a:r>
            <a:r>
              <a:rPr lang="nl-NL" baseline="0" dirty="0" smtClean="0"/>
              <a:t>/gebieden bij introductie dierlijke voeding, &gt; 10.000 j geleden evidentie voor nagenoeg allemaal non </a:t>
            </a:r>
            <a:r>
              <a:rPr lang="nl-NL" baseline="0" dirty="0" err="1" smtClean="0"/>
              <a:t>persistance</a:t>
            </a:r>
            <a:endParaRPr lang="nl-NL" baseline="0" dirty="0" smtClean="0"/>
          </a:p>
          <a:p>
            <a:pPr marL="171450" indent="-171450">
              <a:buFontTx/>
              <a:buChar char="•"/>
            </a:pPr>
            <a:r>
              <a:rPr lang="nl-NL" baseline="0" dirty="0" smtClean="0"/>
              <a:t>Lactase non </a:t>
            </a:r>
            <a:r>
              <a:rPr lang="nl-NL" baseline="0" dirty="0" err="1" smtClean="0"/>
              <a:t>persistance</a:t>
            </a:r>
            <a:r>
              <a:rPr lang="nl-NL" baseline="0" dirty="0" smtClean="0"/>
              <a:t>: down regulatie van expressie van lactase na “</a:t>
            </a:r>
            <a:r>
              <a:rPr lang="nl-NL" baseline="0" dirty="0" err="1" smtClean="0"/>
              <a:t>weaning</a:t>
            </a:r>
            <a:r>
              <a:rPr lang="nl-NL" baseline="0" dirty="0" smtClean="0"/>
              <a:t>”</a:t>
            </a:r>
          </a:p>
          <a:p>
            <a:pPr marL="171450" indent="-171450">
              <a:buFontTx/>
              <a:buChar char="•"/>
            </a:pPr>
            <a:r>
              <a:rPr lang="nl-NL" baseline="0" dirty="0" smtClean="0"/>
              <a:t>Heterozygote lactase </a:t>
            </a:r>
            <a:r>
              <a:rPr lang="nl-NL" baseline="0" dirty="0" err="1" smtClean="0"/>
              <a:t>persistance</a:t>
            </a:r>
            <a:r>
              <a:rPr lang="nl-NL" baseline="0" dirty="0" smtClean="0"/>
              <a:t> meer vatbaar voor lactose intolerantie </a:t>
            </a:r>
            <a:r>
              <a:rPr lang="nl-NL" baseline="0" dirty="0" err="1" smtClean="0"/>
              <a:t>oiv</a:t>
            </a:r>
            <a:r>
              <a:rPr lang="nl-NL" baseline="0" dirty="0" smtClean="0"/>
              <a:t> stress/infecties</a:t>
            </a:r>
          </a:p>
          <a:p>
            <a:pPr marL="171450" indent="-171450">
              <a:buFontTx/>
              <a:buChar char="•"/>
            </a:pPr>
            <a:r>
              <a:rPr lang="nl-NL" baseline="0" dirty="0" smtClean="0"/>
              <a:t>Congenitaal: autosomaal recessief, extreem zeldzaam, failure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thrive</a:t>
            </a:r>
            <a:endParaRPr lang="nl-NL" baseline="0" dirty="0" smtClean="0"/>
          </a:p>
          <a:p>
            <a:pPr marL="171450" indent="-171450">
              <a:buFontTx/>
              <a:buChar char="•"/>
            </a:pPr>
            <a:r>
              <a:rPr lang="nl-NL" baseline="0" dirty="0" err="1" smtClean="0"/>
              <a:t>Developmental</a:t>
            </a:r>
            <a:r>
              <a:rPr lang="nl-NL" baseline="0" dirty="0" smtClean="0"/>
              <a:t> LD: prematuren tot 32 weken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FE8D-B9CC-D14A-88DC-12ABEA5D8E7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673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Inname van</a:t>
            </a:r>
            <a:r>
              <a:rPr lang="nl-NL" baseline="0" dirty="0" smtClean="0"/>
              <a:t> lactose verhoogt het aantal melkzuur </a:t>
            </a:r>
            <a:r>
              <a:rPr lang="nl-NL" baseline="0" dirty="0" err="1" smtClean="0"/>
              <a:t>bacterieên</a:t>
            </a:r>
            <a:r>
              <a:rPr lang="nl-NL" baseline="0" dirty="0" smtClean="0"/>
              <a:t> zoals </a:t>
            </a:r>
            <a:r>
              <a:rPr lang="nl-NL" baseline="0" dirty="0" err="1" smtClean="0"/>
              <a:t>lactobacillen</a:t>
            </a:r>
            <a:r>
              <a:rPr lang="nl-NL" baseline="0" dirty="0" smtClean="0"/>
              <a:t> die toch het lactose zal </a:t>
            </a:r>
            <a:r>
              <a:rPr lang="nl-NL" baseline="0" dirty="0" err="1" smtClean="0"/>
              <a:t>hydrolyseren</a:t>
            </a:r>
            <a:r>
              <a:rPr lang="nl-NL" baseline="0" dirty="0" smtClean="0"/>
              <a:t> en fermenteren waardoor matige inname van lactose mogelijk is. Dus niet alle non </a:t>
            </a:r>
            <a:r>
              <a:rPr lang="nl-NL" baseline="0" dirty="0" err="1" smtClean="0"/>
              <a:t>persistence</a:t>
            </a:r>
            <a:r>
              <a:rPr lang="nl-NL" baseline="0" dirty="0" smtClean="0"/>
              <a:t> ontwikkelen klachten van een lactose intolerantie en kunnen tot 12 g lactose per dag tolereren, gespreid over de dag. Dit zorgt voor adequate inname calcium en vit D</a:t>
            </a:r>
          </a:p>
          <a:p>
            <a:r>
              <a:rPr lang="nl-NL" baseline="0" dirty="0" smtClean="0"/>
              <a:t>Daarom ook gefermenteerde melkproducten makkelijker te verteren (ie yoghurt, kazen)</a:t>
            </a:r>
          </a:p>
          <a:p>
            <a:endParaRPr lang="nl-NL" baseline="0" dirty="0" smtClean="0"/>
          </a:p>
          <a:p>
            <a:r>
              <a:rPr lang="nl-NL" baseline="0" dirty="0" smtClean="0"/>
              <a:t>Beschermende factor in colonkanker toe te schrijven aan het vit D en calcium, rol in celgroei en </a:t>
            </a:r>
            <a:r>
              <a:rPr lang="nl-NL" baseline="0" dirty="0" err="1" smtClean="0"/>
              <a:t>differentiantie</a:t>
            </a:r>
            <a:r>
              <a:rPr lang="nl-NL" baseline="0" dirty="0" smtClean="0"/>
              <a:t>, binding </a:t>
            </a:r>
            <a:r>
              <a:rPr lang="nl-NL" baseline="0" dirty="0" err="1" smtClean="0"/>
              <a:t>caclium</a:t>
            </a:r>
            <a:r>
              <a:rPr lang="nl-NL" baseline="0" dirty="0" smtClean="0"/>
              <a:t> aan complexe vetzuren en galzouten met bescherming tg hun cytotoxisch effect op het epitheel</a:t>
            </a:r>
          </a:p>
          <a:p>
            <a:r>
              <a:rPr lang="nl-NL" baseline="0" dirty="0" smtClean="0"/>
              <a:t>Vermoedelijk daarom te verklaren waarom in </a:t>
            </a:r>
            <a:r>
              <a:rPr lang="nl-NL" baseline="0" dirty="0" err="1" smtClean="0"/>
              <a:t>noorderlijke</a:t>
            </a:r>
            <a:r>
              <a:rPr lang="nl-NL" baseline="0" dirty="0" smtClean="0"/>
              <a:t> landen er meer LP is omdat vooral vit D en calcium uit dierlijke voeding/</a:t>
            </a:r>
            <a:r>
              <a:rPr lang="nl-NL" baseline="0" dirty="0" err="1" smtClean="0"/>
              <a:t>melkprod</a:t>
            </a:r>
            <a:r>
              <a:rPr lang="nl-NL" baseline="0" dirty="0" smtClean="0"/>
              <a:t> dient te komen dan vit D rechtstreeks van zonlicht</a:t>
            </a:r>
          </a:p>
          <a:p>
            <a:r>
              <a:rPr lang="nl-NL" baseline="0" dirty="0" smtClean="0"/>
              <a:t>Rechtstreekse associatie van lactose non </a:t>
            </a:r>
            <a:r>
              <a:rPr lang="nl-NL" baseline="0" dirty="0" err="1" smtClean="0"/>
              <a:t>persistence</a:t>
            </a:r>
            <a:r>
              <a:rPr lang="nl-NL" baseline="0" dirty="0" smtClean="0"/>
              <a:t> en zonlicht</a:t>
            </a:r>
          </a:p>
          <a:p>
            <a:endParaRPr lang="nl-NL" baseline="0" dirty="0" smtClean="0"/>
          </a:p>
          <a:p>
            <a:r>
              <a:rPr lang="nl-NL" baseline="0" dirty="0" smtClean="0"/>
              <a:t>Ovarium en </a:t>
            </a:r>
            <a:r>
              <a:rPr lang="nl-NL" baseline="0" dirty="0" err="1" smtClean="0"/>
              <a:t>prostaatca</a:t>
            </a:r>
            <a:endParaRPr lang="nl-NL" baseline="0" dirty="0" smtClean="0"/>
          </a:p>
          <a:p>
            <a:r>
              <a:rPr lang="nl-NL" baseline="0" dirty="0" smtClean="0"/>
              <a:t>Idem beschermende factor vit D en calcium</a:t>
            </a:r>
          </a:p>
          <a:p>
            <a:r>
              <a:rPr lang="nl-NL" baseline="0" dirty="0" smtClean="0"/>
              <a:t>Echter seks </a:t>
            </a:r>
            <a:r>
              <a:rPr lang="nl-NL" baseline="0" dirty="0" err="1" smtClean="0"/>
              <a:t>like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hormones</a:t>
            </a:r>
            <a:r>
              <a:rPr lang="nl-NL" baseline="0" dirty="0" smtClean="0"/>
              <a:t>, koemelk oestrogenen zouden een verhoogde incidentie kunnen geven van </a:t>
            </a:r>
            <a:r>
              <a:rPr lang="nl-NL" baseline="0" dirty="0" err="1" smtClean="0"/>
              <a:t>ovariumCA</a:t>
            </a:r>
            <a:r>
              <a:rPr lang="nl-NL" baseline="0" dirty="0" smtClean="0"/>
              <a:t>, echter ook </a:t>
            </a:r>
            <a:r>
              <a:rPr lang="nl-NL" baseline="0" dirty="0" err="1" smtClean="0"/>
              <a:t>cohortes</a:t>
            </a:r>
            <a:r>
              <a:rPr lang="nl-NL" baseline="0" dirty="0" smtClean="0"/>
              <a:t> waar dit niet wordt aangetoond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FE8D-B9CC-D14A-88DC-12ABEA5D8E7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914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HLA-DQ</a:t>
            </a:r>
            <a:r>
              <a:rPr lang="nl-NL" baseline="0" dirty="0" smtClean="0"/>
              <a:t> 2 en 8</a:t>
            </a:r>
          </a:p>
          <a:p>
            <a:r>
              <a:rPr lang="nl-NL" baseline="0" dirty="0" smtClean="0"/>
              <a:t>Ook andere allelen geassocieerd</a:t>
            </a:r>
          </a:p>
          <a:p>
            <a:r>
              <a:rPr lang="nl-NL" baseline="0" dirty="0" err="1" smtClean="0"/>
              <a:t>Immuunpathologie</a:t>
            </a:r>
            <a:r>
              <a:rPr lang="nl-NL" baseline="0" dirty="0" smtClean="0"/>
              <a:t> (genetische </a:t>
            </a:r>
            <a:r>
              <a:rPr lang="nl-NL" baseline="0" dirty="0" err="1" smtClean="0"/>
              <a:t>voorbeschiktheid</a:t>
            </a:r>
            <a:r>
              <a:rPr lang="nl-NL" baseline="0" dirty="0" smtClean="0"/>
              <a:t>) getriggerd door omgevingsfactor = </a:t>
            </a:r>
            <a:r>
              <a:rPr lang="nl-NL" baseline="0" dirty="0" err="1" smtClean="0"/>
              <a:t>gliadine</a:t>
            </a:r>
            <a:r>
              <a:rPr lang="nl-NL" baseline="0" dirty="0" smtClean="0"/>
              <a:t> deel van tarwe </a:t>
            </a:r>
            <a:r>
              <a:rPr lang="nl-NL" baseline="0" dirty="0" err="1" smtClean="0"/>
              <a:t>proteine</a:t>
            </a:r>
            <a:endParaRPr lang="nl-NL" baseline="0" dirty="0" smtClean="0"/>
          </a:p>
          <a:p>
            <a:r>
              <a:rPr lang="nl-NL" baseline="0" dirty="0" smtClean="0"/>
              <a:t>Associatie diabetes type 1  en andere auto-immuun pathologie met coeliakie</a:t>
            </a:r>
          </a:p>
          <a:p>
            <a:r>
              <a:rPr lang="nl-NL" baseline="0" dirty="0" smtClean="0"/>
              <a:t>Incidentie lymfomen &gt; 15% ??? , </a:t>
            </a:r>
            <a:r>
              <a:rPr lang="nl-NL" baseline="0" dirty="0" err="1" smtClean="0"/>
              <a:t>adCA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dundarm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basocell</a:t>
            </a:r>
            <a:r>
              <a:rPr lang="nl-NL" baseline="0" dirty="0" smtClean="0"/>
              <a:t> CA huid, </a:t>
            </a:r>
            <a:r>
              <a:rPr lang="nl-NL" baseline="0" dirty="0" err="1" smtClean="0"/>
              <a:t>colonCA</a:t>
            </a:r>
            <a:r>
              <a:rPr lang="nl-NL" baseline="0" dirty="0" smtClean="0"/>
              <a:t>. Verminderd risico op </a:t>
            </a:r>
            <a:r>
              <a:rPr lang="nl-NL" baseline="0" dirty="0" err="1" smtClean="0"/>
              <a:t>borstCA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blaasCA</a:t>
            </a:r>
            <a:endParaRPr lang="nl-NL" baseline="0" dirty="0" smtClean="0"/>
          </a:p>
          <a:p>
            <a:r>
              <a:rPr lang="nl-NL" baseline="0" dirty="0" smtClean="0"/>
              <a:t>Verhoogde mortaliteit</a:t>
            </a:r>
          </a:p>
          <a:p>
            <a:endParaRPr lang="nl-NL" baseline="0" dirty="0" smtClean="0"/>
          </a:p>
          <a:p>
            <a:r>
              <a:rPr lang="nl-NL" baseline="0" dirty="0" smtClean="0"/>
              <a:t>Gluten intolerantie: verhoogde glutensensitiviteit in </a:t>
            </a:r>
            <a:r>
              <a:rPr lang="nl-NL" baseline="0" dirty="0" err="1" smtClean="0"/>
              <a:t>patienten</a:t>
            </a:r>
            <a:r>
              <a:rPr lang="nl-NL" baseline="0" dirty="0" smtClean="0"/>
              <a:t> met functionele klachten</a:t>
            </a:r>
          </a:p>
          <a:p>
            <a:r>
              <a:rPr lang="nl-NL" baseline="0" dirty="0" smtClean="0"/>
              <a:t>Coeliakie uitgesloten evenals tarwe allergie</a:t>
            </a:r>
          </a:p>
          <a:p>
            <a:r>
              <a:rPr lang="nl-NL" baseline="0" dirty="0" smtClean="0"/>
              <a:t>Intestinale en extra intestinale klachten gerelateerd aan inname van gluten</a:t>
            </a:r>
          </a:p>
          <a:p>
            <a:r>
              <a:rPr lang="nl-NL" baseline="0" dirty="0" smtClean="0"/>
              <a:t>Heterogene groep/klachten</a:t>
            </a:r>
          </a:p>
          <a:p>
            <a:r>
              <a:rPr lang="nl-NL" baseline="0" dirty="0" err="1" smtClean="0"/>
              <a:t>Cfr</a:t>
            </a:r>
            <a:r>
              <a:rPr lang="nl-NL" baseline="0" dirty="0" smtClean="0"/>
              <a:t> dubbelblinde </a:t>
            </a:r>
            <a:r>
              <a:rPr lang="nl-NL" baseline="0" dirty="0" err="1" smtClean="0"/>
              <a:t>gerandomniseerde</a:t>
            </a:r>
            <a:r>
              <a:rPr lang="nl-NL" baseline="0" dirty="0" smtClean="0"/>
              <a:t> studie placebo gecontroleerd en met cross over: 14% van </a:t>
            </a:r>
            <a:r>
              <a:rPr lang="nl-NL" baseline="0" dirty="0" err="1" smtClean="0"/>
              <a:t>ptn</a:t>
            </a:r>
            <a:r>
              <a:rPr lang="nl-NL" baseline="0" dirty="0" smtClean="0"/>
              <a:t> met respons na GFD relapse na </a:t>
            </a:r>
            <a:r>
              <a:rPr lang="nl-NL" baseline="0" dirty="0" err="1" smtClean="0"/>
              <a:t>reintroductie</a:t>
            </a:r>
            <a:r>
              <a:rPr lang="nl-NL" baseline="0" dirty="0" smtClean="0"/>
              <a:t> van gluten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FE8D-B9CC-D14A-88DC-12ABEA5D8E7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75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Voeding en</a:t>
            </a:r>
            <a:r>
              <a:rPr lang="nl-NL" baseline="0" dirty="0" smtClean="0"/>
              <a:t> kanker decennia lang al met elkaar in verband gebracht</a:t>
            </a:r>
          </a:p>
          <a:p>
            <a:r>
              <a:rPr lang="nl-NL" baseline="0" dirty="0" smtClean="0"/>
              <a:t>Grote populatiestudies waarbij verbanden gelegd werden met beschermende rol van vezels voor </a:t>
            </a:r>
            <a:r>
              <a:rPr lang="nl-NL" baseline="0" dirty="0" err="1" smtClean="0"/>
              <a:t>colonCA</a:t>
            </a:r>
            <a:r>
              <a:rPr lang="nl-NL" baseline="0" dirty="0" smtClean="0"/>
              <a:t>, gretig gebruik gemaakt door voedingsindustrie waarbij vezels overal </a:t>
            </a:r>
            <a:r>
              <a:rPr lang="nl-NL" baseline="0" dirty="0" err="1" smtClean="0"/>
              <a:t>toegeveogd</a:t>
            </a:r>
            <a:r>
              <a:rPr lang="nl-NL" baseline="0" dirty="0" smtClean="0"/>
              <a:t> werden, later is de correlatie veel minder sterk gebleken</a:t>
            </a:r>
          </a:p>
          <a:p>
            <a:r>
              <a:rPr lang="nl-NL" baseline="0" dirty="0" smtClean="0"/>
              <a:t>Idem met vetten</a:t>
            </a:r>
          </a:p>
          <a:p>
            <a:r>
              <a:rPr lang="nl-NL" baseline="0" dirty="0" smtClean="0"/>
              <a:t>Bewijst de complexiteit van ontwikkeling van kanker, </a:t>
            </a:r>
            <a:r>
              <a:rPr lang="nl-NL" baseline="0" dirty="0" err="1" smtClean="0"/>
              <a:t>wsl</a:t>
            </a:r>
            <a:r>
              <a:rPr lang="nl-NL" baseline="0" dirty="0" smtClean="0"/>
              <a:t> ook predisponerende factoren en andere factoren rol (roken, straling zoals UV, overgewicht, fysieke activiteit)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FE8D-B9CC-D14A-88DC-12ABEA5D8E7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13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Additieven: bewaarmiddelen, kleurstoffen, smaakstoffen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FE8D-B9CC-D14A-88DC-12ABEA5D8E7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12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Voorbeelden van </a:t>
            </a:r>
            <a:r>
              <a:rPr lang="nl-NL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superfoods</a:t>
            </a:r>
            <a:r>
              <a:rPr lang="nl-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zijn </a:t>
            </a:r>
            <a:r>
              <a:rPr lang="nl-NL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gojibessen</a:t>
            </a:r>
            <a:r>
              <a:rPr lang="nl-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cacaobonen, hennepzaad, tarwegras. Maar ook bessen, rode druiven, knoflook, vette vis (omega-3-vetzuren), olijfolie, bepaalde noten en donkere chocolade worden wel als </a:t>
            </a:r>
            <a:r>
              <a:rPr lang="nl-NL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superfood</a:t>
            </a:r>
            <a:r>
              <a:rPr lang="nl-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gezien.</a:t>
            </a:r>
          </a:p>
          <a:p>
            <a:endParaRPr lang="nl-NL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 </a:t>
            </a:r>
            <a:r>
              <a:rPr lang="nl-NL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goop</a:t>
            </a:r>
            <a:r>
              <a:rPr lang="nl-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smoothie</a:t>
            </a:r>
            <a:r>
              <a:rPr lang="nl-N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aan 180 dollar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FE8D-B9CC-D14A-88DC-12ABEA5D8E7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810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Meta analyse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FE8D-B9CC-D14A-88DC-12ABEA5D8E7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95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N-</a:t>
            </a:r>
            <a:r>
              <a:rPr lang="nl-NL" dirty="0" err="1" smtClean="0"/>
              <a:t>nitroso</a:t>
            </a:r>
            <a:r>
              <a:rPr lang="nl-NL" dirty="0" smtClean="0"/>
              <a:t> </a:t>
            </a:r>
            <a:r>
              <a:rPr lang="nl-NL" dirty="0" err="1" smtClean="0"/>
              <a:t>compounds</a:t>
            </a:r>
            <a:r>
              <a:rPr lang="nl-NL" baseline="0" dirty="0" smtClean="0"/>
              <a:t> : ontstaan in verwerkt vlees door </a:t>
            </a:r>
            <a:r>
              <a:rPr lang="nl-NL" baseline="0" dirty="0" err="1" smtClean="0"/>
              <a:t>oa</a:t>
            </a:r>
            <a:r>
              <a:rPr lang="nl-NL" baseline="0" dirty="0" smtClean="0"/>
              <a:t> toevoeging additieven en bewaarmiddelen tg </a:t>
            </a:r>
            <a:r>
              <a:rPr lang="nl-NL" baseline="0" dirty="0" err="1" smtClean="0"/>
              <a:t>ontwikk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oa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clostridium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botulinum</a:t>
            </a:r>
            <a:r>
              <a:rPr lang="nl-NL" baseline="0" dirty="0" smtClean="0"/>
              <a:t> maar ook endogeen door bacteriën</a:t>
            </a:r>
          </a:p>
          <a:p>
            <a:r>
              <a:rPr lang="nl-NL" baseline="0" dirty="0" err="1" smtClean="0"/>
              <a:t>Heterocyclische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amines</a:t>
            </a:r>
            <a:r>
              <a:rPr lang="nl-NL" baseline="0" dirty="0" smtClean="0"/>
              <a:t> en polycyclische aromatische </a:t>
            </a:r>
            <a:r>
              <a:rPr lang="nl-NL" baseline="0" dirty="0" err="1" smtClean="0"/>
              <a:t>polycarbon’s</a:t>
            </a:r>
            <a:r>
              <a:rPr lang="nl-NL" baseline="0" dirty="0" smtClean="0"/>
              <a:t> ontstaan bij bakken/roosteren hoge temperaturen</a:t>
            </a:r>
          </a:p>
          <a:p>
            <a:r>
              <a:rPr lang="nl-NL" baseline="0" dirty="0" smtClean="0"/>
              <a:t>Heem: </a:t>
            </a:r>
            <a:r>
              <a:rPr lang="nl-NL" baseline="0" dirty="0" err="1" smtClean="0"/>
              <a:t>oa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prod</a:t>
            </a:r>
            <a:r>
              <a:rPr lang="nl-NL" baseline="0" dirty="0" smtClean="0"/>
              <a:t> van </a:t>
            </a:r>
            <a:r>
              <a:rPr lang="nl-NL" baseline="0" dirty="0" err="1" smtClean="0"/>
              <a:t>NOC’s</a:t>
            </a:r>
            <a:endParaRPr lang="nl-NL" baseline="0" dirty="0" smtClean="0"/>
          </a:p>
          <a:p>
            <a:r>
              <a:rPr lang="nl-NL" baseline="0" dirty="0" smtClean="0"/>
              <a:t>Secundaire galzouten: </a:t>
            </a:r>
            <a:r>
              <a:rPr lang="nl-NL" baseline="0" dirty="0" err="1" smtClean="0"/>
              <a:t>prim</a:t>
            </a:r>
            <a:r>
              <a:rPr lang="nl-NL" baseline="0" dirty="0" smtClean="0"/>
              <a:t> GZ uit cholesterol en na synthese in de lever geconjugeerd met </a:t>
            </a:r>
            <a:r>
              <a:rPr lang="nl-NL" baseline="0" dirty="0" err="1" smtClean="0"/>
              <a:t>taurine</a:t>
            </a:r>
            <a:r>
              <a:rPr lang="nl-NL" baseline="0" dirty="0" smtClean="0"/>
              <a:t> of glycine en dan opgeslagen in de galblaas. Reabsorptie in het terminale ileum, kleine percentage komt terecht in het colon , metabolisatie </a:t>
            </a:r>
            <a:r>
              <a:rPr lang="nl-NL" baseline="0" dirty="0" err="1" smtClean="0"/>
              <a:t>dr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bacteriele</a:t>
            </a:r>
            <a:r>
              <a:rPr lang="nl-NL" baseline="0" dirty="0" smtClean="0"/>
              <a:t> flora in secundaire GZ: veroorzaakt stoornissen in het epitheel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FE8D-B9CC-D14A-88DC-12ABEA5D8E7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20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79712" y="2132856"/>
            <a:ext cx="6008712" cy="1152128"/>
          </a:xfrm>
        </p:spPr>
        <p:txBody>
          <a:bodyPr/>
          <a:lstStyle>
            <a:lvl1pPr marL="0" indent="0" algn="ctr">
              <a:buNone/>
              <a:defRPr>
                <a:solidFill>
                  <a:srgbClr val="F5802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7849648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7818558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3501008"/>
            <a:ext cx="7016824" cy="1362075"/>
          </a:xfrm>
        </p:spPr>
        <p:txBody>
          <a:bodyPr anchor="t"/>
          <a:lstStyle>
            <a:lvl1pPr algn="l">
              <a:defRPr sz="4000" b="1" cap="all">
                <a:solidFill>
                  <a:srgbClr val="F58025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8068" y="17728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74820853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0952" y="1600200"/>
            <a:ext cx="37651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99384" y="1600200"/>
            <a:ext cx="37651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9253125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3648" y="1484784"/>
            <a:ext cx="367240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03648" y="2132856"/>
            <a:ext cx="3672408" cy="38164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5220072" y="1484784"/>
            <a:ext cx="367240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5220072" y="2132856"/>
            <a:ext cx="3672408" cy="38164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624328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3168352" cy="1080120"/>
          </a:xfrm>
        </p:spPr>
        <p:txBody>
          <a:bodyPr anchor="b"/>
          <a:lstStyle>
            <a:lvl1pPr algn="l">
              <a:defRPr sz="2000" b="1">
                <a:solidFill>
                  <a:srgbClr val="F58025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44008" y="1196753"/>
            <a:ext cx="4042792" cy="4752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31640" y="2276873"/>
            <a:ext cx="3152329" cy="36724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8380856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941168"/>
            <a:ext cx="5486400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9290821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692274" y="1600201"/>
            <a:ext cx="6994525" cy="4277072"/>
          </a:xfr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4144" y="6356350"/>
            <a:ext cx="981472" cy="365125"/>
          </a:xfrm>
        </p:spPr>
        <p:txBody>
          <a:bodyPr/>
          <a:lstStyle/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95600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621432" cy="365125"/>
          </a:xfrm>
        </p:spPr>
        <p:txBody>
          <a:bodyPr/>
          <a:lstStyle/>
          <a:p>
            <a:fld id="{7F73DDCF-7ABB-43D1-82ED-7124EFBBEB6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0626790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92274" y="1600200"/>
            <a:ext cx="69945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9833-DDD3-40E3-87EA-D9E0FA1E9BEE}" type="datetimeFigureOut">
              <a:rPr lang="nl-BE" smtClean="0"/>
              <a:t>18/03/2016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3DDCF-7ABB-43D1-82ED-7124EFBBEB60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7C6A55">
              <a:alpha val="6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0" y="0"/>
            <a:ext cx="1187450" cy="1125538"/>
          </a:xfrm>
          <a:prstGeom prst="rect">
            <a:avLst/>
          </a:prstGeom>
          <a:solidFill>
            <a:srgbClr val="7C6A5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1" name="Line 19"/>
          <p:cNvSpPr>
            <a:spLocks noChangeShapeType="1"/>
          </p:cNvSpPr>
          <p:nvPr userDrawn="1"/>
        </p:nvSpPr>
        <p:spPr bwMode="auto">
          <a:xfrm>
            <a:off x="0" y="1125538"/>
            <a:ext cx="1692275" cy="0"/>
          </a:xfrm>
          <a:prstGeom prst="line">
            <a:avLst/>
          </a:prstGeom>
          <a:noFill/>
          <a:ln w="25400">
            <a:solidFill>
              <a:srgbClr val="F580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13" name="Picture 22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053138"/>
            <a:ext cx="26558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755650" y="0"/>
            <a:ext cx="8388350" cy="1125538"/>
          </a:xfrm>
          <a:prstGeom prst="rect">
            <a:avLst/>
          </a:prstGeom>
          <a:solidFill>
            <a:srgbClr val="7C6A55">
              <a:alpha val="6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30324"/>
            <a:ext cx="7221488" cy="864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Titel, </a:t>
            </a:r>
            <a:r>
              <a:rPr lang="nl-NL" dirty="0" err="1" smtClean="0"/>
              <a:t>calibri</a:t>
            </a:r>
            <a:r>
              <a:rPr lang="nl-NL" dirty="0" smtClean="0"/>
              <a:t>, wit, 28pt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266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transition spd="slow" advClick="0" advTm="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F5802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7C6A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5802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7C6A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7C6A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 descr="IMG_058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2" t="28699" r="29918" b="16966"/>
          <a:stretch/>
        </p:blipFill>
        <p:spPr>
          <a:xfrm>
            <a:off x="4644008" y="188640"/>
            <a:ext cx="3600400" cy="6513703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-324719" y="5949280"/>
            <a:ext cx="3384551" cy="504379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altLang="nl-BE" dirty="0">
                <a:solidFill>
                  <a:schemeClr val="bg1"/>
                </a:solidFill>
              </a:rPr>
              <a:t> </a:t>
            </a:r>
            <a:r>
              <a:rPr lang="nl-BE" altLang="nl-BE" dirty="0" smtClean="0">
                <a:solidFill>
                  <a:schemeClr val="bg1"/>
                </a:solidFill>
              </a:rPr>
              <a:t>       Dr. Valérie Van Hauwaert</a:t>
            </a:r>
            <a:endParaRPr lang="nl-BE" alt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2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NUTRITIE en KANKERPREVENTIE</a:t>
            </a:r>
            <a:endParaRPr lang="nl-NL" sz="3200" dirty="0"/>
          </a:p>
        </p:txBody>
      </p:sp>
      <p:sp>
        <p:nvSpPr>
          <p:cNvPr id="3" name="Tekstvak 2"/>
          <p:cNvSpPr txBox="1"/>
          <p:nvPr/>
        </p:nvSpPr>
        <p:spPr>
          <a:xfrm>
            <a:off x="1403648" y="1268760"/>
            <a:ext cx="72008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Onvoldoende bewijs carcinogeen effect additieven, kunstmatige zoetstoffen</a:t>
            </a: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rgbClr val="7F7F7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rgbClr val="F58025"/>
                </a:solidFill>
              </a:rPr>
              <a:t>Evenwichtig </a:t>
            </a:r>
            <a:r>
              <a:rPr lang="nl-NL" sz="2400" dirty="0" err="1" smtClean="0">
                <a:solidFill>
                  <a:srgbClr val="F58025"/>
                </a:solidFill>
              </a:rPr>
              <a:t>diëet</a:t>
            </a:r>
            <a:endParaRPr lang="nl-NL" sz="2400" dirty="0" smtClean="0">
              <a:solidFill>
                <a:srgbClr val="F58025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Citrusvruchten, druiven, bessen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Kruisbloemige groenten: broccoli, bloemkool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Donkergroene groenten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Kleurrijke groenten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Bonen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Volkoren granen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Melkproducten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Vis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Noten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Groene en zwarte thee</a:t>
            </a: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rgbClr val="7F7F7F"/>
              </a:solidFill>
            </a:endParaRP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1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NUTRITIE en KANKERPREVENTIE</a:t>
            </a:r>
            <a:endParaRPr lang="nl-NL" sz="3200" dirty="0"/>
          </a:p>
        </p:txBody>
      </p:sp>
      <p:sp>
        <p:nvSpPr>
          <p:cNvPr id="3" name="Tekstvak 2"/>
          <p:cNvSpPr txBox="1"/>
          <p:nvPr/>
        </p:nvSpPr>
        <p:spPr>
          <a:xfrm>
            <a:off x="1331640" y="1268760"/>
            <a:ext cx="763284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rgbClr val="F58025"/>
                </a:solidFill>
              </a:rPr>
              <a:t>Andere lifestyle aanpassingen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Vermijden gerookte, verbrande of gezouten voeding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Fysieke activiteit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Gezond gewicht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Uitgebalanceerd </a:t>
            </a:r>
            <a:r>
              <a:rPr lang="nl-NL" sz="2400" dirty="0" err="1" smtClean="0">
                <a:solidFill>
                  <a:srgbClr val="7F7F7F"/>
                </a:solidFill>
              </a:rPr>
              <a:t>diëet</a:t>
            </a:r>
            <a:r>
              <a:rPr lang="nl-NL" sz="2400" dirty="0" smtClean="0">
                <a:solidFill>
                  <a:srgbClr val="7F7F7F"/>
                </a:solidFill>
              </a:rPr>
              <a:t> (KH, eiwitten en vetten)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Niet roken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Vermijden gesuikerde dranken en te vette voeding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Genoeg slaap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Let op met chemicaliën in het huishouden en tuin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err="1" smtClean="0">
                <a:solidFill>
                  <a:srgbClr val="7F7F7F"/>
                </a:solidFill>
              </a:rPr>
              <a:t>Enjoy</a:t>
            </a:r>
            <a:r>
              <a:rPr lang="nl-NL" sz="2400" dirty="0" smtClean="0">
                <a:solidFill>
                  <a:srgbClr val="7F7F7F"/>
                </a:solidFill>
              </a:rPr>
              <a:t> life ! No stress !</a:t>
            </a:r>
          </a:p>
          <a:p>
            <a:pPr marL="742950" lvl="1" indent="-285750">
              <a:buFont typeface="Arial"/>
              <a:buChar char="•"/>
            </a:pPr>
            <a:endParaRPr lang="nl-NL" sz="2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2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NUTRITIE en KANKERPREVENTIE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475656" y="1340768"/>
            <a:ext cx="766834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NL" sz="2400" dirty="0" smtClean="0">
              <a:solidFill>
                <a:srgbClr val="7F7F7F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nl-NL" sz="2400" dirty="0">
              <a:solidFill>
                <a:srgbClr val="7F7F7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Geen officiële definitie</a:t>
            </a:r>
          </a:p>
          <a:p>
            <a:pPr marL="742950" lvl="1" indent="-285750">
              <a:buFont typeface="Arial"/>
              <a:buChar char="•"/>
            </a:pPr>
            <a:endParaRPr lang="nl-NL" sz="2400" dirty="0" smtClean="0">
              <a:solidFill>
                <a:srgbClr val="7F7F7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Positieve eigenschappen op de gezondheid door hun hoog gehalte aan vitaminen, </a:t>
            </a:r>
            <a:r>
              <a:rPr lang="nl-NL" sz="2400" dirty="0" err="1" smtClean="0">
                <a:solidFill>
                  <a:srgbClr val="7F7F7F"/>
                </a:solidFill>
              </a:rPr>
              <a:t>anti-oxidantia</a:t>
            </a:r>
            <a:r>
              <a:rPr lang="nl-NL" sz="2400" dirty="0" smtClean="0">
                <a:solidFill>
                  <a:srgbClr val="7F7F7F"/>
                </a:solidFill>
              </a:rPr>
              <a:t>, mineralen</a:t>
            </a:r>
          </a:p>
          <a:p>
            <a:pPr marL="742950" lvl="1" indent="-285750">
              <a:buFont typeface="Arial"/>
              <a:buChar char="•"/>
            </a:pPr>
            <a:endParaRPr lang="nl-NL" sz="2400" dirty="0" smtClean="0">
              <a:solidFill>
                <a:srgbClr val="7F7F7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Geen wetenschappelijke bewijzen</a:t>
            </a:r>
          </a:p>
          <a:p>
            <a:pPr marL="742950" lvl="1" indent="-285750">
              <a:buFont typeface="Arial"/>
              <a:buChar char="•"/>
            </a:pPr>
            <a:endParaRPr lang="nl-NL" sz="2400" dirty="0">
              <a:solidFill>
                <a:srgbClr val="7F7F7F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nl-NL" sz="2400" dirty="0" smtClean="0">
              <a:solidFill>
                <a:srgbClr val="7F7F7F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nl-NL" sz="2400" dirty="0">
              <a:solidFill>
                <a:srgbClr val="7F7F7F"/>
              </a:solidFill>
            </a:endParaRPr>
          </a:p>
        </p:txBody>
      </p:sp>
      <p:pic>
        <p:nvPicPr>
          <p:cNvPr id="5" name="Afbeelding 4" descr="super_food_truck_--_logo_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2645916" cy="1912061"/>
          </a:xfrm>
          <a:prstGeom prst="rect">
            <a:avLst/>
          </a:prstGeom>
        </p:spPr>
      </p:pic>
      <p:pic>
        <p:nvPicPr>
          <p:cNvPr id="6" name="Afbeelding 5" descr="groene-smoothi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09120"/>
            <a:ext cx="3201596" cy="21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3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NUTRITIE en KANKERPREVENTIE</a:t>
            </a:r>
          </a:p>
        </p:txBody>
      </p:sp>
      <p:pic>
        <p:nvPicPr>
          <p:cNvPr id="3" name="Afbeelding 2" descr="CRNqOj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79" y="1124744"/>
            <a:ext cx="2906588" cy="323208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403648" y="1340768"/>
            <a:ext cx="4752528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rgbClr val="F58025"/>
                </a:solidFill>
              </a:rPr>
              <a:t>ROOD VLEES en COLORECTALE KANKER</a:t>
            </a:r>
            <a:endParaRPr lang="nl-NL" sz="2400" dirty="0">
              <a:solidFill>
                <a:srgbClr val="F58025"/>
              </a:solidFill>
            </a:endParaRPr>
          </a:p>
          <a:p>
            <a:pPr marL="285750" indent="-285750">
              <a:buFont typeface="Arial"/>
              <a:buChar char="•"/>
            </a:pPr>
            <a:endParaRPr lang="nl-NL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Rood vlees en verwerkt vlees (runds-, varkens-, lams-, paardenvlees)</a:t>
            </a:r>
          </a:p>
          <a:p>
            <a:pPr marL="285750" indent="-285750">
              <a:buFont typeface="Arial"/>
              <a:buChar char="•"/>
            </a:pPr>
            <a:endParaRPr lang="nl-NL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20-30% verhoogd risico CRC</a:t>
            </a:r>
          </a:p>
          <a:p>
            <a:pPr marL="285750" indent="-285750">
              <a:buFont typeface="Arial"/>
              <a:buChar char="•"/>
            </a:pPr>
            <a:endParaRPr lang="nl-NL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Toegelaten consumptie 500 g/week of 70g/dag</a:t>
            </a:r>
          </a:p>
          <a:p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nl-NL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5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NUTRITIE en KANKERPREVENTIE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331640" y="1268760"/>
            <a:ext cx="74168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58025"/>
                </a:solidFill>
              </a:rPr>
              <a:t> </a:t>
            </a:r>
            <a:r>
              <a:rPr lang="nl-NL" sz="2400" dirty="0">
                <a:solidFill>
                  <a:srgbClr val="F58025"/>
                </a:solidFill>
              </a:rPr>
              <a:t>ROOD VLEES en COLORECTALE </a:t>
            </a:r>
            <a:r>
              <a:rPr lang="nl-NL" sz="2400" dirty="0" smtClean="0">
                <a:solidFill>
                  <a:srgbClr val="F58025"/>
                </a:solidFill>
              </a:rPr>
              <a:t>KANKER</a:t>
            </a: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rgbClr val="F5802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Carcinogene mechanismen: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N-</a:t>
            </a:r>
            <a:r>
              <a:rPr lang="nl-N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nitrosamines</a:t>
            </a: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N-</a:t>
            </a:r>
            <a:r>
              <a:rPr lang="nl-N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nitrosamides</a:t>
            </a:r>
            <a:endParaRPr lang="nl-NL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nl-NL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nl-N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HCA’s</a:t>
            </a: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</a:t>
            </a:r>
            <a:r>
              <a:rPr lang="nl-N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PHA’s</a:t>
            </a:r>
            <a:endParaRPr lang="nl-NL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nl-NL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Heem</a:t>
            </a:r>
          </a:p>
          <a:p>
            <a:pPr marL="742950" lvl="1" indent="-285750">
              <a:buFont typeface="Arial"/>
              <a:buChar char="•"/>
            </a:pPr>
            <a:endParaRPr lang="nl-NL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Dierlijk vet, verzadigde vetzuren, secundaire galzouten</a:t>
            </a:r>
          </a:p>
          <a:p>
            <a:pPr marL="742950" lvl="1" indent="-285750">
              <a:buFont typeface="Arial"/>
              <a:buChar char="•"/>
            </a:pP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Infectieuze agens (Streptococcus </a:t>
            </a:r>
            <a:r>
              <a:rPr lang="nl-N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bovis</a:t>
            </a: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3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VOEDING bij KANKERPATIENTEN</a:t>
            </a:r>
            <a:endParaRPr lang="nl-NL" sz="3200" dirty="0"/>
          </a:p>
        </p:txBody>
      </p:sp>
      <p:sp>
        <p:nvSpPr>
          <p:cNvPr id="3" name="Tekstvak 2"/>
          <p:cNvSpPr txBox="1"/>
          <p:nvPr/>
        </p:nvSpPr>
        <p:spPr>
          <a:xfrm>
            <a:off x="1331640" y="1340768"/>
            <a:ext cx="7344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Veranderingen in metabolisme en fysiologische mechanismen door kanker en door chemotherapie</a:t>
            </a: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rgbClr val="7F7F7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Veranderde noden aan macro- en micronutriënten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Cave supplementen</a:t>
            </a: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rgbClr val="7F7F7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Anorexie, veranderde reuk en smaak, darmklachten, snelle verzadiging</a:t>
            </a: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rgbClr val="7F7F7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Meerdere kleine porties per dag, drank tussen de maaltijden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Bijvoedingen: commercieel of zelfgemaakt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Eetlust opwekkers, enterale of parenterale </a:t>
            </a:r>
            <a:r>
              <a:rPr lang="nl-NL" sz="2400" dirty="0" err="1" smtClean="0">
                <a:solidFill>
                  <a:srgbClr val="7F7F7F"/>
                </a:solidFill>
              </a:rPr>
              <a:t>nutritie</a:t>
            </a:r>
            <a:endParaRPr lang="nl-NL" sz="2400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5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547664" y="2636912"/>
            <a:ext cx="69847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rgbClr val="F58025"/>
                </a:solidFill>
              </a:rPr>
              <a:t>DANK U VOOR UW AANDACHT !</a:t>
            </a:r>
            <a:endParaRPr lang="nl-NL" sz="3200" dirty="0">
              <a:solidFill>
                <a:srgbClr val="F580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7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324544" y="5949280"/>
            <a:ext cx="3384551" cy="504379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altLang="nl-BE" dirty="0">
                <a:solidFill>
                  <a:schemeClr val="bg1"/>
                </a:solidFill>
              </a:rPr>
              <a:t> </a:t>
            </a:r>
            <a:r>
              <a:rPr lang="nl-BE" altLang="nl-BE" dirty="0" smtClean="0">
                <a:solidFill>
                  <a:schemeClr val="bg1"/>
                </a:solidFill>
              </a:rPr>
              <a:t>       Dr. Valérie Van Hauwaert</a:t>
            </a:r>
            <a:endParaRPr lang="nl-BE" altLang="nl-BE" dirty="0">
              <a:solidFill>
                <a:schemeClr val="bg1"/>
              </a:solidFill>
            </a:endParaRPr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403648" y="2780928"/>
            <a:ext cx="619268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altLang="nl-BE" sz="5400" dirty="0" smtClean="0">
                <a:solidFill>
                  <a:srgbClr val="7C6A55"/>
                </a:solidFill>
                <a:latin typeface="Calibri" pitchFamily="34" charset="0"/>
              </a:rPr>
              <a:t>Wat met de voedingshypes, voeding en kanker?</a:t>
            </a:r>
            <a:endParaRPr lang="nl-NL" altLang="nl-BE" sz="5400" dirty="0">
              <a:solidFill>
                <a:srgbClr val="7C6A55"/>
              </a:solidFill>
              <a:latin typeface="Calibri" pitchFamily="34" charset="0"/>
            </a:endParaRPr>
          </a:p>
        </p:txBody>
      </p:sp>
      <p:pic>
        <p:nvPicPr>
          <p:cNvPr id="2" name="Afbeelding 1" descr="b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48680"/>
            <a:ext cx="2238896" cy="2238896"/>
          </a:xfrm>
          <a:prstGeom prst="rect">
            <a:avLst/>
          </a:prstGeom>
        </p:spPr>
      </p:pic>
      <p:pic>
        <p:nvPicPr>
          <p:cNvPr id="3" name="Afbeelding 2" descr="Mijn_Pop-uprestaurant_-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84" y="980728"/>
            <a:ext cx="2664296" cy="15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7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="1" baseline="30000" dirty="0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540567" y="2960948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528" y="3172616"/>
            <a:ext cx="8456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5400" b="1" dirty="0" smtClean="0">
                <a:solidFill>
                  <a:schemeClr val="bg1"/>
                </a:solidFill>
                <a:latin typeface="Calibri" pitchFamily="34" charset="0"/>
              </a:rPr>
              <a:t>Lactose intolerantie</a:t>
            </a:r>
            <a:endParaRPr lang="nl-NL" altLang="nl-BE" sz="5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7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TYPES</a:t>
            </a:r>
            <a:endParaRPr lang="nl-NL" sz="3600" dirty="0"/>
          </a:p>
        </p:txBody>
      </p:sp>
      <p:sp>
        <p:nvSpPr>
          <p:cNvPr id="7" name="Tekstvak 6"/>
          <p:cNvSpPr txBox="1"/>
          <p:nvPr/>
        </p:nvSpPr>
        <p:spPr>
          <a:xfrm>
            <a:off x="1259632" y="1412776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Lactase-</a:t>
            </a:r>
            <a:r>
              <a:rPr lang="nl-N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phlorizin</a:t>
            </a: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hydrolase</a:t>
            </a: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 lactose = </a:t>
            </a:r>
            <a:r>
              <a:rPr lang="nl-N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glucose+galactose</a:t>
            </a:r>
            <a:endParaRPr lang="nl-NL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Lactase expressie maximaal bij geboorte  </a:t>
            </a:r>
          </a:p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70% volwassenen </a:t>
            </a:r>
            <a:r>
              <a:rPr lang="nl-N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hypolactasia</a:t>
            </a: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(lactase deficiëntie)</a:t>
            </a:r>
          </a:p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30% </a:t>
            </a:r>
            <a:r>
              <a:rPr lang="nl-N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lactase </a:t>
            </a:r>
            <a:r>
              <a:rPr lang="nl-NL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persistance</a:t>
            </a:r>
            <a:r>
              <a:rPr lang="nl-N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cultuur historische hypothese</a:t>
            </a: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rgbClr val="F79646"/>
                </a:solidFill>
              </a:rPr>
              <a:t>1. </a:t>
            </a:r>
            <a:r>
              <a:rPr lang="nl-NL" sz="2400" b="1" dirty="0" smtClean="0">
                <a:solidFill>
                  <a:srgbClr val="F79646"/>
                </a:solidFill>
              </a:rPr>
              <a:t>Congenitale</a:t>
            </a:r>
            <a:r>
              <a:rPr lang="nl-NL" sz="2400" dirty="0" smtClean="0">
                <a:solidFill>
                  <a:srgbClr val="F79646"/>
                </a:solidFill>
              </a:rPr>
              <a:t> lactase deficiëntie</a:t>
            </a: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rgbClr val="F79646"/>
                </a:solidFill>
              </a:rPr>
              <a:t>2. </a:t>
            </a:r>
            <a:r>
              <a:rPr lang="nl-NL" sz="2400" b="1" dirty="0" smtClean="0">
                <a:solidFill>
                  <a:srgbClr val="F79646"/>
                </a:solidFill>
              </a:rPr>
              <a:t>Primaire</a:t>
            </a:r>
            <a:r>
              <a:rPr lang="nl-NL" sz="2400" dirty="0" smtClean="0">
                <a:solidFill>
                  <a:srgbClr val="F79646"/>
                </a:solidFill>
              </a:rPr>
              <a:t> lactase deficiëntie: lactase non </a:t>
            </a:r>
            <a:r>
              <a:rPr lang="nl-NL" sz="2400" dirty="0" err="1" smtClean="0">
                <a:solidFill>
                  <a:srgbClr val="F79646"/>
                </a:solidFill>
              </a:rPr>
              <a:t>persistance</a:t>
            </a:r>
            <a:endParaRPr lang="nl-NL" sz="2400" dirty="0" smtClean="0">
              <a:solidFill>
                <a:srgbClr val="F79646"/>
              </a:solidFill>
            </a:endParaRP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rgbClr val="F7964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rgbClr val="F79646"/>
                </a:solidFill>
              </a:rPr>
              <a:t>3. </a:t>
            </a:r>
            <a:r>
              <a:rPr lang="nl-NL" sz="2400" b="1" dirty="0" smtClean="0">
                <a:solidFill>
                  <a:srgbClr val="F79646"/>
                </a:solidFill>
              </a:rPr>
              <a:t>Secundaire</a:t>
            </a:r>
            <a:r>
              <a:rPr lang="nl-NL" sz="2400" dirty="0" smtClean="0">
                <a:solidFill>
                  <a:srgbClr val="F79646"/>
                </a:solidFill>
              </a:rPr>
              <a:t> lactase deficiëntie: verworven (infecties, coeliakie, IBD) bij lactase </a:t>
            </a:r>
            <a:r>
              <a:rPr lang="nl-NL" sz="2400" dirty="0" err="1" smtClean="0">
                <a:solidFill>
                  <a:srgbClr val="F79646"/>
                </a:solidFill>
              </a:rPr>
              <a:t>persistance</a:t>
            </a:r>
            <a:endParaRPr lang="nl-NL" sz="2400" dirty="0" smtClean="0">
              <a:solidFill>
                <a:srgbClr val="F79646"/>
              </a:solidFill>
            </a:endParaRP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rgbClr val="F7964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rgbClr val="F79646"/>
                </a:solidFill>
              </a:rPr>
              <a:t>4. </a:t>
            </a:r>
            <a:r>
              <a:rPr lang="nl-NL" sz="2400" b="1" dirty="0" err="1" smtClean="0">
                <a:solidFill>
                  <a:srgbClr val="F79646"/>
                </a:solidFill>
              </a:rPr>
              <a:t>Developmental</a:t>
            </a:r>
            <a:r>
              <a:rPr lang="nl-NL" sz="2400" dirty="0" smtClean="0">
                <a:solidFill>
                  <a:srgbClr val="F79646"/>
                </a:solidFill>
              </a:rPr>
              <a:t> lactase deficiëntie</a:t>
            </a:r>
            <a:endParaRPr lang="nl-NL" sz="2400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5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?</a:t>
            </a:r>
            <a:endParaRPr lang="nl-NL" sz="3600" dirty="0"/>
          </a:p>
        </p:txBody>
      </p:sp>
      <p:sp>
        <p:nvSpPr>
          <p:cNvPr id="3" name="Tekstvak 2"/>
          <p:cNvSpPr txBox="1"/>
          <p:nvPr/>
        </p:nvSpPr>
        <p:spPr>
          <a:xfrm>
            <a:off x="1331640" y="1268760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Verhoging van melkzuur bacteriën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Bacteriële </a:t>
            </a:r>
            <a:r>
              <a:rPr lang="nl-NL" sz="2400" dirty="0" err="1" smtClean="0">
                <a:solidFill>
                  <a:srgbClr val="7F7F7F"/>
                </a:solidFill>
              </a:rPr>
              <a:t>hydrolysatie</a:t>
            </a:r>
            <a:r>
              <a:rPr lang="nl-NL" sz="2400" dirty="0" smtClean="0">
                <a:solidFill>
                  <a:srgbClr val="7F7F7F"/>
                </a:solidFill>
              </a:rPr>
              <a:t> en fermentatie</a:t>
            </a:r>
          </a:p>
          <a:p>
            <a:pPr marL="285750" indent="-285750">
              <a:buFont typeface="Arial"/>
              <a:buChar char="•"/>
            </a:pPr>
            <a:endParaRPr lang="nl-NL" sz="2400" dirty="0">
              <a:solidFill>
                <a:srgbClr val="7F7F7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2400" b="1" dirty="0" smtClean="0">
                <a:solidFill>
                  <a:srgbClr val="F79646"/>
                </a:solidFill>
              </a:rPr>
              <a:t>Associatie van lactose </a:t>
            </a:r>
            <a:r>
              <a:rPr lang="nl-NL" sz="2400" b="1" dirty="0" err="1" smtClean="0">
                <a:solidFill>
                  <a:srgbClr val="F79646"/>
                </a:solidFill>
              </a:rPr>
              <a:t>persistence</a:t>
            </a:r>
            <a:r>
              <a:rPr lang="nl-NL" sz="2400" b="1" dirty="0" smtClean="0">
                <a:solidFill>
                  <a:srgbClr val="F79646"/>
                </a:solidFill>
              </a:rPr>
              <a:t> en consumptie van melkproducten en kankers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Bron van lipiden, proteïnen, vitaminen en mineralen</a:t>
            </a:r>
          </a:p>
          <a:p>
            <a:pPr marL="742950" lvl="1" indent="-285750">
              <a:buFont typeface="Arial"/>
              <a:buChar char="•"/>
            </a:pPr>
            <a:endParaRPr lang="nl-NL" sz="2400" dirty="0" smtClean="0">
              <a:solidFill>
                <a:srgbClr val="7F7F7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Beschermende factor </a:t>
            </a:r>
            <a:r>
              <a:rPr lang="nl-NL" sz="2400" i="1" dirty="0" smtClean="0">
                <a:solidFill>
                  <a:srgbClr val="7F7F7F"/>
                </a:solidFill>
              </a:rPr>
              <a:t>colonkanker</a:t>
            </a:r>
            <a:r>
              <a:rPr lang="nl-NL" sz="2400" dirty="0" smtClean="0">
                <a:solidFill>
                  <a:srgbClr val="7F7F7F"/>
                </a:solidFill>
              </a:rPr>
              <a:t>: vit D en calcium</a:t>
            </a:r>
          </a:p>
          <a:p>
            <a:pPr marL="1200150" lvl="2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LP evolutie in populaties waar vit D uit dierlijke voeding dient te komen (weinig zonlicht)</a:t>
            </a:r>
          </a:p>
          <a:p>
            <a:pPr marL="1200150" lvl="2" indent="-285750">
              <a:buFont typeface="Arial"/>
              <a:buChar char="•"/>
            </a:pPr>
            <a:endParaRPr lang="nl-NL" sz="2400" dirty="0" smtClean="0">
              <a:solidFill>
                <a:schemeClr val="accent6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nl-NL" sz="2400" i="1" dirty="0" smtClean="0">
                <a:solidFill>
                  <a:srgbClr val="7F7F7F"/>
                </a:solidFill>
              </a:rPr>
              <a:t>Ovariumkanker</a:t>
            </a:r>
            <a:r>
              <a:rPr lang="nl-NL" sz="2400" dirty="0" smtClean="0">
                <a:solidFill>
                  <a:srgbClr val="7F7F7F"/>
                </a:solidFill>
              </a:rPr>
              <a:t> en </a:t>
            </a:r>
            <a:r>
              <a:rPr lang="nl-NL" sz="2400" i="1" dirty="0" smtClean="0">
                <a:solidFill>
                  <a:srgbClr val="7F7F7F"/>
                </a:solidFill>
              </a:rPr>
              <a:t>prostaatkanker</a:t>
            </a:r>
          </a:p>
          <a:p>
            <a:pPr marL="1200150" lvl="2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Controversieel</a:t>
            </a:r>
          </a:p>
          <a:p>
            <a:pPr marL="1200150" lvl="2" indent="-28575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Koemelkoestrogenen</a:t>
            </a:r>
            <a:endParaRPr lang="nl-NL" sz="2400" dirty="0">
              <a:solidFill>
                <a:srgbClr val="7F7F7F"/>
              </a:solidFill>
            </a:endParaRPr>
          </a:p>
        </p:txBody>
      </p:sp>
      <p:pic>
        <p:nvPicPr>
          <p:cNvPr id="5" name="Afbeelding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0"/>
            <a:ext cx="1151260" cy="10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0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-27384"/>
            <a:ext cx="9311787" cy="698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b="1" baseline="30000" dirty="0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-540567" y="2960948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03383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0" y="3172616"/>
            <a:ext cx="87802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nl-BE" sz="5400" b="1" dirty="0" smtClean="0">
                <a:solidFill>
                  <a:schemeClr val="bg1"/>
                </a:solidFill>
                <a:latin typeface="Calibri" pitchFamily="34" charset="0"/>
              </a:rPr>
              <a:t>Gluten allergie en intolerantie</a:t>
            </a:r>
            <a:endParaRPr lang="nl-NL" altLang="nl-BE" sz="5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0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ALLERGIE OF INTOLERANTIE?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sz="3200" dirty="0" smtClean="0"/>
              <a:t>COELIAKIE</a:t>
            </a:r>
            <a:endParaRPr lang="nl-NL" sz="32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1:150 – 1:250</a:t>
            </a:r>
          </a:p>
          <a:p>
            <a:r>
              <a:rPr lang="nl-NL" dirty="0" smtClean="0"/>
              <a:t>Villusatrofie, crypthyperplasie, inflammatie</a:t>
            </a:r>
          </a:p>
          <a:p>
            <a:r>
              <a:rPr lang="nl-NL" dirty="0" smtClean="0"/>
              <a:t>Positieve antistoffen</a:t>
            </a:r>
          </a:p>
          <a:p>
            <a:r>
              <a:rPr lang="nl-NL" dirty="0" smtClean="0"/>
              <a:t>Malabsorptie</a:t>
            </a:r>
          </a:p>
          <a:p>
            <a:r>
              <a:rPr lang="nl-NL" dirty="0" err="1" smtClean="0"/>
              <a:t>Immuunpathologie</a:t>
            </a:r>
            <a:r>
              <a:rPr lang="nl-NL" dirty="0" smtClean="0"/>
              <a:t> getriggerd door omgevingsfactor </a:t>
            </a:r>
          </a:p>
          <a:p>
            <a:r>
              <a:rPr lang="nl-NL" dirty="0" smtClean="0"/>
              <a:t>Lymfomen, GI kanker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nl-NL" sz="2800" dirty="0" smtClean="0"/>
              <a:t>GLUTEN INTOLERANTIE</a:t>
            </a:r>
            <a:endParaRPr lang="nl-NL" sz="2800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l-NL" dirty="0" smtClean="0"/>
              <a:t>Verhoogde glutensensitiviteit</a:t>
            </a:r>
          </a:p>
          <a:p>
            <a:r>
              <a:rPr lang="nl-NL" dirty="0" smtClean="0"/>
              <a:t>Coeliakie en tarwe allergie uitgesloten</a:t>
            </a:r>
          </a:p>
          <a:p>
            <a:r>
              <a:rPr lang="nl-NL" dirty="0" smtClean="0"/>
              <a:t>Heterogeen</a:t>
            </a:r>
          </a:p>
          <a:p>
            <a:r>
              <a:rPr lang="nl-NL" dirty="0" smtClean="0"/>
              <a:t>Tarwe intolerantie?</a:t>
            </a:r>
          </a:p>
          <a:p>
            <a:r>
              <a:rPr lang="nl-NL" dirty="0" smtClean="0"/>
              <a:t>Geen bewijzen van relatie met kankers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18553" t="47454" r="54296" b="20370"/>
          <a:stretch/>
        </p:blipFill>
        <p:spPr>
          <a:xfrm>
            <a:off x="3923928" y="2132856"/>
            <a:ext cx="1204865" cy="12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6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549" r="-549" b="19907"/>
          <a:stretch/>
        </p:blipFill>
        <p:spPr>
          <a:xfrm>
            <a:off x="323528" y="404664"/>
            <a:ext cx="8678883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9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NUTRITIE en KANKERPREVENTIE</a:t>
            </a:r>
            <a:endParaRPr lang="nl-NL" sz="3200" dirty="0"/>
          </a:p>
        </p:txBody>
      </p:sp>
      <p:sp>
        <p:nvSpPr>
          <p:cNvPr id="3" name="Tekstvak 2"/>
          <p:cNvSpPr txBox="1"/>
          <p:nvPr/>
        </p:nvSpPr>
        <p:spPr>
          <a:xfrm>
            <a:off x="1259632" y="1412776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nl-NL" sz="2400" dirty="0" smtClean="0">
                <a:solidFill>
                  <a:srgbClr val="7C6A55"/>
                </a:solidFill>
              </a:rPr>
              <a:t>Complexe samenstelling van nutriënten en chemicaliën</a:t>
            </a:r>
          </a:p>
          <a:p>
            <a:pPr marL="800100" lvl="1" indent="-342900">
              <a:buFont typeface="Arial"/>
              <a:buChar char="•"/>
            </a:pPr>
            <a:r>
              <a:rPr lang="nl-NL" sz="2400" dirty="0" smtClean="0">
                <a:solidFill>
                  <a:srgbClr val="7C6A55"/>
                </a:solidFill>
              </a:rPr>
              <a:t>Koolhydraten</a:t>
            </a:r>
            <a:r>
              <a:rPr lang="nl-NL" sz="2400" dirty="0">
                <a:solidFill>
                  <a:srgbClr val="7C6A55"/>
                </a:solidFill>
              </a:rPr>
              <a:t>	</a:t>
            </a:r>
            <a:r>
              <a:rPr lang="nl-NL" sz="2400" dirty="0" smtClean="0">
                <a:solidFill>
                  <a:srgbClr val="7C6A55"/>
                </a:solidFill>
              </a:rPr>
              <a:t>		</a:t>
            </a:r>
          </a:p>
          <a:p>
            <a:pPr marL="800100" lvl="1" indent="-342900">
              <a:buFont typeface="Arial"/>
              <a:buChar char="•"/>
            </a:pPr>
            <a:r>
              <a:rPr lang="nl-NL" sz="2400" dirty="0" smtClean="0">
                <a:solidFill>
                  <a:srgbClr val="7C6A55"/>
                </a:solidFill>
              </a:rPr>
              <a:t>Eiwitten</a:t>
            </a:r>
          </a:p>
          <a:p>
            <a:pPr marL="800100" lvl="1" indent="-342900">
              <a:buFont typeface="Arial"/>
              <a:buChar char="•"/>
            </a:pPr>
            <a:r>
              <a:rPr lang="nl-NL" sz="2400" dirty="0" smtClean="0">
                <a:solidFill>
                  <a:srgbClr val="7C6A55"/>
                </a:solidFill>
              </a:rPr>
              <a:t>Vetten</a:t>
            </a:r>
          </a:p>
          <a:p>
            <a:pPr marL="800100" lvl="1" indent="-342900">
              <a:buFont typeface="Arial"/>
              <a:buChar char="•"/>
            </a:pPr>
            <a:r>
              <a:rPr lang="nl-NL" sz="2400" dirty="0" smtClean="0">
                <a:solidFill>
                  <a:srgbClr val="7C6A55"/>
                </a:solidFill>
              </a:rPr>
              <a:t>Vitaminen </a:t>
            </a:r>
          </a:p>
          <a:p>
            <a:pPr marL="800100" lvl="1" indent="-342900">
              <a:buFont typeface="Arial"/>
              <a:buChar char="•"/>
            </a:pPr>
            <a:r>
              <a:rPr lang="nl-NL" sz="2400" dirty="0" smtClean="0">
                <a:solidFill>
                  <a:srgbClr val="7C6A55"/>
                </a:solidFill>
              </a:rPr>
              <a:t>Mineralen</a:t>
            </a:r>
          </a:p>
          <a:p>
            <a:pPr marL="800100" lvl="1" indent="-342900">
              <a:buFont typeface="Arial"/>
              <a:buChar char="•"/>
            </a:pPr>
            <a:endParaRPr lang="nl-NL" sz="2400" dirty="0">
              <a:solidFill>
                <a:srgbClr val="7C6A55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Sterolen, </a:t>
            </a:r>
            <a:r>
              <a:rPr lang="nl-NL" sz="2400" dirty="0" err="1" smtClean="0">
                <a:solidFill>
                  <a:srgbClr val="7F7F7F"/>
                </a:solidFill>
              </a:rPr>
              <a:t>flavonolen</a:t>
            </a:r>
            <a:r>
              <a:rPr lang="nl-NL" sz="2400" dirty="0" smtClean="0">
                <a:solidFill>
                  <a:srgbClr val="7F7F7F"/>
                </a:solidFill>
              </a:rPr>
              <a:t>, </a:t>
            </a:r>
            <a:r>
              <a:rPr lang="nl-NL" sz="2400" dirty="0" err="1" smtClean="0">
                <a:solidFill>
                  <a:srgbClr val="7F7F7F"/>
                </a:solidFill>
              </a:rPr>
              <a:t>tannines</a:t>
            </a:r>
            <a:r>
              <a:rPr lang="nl-NL" sz="2400" dirty="0" smtClean="0">
                <a:solidFill>
                  <a:srgbClr val="7F7F7F"/>
                </a:solidFill>
              </a:rPr>
              <a:t>, </a:t>
            </a:r>
            <a:r>
              <a:rPr lang="nl-NL" sz="2400" dirty="0" err="1" smtClean="0">
                <a:solidFill>
                  <a:srgbClr val="7F7F7F"/>
                </a:solidFill>
              </a:rPr>
              <a:t>catechines</a:t>
            </a:r>
            <a:r>
              <a:rPr lang="nl-NL" sz="2400" dirty="0" smtClean="0">
                <a:solidFill>
                  <a:srgbClr val="7F7F7F"/>
                </a:solidFill>
              </a:rPr>
              <a:t>, polyfenolen, </a:t>
            </a:r>
            <a:r>
              <a:rPr lang="nl-NL" sz="2400" dirty="0" err="1" smtClean="0">
                <a:solidFill>
                  <a:srgbClr val="7F7F7F"/>
                </a:solidFill>
              </a:rPr>
              <a:t>etc</a:t>
            </a:r>
            <a:r>
              <a:rPr lang="nl-NL" sz="2400" dirty="0" smtClean="0">
                <a:solidFill>
                  <a:srgbClr val="7F7F7F"/>
                </a:solidFill>
              </a:rPr>
              <a:t> (1000en)</a:t>
            </a:r>
          </a:p>
          <a:p>
            <a:pPr marL="800100" lvl="1" indent="-342900">
              <a:buFont typeface="Arial"/>
              <a:buChar char="•"/>
            </a:pPr>
            <a:endParaRPr lang="nl-NL" sz="2400" dirty="0" smtClean="0">
              <a:solidFill>
                <a:srgbClr val="7F7F7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Borstkanker, colonkanker en vetten</a:t>
            </a:r>
            <a:endParaRPr lang="nl-NL" sz="2400" dirty="0">
              <a:solidFill>
                <a:srgbClr val="7F7F7F"/>
              </a:solidFill>
            </a:endParaRPr>
          </a:p>
          <a:p>
            <a:pPr marL="342900" indent="-342900">
              <a:buFont typeface="Arial"/>
              <a:buChar char="•"/>
            </a:pPr>
            <a:endParaRPr lang="nl-NL" sz="2400" dirty="0" smtClean="0">
              <a:solidFill>
                <a:srgbClr val="7F7F7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nl-NL" sz="2400" dirty="0" smtClean="0">
                <a:solidFill>
                  <a:srgbClr val="7F7F7F"/>
                </a:solidFill>
              </a:rPr>
              <a:t>Colonkanker en vezels</a:t>
            </a:r>
          </a:p>
        </p:txBody>
      </p:sp>
    </p:spTree>
    <p:extLst>
      <p:ext uri="{BB962C8B-B14F-4D97-AF65-F5344CB8AC3E}">
        <p14:creationId xmlns:p14="http://schemas.microsoft.com/office/powerpoint/2010/main" val="84010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A2B90AB47A1E4CB0C98B1E8A6D1488" ma:contentTypeVersion="0" ma:contentTypeDescription="Een nieuw document maken." ma:contentTypeScope="" ma:versionID="bff42d5f58df4a014904dc968edee2be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7497B78-451E-461F-932E-BB5EDACBB6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4F7CD83-39A7-40E9-88A0-02DC0438A2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BE5BA0-3BB9-40D0-B4B9-99C7804DD320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</TotalTime>
  <Words>1197</Words>
  <Application>Microsoft Office PowerPoint</Application>
  <PresentationFormat>Diavoorstelling (4:3)</PresentationFormat>
  <Paragraphs>185</Paragraphs>
  <Slides>16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PowerPoint-presentatie</vt:lpstr>
      <vt:lpstr>PowerPoint-presentatie</vt:lpstr>
      <vt:lpstr>PowerPoint-presentatie</vt:lpstr>
      <vt:lpstr>TYPES</vt:lpstr>
      <vt:lpstr>?</vt:lpstr>
      <vt:lpstr>PowerPoint-presentatie</vt:lpstr>
      <vt:lpstr>ALLERGIE OF INTOLERANTIE?</vt:lpstr>
      <vt:lpstr>PowerPoint-presentatie</vt:lpstr>
      <vt:lpstr>NUTRITIE en KANKERPREVENTIE</vt:lpstr>
      <vt:lpstr>NUTRITIE en KANKERPREVENTIE</vt:lpstr>
      <vt:lpstr>NUTRITIE en KANKERPREVENTIE</vt:lpstr>
      <vt:lpstr>NUTRITIE en KANKERPREVENTIE</vt:lpstr>
      <vt:lpstr>NUTRITIE en KANKERPREVENTIE</vt:lpstr>
      <vt:lpstr>NUTRITIE en KANKERPREVENTIE</vt:lpstr>
      <vt:lpstr>VOEDING bij KANKERPATIENTEN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Sjabloon powerpoint</dc:title>
  <dc:creator>Goedele Van Grunderbeek</dc:creator>
  <cp:lastModifiedBy>Goedele Van Grunderbeek</cp:lastModifiedBy>
  <cp:revision>82</cp:revision>
  <dcterms:created xsi:type="dcterms:W3CDTF">2015-03-13T14:40:15Z</dcterms:created>
  <dcterms:modified xsi:type="dcterms:W3CDTF">2016-03-18T15:34:13Z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0x01010079A2B90AB47A1E4CB0C98B1E8A6D1488</vt:lpwstr>
  </property>
</Properties>
</file>