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66" r:id="rId5"/>
    <p:sldId id="268" r:id="rId6"/>
    <p:sldId id="271" r:id="rId7"/>
    <p:sldId id="275" r:id="rId8"/>
    <p:sldId id="274" r:id="rId9"/>
    <p:sldId id="273" r:id="rId10"/>
    <p:sldId id="276" r:id="rId11"/>
    <p:sldId id="277" r:id="rId12"/>
    <p:sldId id="278" r:id="rId13"/>
    <p:sldId id="267" r:id="rId14"/>
    <p:sldId id="272" r:id="rId15"/>
    <p:sldId id="296" r:id="rId16"/>
    <p:sldId id="305" r:id="rId17"/>
    <p:sldId id="301" r:id="rId18"/>
    <p:sldId id="281" r:id="rId19"/>
    <p:sldId id="304" r:id="rId20"/>
    <p:sldId id="285" r:id="rId21"/>
    <p:sldId id="270" r:id="rId22"/>
    <p:sldId id="279" r:id="rId23"/>
    <p:sldId id="280" r:id="rId24"/>
    <p:sldId id="288" r:id="rId25"/>
    <p:sldId id="293" r:id="rId26"/>
    <p:sldId id="294" r:id="rId27"/>
    <p:sldId id="287" r:id="rId28"/>
    <p:sldId id="306" r:id="rId29"/>
    <p:sldId id="307" r:id="rId30"/>
    <p:sldId id="282" r:id="rId31"/>
    <p:sldId id="283" r:id="rId32"/>
    <p:sldId id="284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4B8B4E9-4AD9-4D6D-BFA0-EA789CCFD145}">
          <p14:sldIdLst>
            <p14:sldId id="266"/>
            <p14:sldId id="268"/>
            <p14:sldId id="271"/>
            <p14:sldId id="275"/>
            <p14:sldId id="274"/>
            <p14:sldId id="273"/>
            <p14:sldId id="276"/>
            <p14:sldId id="277"/>
            <p14:sldId id="278"/>
            <p14:sldId id="267"/>
            <p14:sldId id="272"/>
            <p14:sldId id="296"/>
            <p14:sldId id="305"/>
            <p14:sldId id="301"/>
            <p14:sldId id="281"/>
            <p14:sldId id="304"/>
          </p14:sldIdLst>
        </p14:section>
        <p14:section name="Naamloze sectie" id="{A9C32CA6-F0FE-4164-BF06-4523DB5DD1B9}">
          <p14:sldIdLst>
            <p14:sldId id="285"/>
            <p14:sldId id="270"/>
            <p14:sldId id="279"/>
            <p14:sldId id="280"/>
            <p14:sldId id="288"/>
            <p14:sldId id="293"/>
            <p14:sldId id="294"/>
            <p14:sldId id="287"/>
            <p14:sldId id="306"/>
            <p14:sldId id="307"/>
            <p14:sldId id="282"/>
            <p14:sldId id="283"/>
            <p14:sldId id="284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A55"/>
    <a:srgbClr val="F58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C053B-DCA4-A69A-5209-861A16671DF8}" v="1" dt="2022-06-16T08:39:29.401"/>
    <p1510:client id="{B8479E55-4D1F-A3B4-F84F-1C62CB6AE566}" v="5" dt="2021-11-23T07:54:04.673"/>
    <p1510:client id="{BF8F091D-A4A7-429C-839D-313394A42F9B}" v="309" dt="2022-08-02T09:54:03.545"/>
    <p1510:client id="{D7D0B29C-98A2-66CB-DDAF-AC7A28295EDF}" v="43" dt="2022-08-02T09:55:33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8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7115B-BBF5-8F4C-8394-DFDD0196191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C08E-A00E-674B-9F83-8B15C023A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2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853A2-4B75-E44B-9265-E053C75ED37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5293B-D7DF-864D-BBAC-7C683A2EF6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54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Buikpijn kan intermittent of continu zijn, en kan organisch of functioneel zijn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4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Urinaire symptomen: </a:t>
            </a:r>
            <a:r>
              <a:rPr lang="en-US" sz="1200" dirty="0"/>
              <a:t>(</a:t>
            </a:r>
            <a:r>
              <a:rPr lang="en-US" sz="1200" dirty="0" err="1"/>
              <a:t>veranderd</a:t>
            </a:r>
            <a:r>
              <a:rPr lang="en-US" sz="1200" dirty="0"/>
              <a:t> </a:t>
            </a:r>
            <a:r>
              <a:rPr lang="en-US" sz="1200" dirty="0" err="1"/>
              <a:t>plaspatroon</a:t>
            </a:r>
            <a:r>
              <a:rPr lang="en-US" sz="1200" dirty="0"/>
              <a:t>, dysuria, </a:t>
            </a:r>
            <a:r>
              <a:rPr lang="en-US" sz="1200" dirty="0" err="1"/>
              <a:t>hematurie</a:t>
            </a:r>
            <a:r>
              <a:rPr lang="en-US" sz="1200" dirty="0"/>
              <a:t>)</a:t>
            </a:r>
          </a:p>
          <a:p>
            <a:r>
              <a:rPr lang="en-US" sz="1200" dirty="0"/>
              <a:t>FPIE: food protein induced enteropathy (</a:t>
            </a:r>
            <a:r>
              <a:rPr lang="en-US" sz="1200" dirty="0" err="1"/>
              <a:t>niet</a:t>
            </a:r>
            <a:r>
              <a:rPr lang="en-US" sz="1200" dirty="0"/>
              <a:t> </a:t>
            </a:r>
            <a:r>
              <a:rPr lang="en-US" sz="1200" dirty="0" err="1"/>
              <a:t>IgE</a:t>
            </a:r>
            <a:r>
              <a:rPr lang="en-US" sz="1200" dirty="0"/>
              <a:t> </a:t>
            </a:r>
            <a:r>
              <a:rPr lang="en-US" sz="1200" dirty="0" err="1"/>
              <a:t>gemediëerd</a:t>
            </a:r>
            <a:r>
              <a:rPr lang="en-US" sz="1200" dirty="0"/>
              <a:t>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3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Urinaire symptomen: </a:t>
            </a:r>
            <a:r>
              <a:rPr lang="en-US" sz="1200" dirty="0"/>
              <a:t>(</a:t>
            </a:r>
            <a:r>
              <a:rPr lang="en-US" sz="1200" dirty="0" err="1"/>
              <a:t>veranderd</a:t>
            </a:r>
            <a:r>
              <a:rPr lang="en-US" sz="1200" dirty="0"/>
              <a:t> </a:t>
            </a:r>
            <a:r>
              <a:rPr lang="en-US" sz="1200" dirty="0" err="1"/>
              <a:t>plaspatroon</a:t>
            </a:r>
            <a:r>
              <a:rPr lang="en-US" sz="1200" dirty="0"/>
              <a:t>, dysuria, </a:t>
            </a:r>
            <a:r>
              <a:rPr lang="en-US" sz="1200" dirty="0" err="1"/>
              <a:t>hematurie</a:t>
            </a:r>
            <a:r>
              <a:rPr lang="en-US" sz="1200" dirty="0"/>
              <a:t>)</a:t>
            </a:r>
          </a:p>
          <a:p>
            <a:r>
              <a:rPr lang="en-US" sz="1200" dirty="0"/>
              <a:t>FPIE: food protein induced enteropathy (</a:t>
            </a:r>
            <a:r>
              <a:rPr lang="en-US" sz="1200" dirty="0" err="1"/>
              <a:t>niet</a:t>
            </a:r>
            <a:r>
              <a:rPr lang="en-US" sz="1200" dirty="0"/>
              <a:t> </a:t>
            </a:r>
            <a:r>
              <a:rPr lang="en-US" sz="1200" dirty="0" err="1"/>
              <a:t>IgE</a:t>
            </a:r>
            <a:r>
              <a:rPr lang="en-US" sz="1200" dirty="0"/>
              <a:t> </a:t>
            </a:r>
            <a:r>
              <a:rPr lang="en-US" sz="1200" dirty="0" err="1"/>
              <a:t>gemediëerd</a:t>
            </a:r>
            <a:r>
              <a:rPr lang="en-US" sz="1200" dirty="0"/>
              <a:t>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4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Pepermuntolie</a:t>
            </a:r>
            <a:r>
              <a:rPr lang="fr-BE" dirty="0" smtClean="0"/>
              <a:t>: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door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minder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spasmen</a:t>
            </a:r>
            <a:r>
              <a:rPr lang="fr-BE" baseline="0" dirty="0" smtClean="0"/>
              <a:t> van het colon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4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Indicatie RAST</a:t>
            </a:r>
            <a:r>
              <a:rPr lang="nl-BE" baseline="0" dirty="0" smtClean="0"/>
              <a:t> testen: abdominale pijn, braken, nausea binnen minuten tot 2 uur na ingestie; diarree binnen 2-6 uur na ingestie</a:t>
            </a:r>
          </a:p>
          <a:p>
            <a:r>
              <a:rPr lang="nl-BE" baseline="0" dirty="0" smtClean="0"/>
              <a:t>(OPM: niet </a:t>
            </a:r>
            <a:r>
              <a:rPr lang="nl-BE" baseline="0" dirty="0" err="1" smtClean="0"/>
              <a:t>IgE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gemediëerde</a:t>
            </a:r>
            <a:r>
              <a:rPr lang="nl-BE" baseline="0" dirty="0" smtClean="0"/>
              <a:t> voedingsallergie: chronisch braken en diarree, slechte gewichtsevolutie en bloed/slijm in de stoelgang)</a:t>
            </a:r>
          </a:p>
          <a:p>
            <a:r>
              <a:rPr lang="nl-BE" baseline="0" dirty="0" smtClean="0"/>
              <a:t>E abdomen: galstenen, massa, hydronefrose..</a:t>
            </a:r>
          </a:p>
          <a:p>
            <a:r>
              <a:rPr lang="nl-BE" baseline="0" dirty="0" smtClean="0"/>
              <a:t>MRI </a:t>
            </a:r>
            <a:r>
              <a:rPr lang="nl-BE" baseline="0" dirty="0" err="1" smtClean="0"/>
              <a:t>enterografie</a:t>
            </a:r>
            <a:r>
              <a:rPr lang="nl-BE" baseline="0" dirty="0" smtClean="0"/>
              <a:t>: met contraststof w dunne darm duidelijk gemaakt; toenemend gedaan bij IBD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79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7305-B52B-4961-9E51-15C63EE9793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0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5"/>
          <p:cNvSpPr/>
          <p:nvPr userDrawn="1"/>
        </p:nvSpPr>
        <p:spPr>
          <a:xfrm>
            <a:off x="0" y="6038226"/>
            <a:ext cx="9144000" cy="8367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6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-222911" y="2060848"/>
            <a:ext cx="9835471" cy="1476164"/>
          </a:xfrm>
          <a:prstGeom prst="roundRect">
            <a:avLst>
              <a:gd name="adj" fmla="val 16667"/>
            </a:avLst>
          </a:prstGeom>
          <a:solidFill>
            <a:srgbClr val="3E9EC4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4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pic>
        <p:nvPicPr>
          <p:cNvPr id="8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9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38200" y="6255874"/>
            <a:ext cx="2895600" cy="365125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4A2FA2-D158-814B-9CAA-BB7864D97BF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55874"/>
            <a:ext cx="2133600" cy="365125"/>
          </a:xfrm>
        </p:spPr>
        <p:txBody>
          <a:bodyPr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E509AFBB-1428-A64E-9BE2-5F524C343B0D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683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6025603"/>
            <a:ext cx="2086343" cy="648074"/>
          </a:xfrm>
          <a:prstGeom prst="rect">
            <a:avLst/>
          </a:prstGeom>
        </p:spPr>
      </p:pic>
      <p:cxnSp>
        <p:nvCxnSpPr>
          <p:cNvPr id="8" name="Rechte verbindingslijn 12"/>
          <p:cNvCxnSpPr/>
          <p:nvPr userDrawn="1"/>
        </p:nvCxnSpPr>
        <p:spPr>
          <a:xfrm>
            <a:off x="8071704" y="60256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60256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>
            <a:lvl1pPr algn="l">
              <a:defRPr>
                <a:solidFill>
                  <a:srgbClr val="F58025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</a:p>
          <a:p>
            <a:pPr lvl="4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5974803"/>
            <a:ext cx="2086343" cy="648074"/>
          </a:xfrm>
          <a:prstGeom prst="rect">
            <a:avLst/>
          </a:prstGeom>
        </p:spPr>
      </p:pic>
      <p:cxnSp>
        <p:nvCxnSpPr>
          <p:cNvPr id="8" name="Rechte verbindingslijn 12"/>
          <p:cNvCxnSpPr/>
          <p:nvPr userDrawn="1"/>
        </p:nvCxnSpPr>
        <p:spPr>
          <a:xfrm>
            <a:off x="8071704" y="59748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59748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3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" y="1292601"/>
            <a:ext cx="9144092" cy="5679699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726" y="1257300"/>
            <a:ext cx="9271893" cy="5626100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" y="1302127"/>
            <a:ext cx="9144092" cy="5555874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234586"/>
            <a:ext cx="9320775" cy="1341967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421276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3"/>
          <a:stretch/>
        </p:blipFill>
        <p:spPr>
          <a:xfrm>
            <a:off x="-893" y="1358900"/>
            <a:ext cx="9144893" cy="5588000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083" y="1268760"/>
            <a:ext cx="9310483" cy="5690840"/>
          </a:xfrm>
          <a:prstGeom prst="rect">
            <a:avLst/>
          </a:prstGeom>
        </p:spPr>
      </p:pic>
      <p:sp>
        <p:nvSpPr>
          <p:cNvPr id="14" name="AutoShape 10"/>
          <p:cNvSpPr>
            <a:spLocks noChangeArrowheads="1"/>
          </p:cNvSpPr>
          <p:nvPr userDrawn="1"/>
        </p:nvSpPr>
        <p:spPr bwMode="auto">
          <a:xfrm>
            <a:off x="-516908" y="5049180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pic>
        <p:nvPicPr>
          <p:cNvPr id="1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2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6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>
            <a:lvl1pPr algn="l">
              <a:defRPr>
                <a:solidFill>
                  <a:srgbClr val="F58025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43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4300"/>
            <a:ext cx="4038600" cy="4525963"/>
          </a:xfr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CE821023-D1C2-EE4D-A01B-5BCA9ACA20C6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683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6025603"/>
            <a:ext cx="2086343" cy="648074"/>
          </a:xfrm>
          <a:prstGeom prst="rect">
            <a:avLst/>
          </a:prstGeom>
        </p:spPr>
      </p:pic>
      <p:cxnSp>
        <p:nvCxnSpPr>
          <p:cNvPr id="9" name="Rechte verbindingslijn 12"/>
          <p:cNvCxnSpPr/>
          <p:nvPr userDrawn="1"/>
        </p:nvCxnSpPr>
        <p:spPr>
          <a:xfrm>
            <a:off x="8071704" y="60256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60256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6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>
            <a:lvl1pPr algn="l">
              <a:defRPr>
                <a:solidFill>
                  <a:srgbClr val="F58025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FC6226F1-5532-A042-9BAB-2EC6F2CCEFAD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683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6025603"/>
            <a:ext cx="2086343" cy="648074"/>
          </a:xfrm>
          <a:prstGeom prst="rect">
            <a:avLst/>
          </a:prstGeom>
        </p:spPr>
      </p:pic>
      <p:cxnSp>
        <p:nvCxnSpPr>
          <p:cNvPr id="11" name="Rechte verbindingslijn 12"/>
          <p:cNvCxnSpPr/>
          <p:nvPr userDrawn="1"/>
        </p:nvCxnSpPr>
        <p:spPr>
          <a:xfrm>
            <a:off x="8071704" y="60256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60256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CE120-E665-4147-832F-6D386580C401}" type="datetime1">
              <a:rPr lang="nl-BE" smtClean="0"/>
              <a:t>23/09/2022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036" y="63701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2FA2-D158-814B-9CAA-BB7864D97B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7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1" r:id="rId5"/>
    <p:sldLayoutId id="2147483662" r:id="rId6"/>
    <p:sldLayoutId id="2147483664" r:id="rId7"/>
    <p:sldLayoutId id="2147483652" r:id="rId8"/>
    <p:sldLayoutId id="2147483654" r:id="rId9"/>
    <p:sldLayoutId id="2147483655" r:id="rId10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Chronische</a:t>
            </a:r>
            <a:r>
              <a:rPr lang="en-US" dirty="0"/>
              <a:t> </a:t>
            </a:r>
            <a:r>
              <a:rPr lang="en-US" dirty="0" err="1"/>
              <a:t>buikpijn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kinderen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Diagnose &amp; </a:t>
            </a:r>
            <a:r>
              <a:rPr lang="en-US" dirty="0" err="1"/>
              <a:t>aanpak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Benedicte Eneman</a:t>
            </a:r>
          </a:p>
          <a:p>
            <a:r>
              <a:rPr lang="en-US" dirty="0"/>
              <a:t>Dr. Julie Vanbekbergen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8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Chronische</a:t>
            </a:r>
            <a:r>
              <a:rPr lang="en-US" dirty="0"/>
              <a:t> </a:t>
            </a:r>
            <a:r>
              <a:rPr lang="en-US" dirty="0" err="1"/>
              <a:t>buikpijn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kinderen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58" y="1715517"/>
            <a:ext cx="8229600" cy="2934195"/>
          </a:xfrm>
        </p:spPr>
        <p:txBody>
          <a:bodyPr>
            <a:noAutofit/>
          </a:bodyPr>
          <a:lstStyle/>
          <a:p>
            <a:r>
              <a:rPr lang="en-US" sz="2000" dirty="0" err="1"/>
              <a:t>Definitie</a:t>
            </a:r>
            <a:r>
              <a:rPr lang="en-US" sz="2000" dirty="0"/>
              <a:t>: </a:t>
            </a:r>
            <a:r>
              <a:rPr lang="en-US" sz="2000" dirty="0" err="1"/>
              <a:t>buikpijn</a:t>
            </a:r>
            <a:r>
              <a:rPr lang="en-US" sz="2000" dirty="0"/>
              <a:t> &gt; 2 </a:t>
            </a:r>
            <a:r>
              <a:rPr lang="en-US" sz="2000" dirty="0" err="1"/>
              <a:t>maanden</a:t>
            </a:r>
            <a:endParaRPr lang="en-US" sz="2000" dirty="0"/>
          </a:p>
          <a:p>
            <a:r>
              <a:rPr lang="en-US" sz="2000" dirty="0" err="1"/>
              <a:t>Veelvoorkomend</a:t>
            </a:r>
            <a:r>
              <a:rPr lang="en-US" sz="2000" dirty="0"/>
              <a:t> </a:t>
            </a:r>
            <a:r>
              <a:rPr lang="en-US" sz="2000" dirty="0" err="1"/>
              <a:t>probleem</a:t>
            </a:r>
            <a:endParaRPr lang="en-US" sz="2000" dirty="0"/>
          </a:p>
          <a:p>
            <a:r>
              <a:rPr lang="en-US" sz="2000" b="1" dirty="0"/>
              <a:t>10-15%</a:t>
            </a:r>
            <a:r>
              <a:rPr lang="en-US" sz="2000" dirty="0"/>
              <a:t> </a:t>
            </a:r>
            <a:r>
              <a:rPr lang="en-US" sz="2000" dirty="0" err="1"/>
              <a:t>schoolgaande</a:t>
            </a:r>
            <a:r>
              <a:rPr lang="en-US" sz="2000" dirty="0"/>
              <a:t> </a:t>
            </a:r>
            <a:r>
              <a:rPr lang="en-US" sz="2000" dirty="0" err="1"/>
              <a:t>kinderen</a:t>
            </a:r>
            <a:endParaRPr lang="en-US" sz="2000" dirty="0"/>
          </a:p>
          <a:p>
            <a:r>
              <a:rPr lang="en-US" sz="2000" dirty="0" err="1"/>
              <a:t>Vaak</a:t>
            </a:r>
            <a:r>
              <a:rPr lang="en-US" sz="2000" dirty="0"/>
              <a:t> </a:t>
            </a:r>
            <a:r>
              <a:rPr lang="en-US" sz="2000" b="1" dirty="0" err="1"/>
              <a:t>vage</a:t>
            </a:r>
            <a:r>
              <a:rPr lang="en-US" sz="2000" dirty="0"/>
              <a:t> </a:t>
            </a:r>
            <a:r>
              <a:rPr lang="en-US" sz="2000" dirty="0" err="1"/>
              <a:t>klachten</a:t>
            </a:r>
            <a:endParaRPr lang="en-US" sz="2000" dirty="0"/>
          </a:p>
          <a:p>
            <a:r>
              <a:rPr lang="en-US" sz="2000" dirty="0" err="1"/>
              <a:t>Oorzaak</a:t>
            </a:r>
            <a:r>
              <a:rPr lang="en-US" sz="2000" dirty="0"/>
              <a:t> </a:t>
            </a:r>
            <a:r>
              <a:rPr lang="en-US" sz="2000" dirty="0" err="1"/>
              <a:t>vaak</a:t>
            </a:r>
            <a:r>
              <a:rPr lang="en-US" sz="2000" dirty="0"/>
              <a:t> </a:t>
            </a:r>
            <a:r>
              <a:rPr lang="en-US" sz="2000" b="1" dirty="0" err="1"/>
              <a:t>multifactorieel</a:t>
            </a:r>
            <a:endParaRPr lang="en-US" sz="2000" b="1" dirty="0"/>
          </a:p>
          <a:p>
            <a:pPr lvl="1"/>
            <a:r>
              <a:rPr lang="en-US" sz="1800" dirty="0" err="1">
                <a:solidFill>
                  <a:srgbClr val="7C6A55"/>
                </a:solidFill>
                <a:latin typeface="Calibri"/>
                <a:cs typeface="Calibri"/>
              </a:rPr>
              <a:t>Psychologische</a:t>
            </a:r>
            <a:r>
              <a:rPr lang="en-US" sz="1800" dirty="0">
                <a:solidFill>
                  <a:srgbClr val="7C6A55"/>
                </a:solidFill>
                <a:latin typeface="Calibri"/>
                <a:cs typeface="Calibri"/>
              </a:rPr>
              <a:t> stress</a:t>
            </a:r>
          </a:p>
          <a:p>
            <a:pPr lvl="1"/>
            <a:r>
              <a:rPr lang="en-US" sz="1800" dirty="0" err="1">
                <a:solidFill>
                  <a:srgbClr val="7C6A55"/>
                </a:solidFill>
                <a:latin typeface="Calibri"/>
                <a:cs typeface="Calibri"/>
              </a:rPr>
              <a:t>Viscerale</a:t>
            </a:r>
            <a:r>
              <a:rPr lang="en-US" sz="18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7C6A55"/>
                </a:solidFill>
                <a:latin typeface="Calibri"/>
                <a:cs typeface="Calibri"/>
              </a:rPr>
              <a:t>hypersensitiviteit</a:t>
            </a:r>
            <a:endParaRPr lang="en-US" sz="18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1"/>
            <a:r>
              <a:rPr lang="en-US" sz="1800" dirty="0" err="1">
                <a:solidFill>
                  <a:srgbClr val="7C6A55"/>
                </a:solidFill>
                <a:latin typeface="Calibri"/>
                <a:cs typeface="Calibri"/>
              </a:rPr>
              <a:t>Omgevingsfactoren</a:t>
            </a:r>
            <a:endParaRPr lang="en-US" sz="18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1"/>
            <a:r>
              <a:rPr lang="en-US" sz="1800" dirty="0" err="1">
                <a:solidFill>
                  <a:srgbClr val="7C6A55"/>
                </a:solidFill>
                <a:latin typeface="Calibri"/>
                <a:cs typeface="Calibri"/>
              </a:rPr>
              <a:t>Organische</a:t>
            </a:r>
            <a:r>
              <a:rPr lang="en-US" sz="18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7C6A55"/>
                </a:solidFill>
                <a:latin typeface="Calibri"/>
                <a:cs typeface="Calibri"/>
              </a:rPr>
              <a:t>ziekte</a:t>
            </a:r>
            <a:r>
              <a:rPr lang="en-US" sz="1800" dirty="0">
                <a:solidFill>
                  <a:srgbClr val="7C6A55"/>
                </a:solidFill>
                <a:latin typeface="Calibri"/>
                <a:cs typeface="Calibri"/>
              </a:rPr>
              <a:t>: </a:t>
            </a:r>
            <a:r>
              <a:rPr lang="en-US" sz="1800" dirty="0" err="1">
                <a:solidFill>
                  <a:srgbClr val="7C6A55"/>
                </a:solidFill>
                <a:latin typeface="Calibri"/>
                <a:cs typeface="Calibri"/>
              </a:rPr>
              <a:t>minderheid</a:t>
            </a:r>
            <a:endParaRPr lang="en-US" sz="1800" dirty="0">
              <a:solidFill>
                <a:srgbClr val="7C6A55"/>
              </a:solidFill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al 5"/>
          <p:cNvSpPr/>
          <p:nvPr/>
        </p:nvSpPr>
        <p:spPr>
          <a:xfrm>
            <a:off x="5486399" y="1590283"/>
            <a:ext cx="1423558" cy="94385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BRAIN</a:t>
            </a:r>
          </a:p>
        </p:txBody>
      </p:sp>
      <p:sp>
        <p:nvSpPr>
          <p:cNvPr id="7" name="Ovaal 6"/>
          <p:cNvSpPr/>
          <p:nvPr/>
        </p:nvSpPr>
        <p:spPr>
          <a:xfrm>
            <a:off x="5389908" y="4346667"/>
            <a:ext cx="1810991" cy="93255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GUT</a:t>
            </a:r>
          </a:p>
          <a:p>
            <a:pPr algn="ctr"/>
            <a:r>
              <a:rPr lang="nl-BE" sz="1200" dirty="0" err="1"/>
              <a:t>Motility</a:t>
            </a:r>
            <a:endParaRPr lang="nl-BE" sz="1200" dirty="0"/>
          </a:p>
          <a:p>
            <a:pPr algn="ctr"/>
            <a:r>
              <a:rPr lang="nl-BE" sz="1200" dirty="0" err="1"/>
              <a:t>sensitivity</a:t>
            </a:r>
            <a:endParaRPr lang="nl-BE" sz="1200" dirty="0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5994070" y="2674239"/>
            <a:ext cx="0" cy="1370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 flipV="1">
            <a:off x="6417870" y="2654072"/>
            <a:ext cx="23751" cy="13650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6429745" y="3202208"/>
            <a:ext cx="1175659" cy="409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PAIN </a:t>
            </a:r>
            <a:r>
              <a:rPr lang="nl-BE" sz="1000" dirty="0" err="1">
                <a:solidFill>
                  <a:schemeClr val="bg1">
                    <a:lumMod val="50000"/>
                  </a:schemeClr>
                </a:solidFill>
              </a:rPr>
              <a:t>interpretation</a:t>
            </a:r>
            <a:endParaRPr lang="nl-B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4887065" y="3191490"/>
            <a:ext cx="1039092" cy="409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PAIN </a:t>
            </a:r>
            <a:r>
              <a:rPr lang="nl-BE" sz="1000" dirty="0" err="1">
                <a:solidFill>
                  <a:schemeClr val="bg1">
                    <a:lumMod val="50000"/>
                  </a:schemeClr>
                </a:solidFill>
              </a:rPr>
              <a:t>stimulation</a:t>
            </a:r>
            <a:endParaRPr lang="nl-B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Rechte verbindingslijn met pijl 16"/>
          <p:cNvCxnSpPr/>
          <p:nvPr/>
        </p:nvCxnSpPr>
        <p:spPr>
          <a:xfrm flipV="1">
            <a:off x="4887065" y="5142483"/>
            <a:ext cx="382981" cy="194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H="1" flipV="1">
            <a:off x="7276607" y="5083440"/>
            <a:ext cx="328797" cy="21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7681112" y="5295359"/>
            <a:ext cx="926275" cy="3681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Diet</a:t>
            </a:r>
            <a:endParaRPr lang="nl-BE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medications</a:t>
            </a:r>
            <a:endParaRPr lang="nl-B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3960790" y="5309029"/>
            <a:ext cx="926275" cy="3681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Organic</a:t>
            </a:r>
            <a:r>
              <a:rPr lang="nl-BE" sz="8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Ilness</a:t>
            </a:r>
            <a:endParaRPr lang="nl-B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8" name="Rechte verbindingslijn met pijl 27"/>
          <p:cNvCxnSpPr/>
          <p:nvPr/>
        </p:nvCxnSpPr>
        <p:spPr>
          <a:xfrm flipH="1" flipV="1">
            <a:off x="7030193" y="1867181"/>
            <a:ext cx="552202" cy="2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H="1">
            <a:off x="7048005" y="2064109"/>
            <a:ext cx="516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 flipH="1" flipV="1">
            <a:off x="7053942" y="2304989"/>
            <a:ext cx="525485" cy="1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Rechthoek 34"/>
          <p:cNvSpPr/>
          <p:nvPr/>
        </p:nvSpPr>
        <p:spPr>
          <a:xfrm>
            <a:off x="7773880" y="1504880"/>
            <a:ext cx="1330038" cy="1330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Familiy</a:t>
            </a:r>
            <a:r>
              <a:rPr lang="nl-BE" sz="800" dirty="0">
                <a:solidFill>
                  <a:schemeClr val="bg1">
                    <a:lumMod val="50000"/>
                  </a:schemeClr>
                </a:solidFill>
              </a:rPr>
              <a:t> life</a:t>
            </a:r>
          </a:p>
          <a:p>
            <a:pPr algn="ctr"/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Parental</a:t>
            </a:r>
            <a:r>
              <a:rPr lang="nl-BE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behaviour</a:t>
            </a:r>
            <a:endParaRPr lang="nl-BE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nl-BE" sz="800" dirty="0">
                <a:solidFill>
                  <a:schemeClr val="bg1">
                    <a:lumMod val="50000"/>
                  </a:schemeClr>
                </a:solidFill>
              </a:rPr>
              <a:t>Response </a:t>
            </a:r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nl-BE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pain</a:t>
            </a:r>
            <a:endParaRPr lang="nl-BE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Academic</a:t>
            </a:r>
            <a:r>
              <a:rPr lang="nl-BE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pressure</a:t>
            </a:r>
            <a:endParaRPr lang="nl-BE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Exercise</a:t>
            </a:r>
            <a:r>
              <a:rPr lang="nl-BE" sz="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nl-BE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Relationships</a:t>
            </a:r>
            <a:endParaRPr lang="nl-BE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nl-BE" sz="800" dirty="0">
                <a:solidFill>
                  <a:schemeClr val="bg1">
                    <a:lumMod val="50000"/>
                  </a:schemeClr>
                </a:solidFill>
              </a:rPr>
              <a:t>Life events/</a:t>
            </a:r>
            <a:r>
              <a:rPr lang="nl-BE" sz="800" dirty="0" err="1">
                <a:solidFill>
                  <a:schemeClr val="bg1">
                    <a:lumMod val="50000"/>
                  </a:schemeClr>
                </a:solidFill>
              </a:rPr>
              <a:t>experiences</a:t>
            </a:r>
            <a:endParaRPr lang="nl-BE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4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Buikpijn</a:t>
            </a:r>
            <a:r>
              <a:rPr lang="en-US" dirty="0"/>
              <a:t> </a:t>
            </a:r>
            <a:r>
              <a:rPr lang="en-US" dirty="0" err="1"/>
              <a:t>functioneel</a:t>
            </a:r>
            <a:r>
              <a:rPr lang="en-US" dirty="0"/>
              <a:t> of </a:t>
            </a:r>
            <a:r>
              <a:rPr lang="en-US" dirty="0" err="1"/>
              <a:t>organisch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 err="1"/>
              <a:t>Ouders</a:t>
            </a:r>
            <a:r>
              <a:rPr lang="en-US" sz="2000" dirty="0"/>
              <a:t>: ↑ </a:t>
            </a:r>
            <a:r>
              <a:rPr lang="en-US" sz="2000" dirty="0" err="1"/>
              <a:t>ernst</a:t>
            </a:r>
            <a:r>
              <a:rPr lang="en-US" sz="2000" dirty="0"/>
              <a:t>/</a:t>
            </a:r>
            <a:r>
              <a:rPr lang="en-US" sz="2000" dirty="0" err="1"/>
              <a:t>duur</a:t>
            </a:r>
            <a:r>
              <a:rPr lang="en-US" sz="2000" dirty="0"/>
              <a:t> </a:t>
            </a:r>
            <a:r>
              <a:rPr lang="en-US" sz="2000" dirty="0" err="1"/>
              <a:t>pijn</a:t>
            </a:r>
            <a:r>
              <a:rPr lang="en-US" sz="2000" dirty="0"/>
              <a:t> = ↑ </a:t>
            </a:r>
            <a:r>
              <a:rPr lang="en-US" sz="2000" dirty="0" err="1"/>
              <a:t>kans</a:t>
            </a:r>
            <a:r>
              <a:rPr lang="en-US" sz="2000" dirty="0"/>
              <a:t> op </a:t>
            </a:r>
            <a:r>
              <a:rPr lang="en-US" sz="2000" b="1" dirty="0" err="1"/>
              <a:t>onderliggende</a:t>
            </a:r>
            <a:r>
              <a:rPr lang="en-US" sz="2000" b="1" dirty="0"/>
              <a:t> </a:t>
            </a:r>
            <a:r>
              <a:rPr lang="en-US" sz="2000" b="1" dirty="0" err="1"/>
              <a:t>ziekte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Buikpijn</a:t>
            </a:r>
            <a:endParaRPr lang="en-US" sz="2000" dirty="0"/>
          </a:p>
          <a:p>
            <a:pPr lvl="1"/>
            <a:r>
              <a:rPr lang="en-US" sz="2000" dirty="0"/>
              <a:t>Met </a:t>
            </a:r>
            <a:r>
              <a:rPr lang="en-US" sz="2000" dirty="0" err="1"/>
              <a:t>onderliggende</a:t>
            </a:r>
            <a:r>
              <a:rPr lang="en-US" sz="2000" dirty="0"/>
              <a:t> </a:t>
            </a:r>
            <a:r>
              <a:rPr lang="en-US" sz="2000" b="1" dirty="0" err="1"/>
              <a:t>organische</a:t>
            </a:r>
            <a:r>
              <a:rPr lang="en-US" sz="2000" b="1" dirty="0"/>
              <a:t> </a:t>
            </a:r>
            <a:r>
              <a:rPr lang="en-US" sz="2000" b="1" dirty="0" err="1"/>
              <a:t>oorzaak</a:t>
            </a:r>
            <a:endParaRPr lang="en-US" sz="2000" b="1" dirty="0"/>
          </a:p>
          <a:p>
            <a:pPr lvl="1"/>
            <a:r>
              <a:rPr lang="en-US" sz="2000" dirty="0" err="1"/>
              <a:t>Zonder</a:t>
            </a:r>
            <a:r>
              <a:rPr lang="en-US" sz="2000" dirty="0"/>
              <a:t> </a:t>
            </a:r>
            <a:r>
              <a:rPr lang="en-US" sz="2000" dirty="0" err="1"/>
              <a:t>aanwijsbare</a:t>
            </a:r>
            <a:r>
              <a:rPr lang="en-US" sz="2000" dirty="0"/>
              <a:t> </a:t>
            </a:r>
            <a:r>
              <a:rPr lang="en-US" sz="2000" dirty="0" err="1"/>
              <a:t>organische</a:t>
            </a:r>
            <a:r>
              <a:rPr lang="en-US" sz="2000" dirty="0"/>
              <a:t> </a:t>
            </a:r>
            <a:r>
              <a:rPr lang="en-US" sz="2000" dirty="0" err="1"/>
              <a:t>oorzaak</a:t>
            </a:r>
            <a:r>
              <a:rPr lang="en-US" sz="2000" dirty="0"/>
              <a:t> = </a:t>
            </a:r>
            <a:r>
              <a:rPr lang="en-US" sz="2000" b="1" dirty="0" err="1"/>
              <a:t>functionele</a:t>
            </a:r>
            <a:r>
              <a:rPr lang="en-US" sz="2000" b="1" dirty="0"/>
              <a:t> </a:t>
            </a:r>
            <a:r>
              <a:rPr lang="en-US" sz="2000" b="1" dirty="0" err="1"/>
              <a:t>buikpijn</a:t>
            </a:r>
            <a:endParaRPr lang="en-US" sz="2000" b="1" dirty="0"/>
          </a:p>
          <a:p>
            <a:pPr lvl="1"/>
            <a:endParaRPr lang="en-US" sz="2000" b="1" dirty="0"/>
          </a:p>
          <a:p>
            <a:pPr marL="457200" lvl="1" indent="0">
              <a:buNone/>
            </a:pPr>
            <a:r>
              <a:rPr lang="en-US" sz="2000" b="1" dirty="0"/>
              <a:t>=&gt; </a:t>
            </a:r>
            <a:r>
              <a:rPr lang="en-US" sz="2000" dirty="0" err="1"/>
              <a:t>Onderscheid</a:t>
            </a:r>
            <a:r>
              <a:rPr lang="en-US" sz="2000" dirty="0"/>
              <a:t> erg </a:t>
            </a:r>
            <a:r>
              <a:rPr lang="en-US" sz="2000" dirty="0" err="1"/>
              <a:t>belangrijk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verdere</a:t>
            </a:r>
            <a:r>
              <a:rPr lang="en-US" sz="2000" dirty="0"/>
              <a:t> </a:t>
            </a:r>
            <a:r>
              <a:rPr lang="en-US" sz="2000" dirty="0" err="1"/>
              <a:t>aanpak</a:t>
            </a:r>
            <a:endParaRPr lang="en-US" sz="20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857250" lvl="2" indent="0"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9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31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Red flags: </a:t>
            </a:r>
            <a:r>
              <a:rPr lang="en-US" dirty="0" err="1"/>
              <a:t>anamnese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d flag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3808">
            <a:off x="7628794" y="285007"/>
            <a:ext cx="140969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27E79D32-685D-4050-A358-8D5FD0B03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561343"/>
              </p:ext>
            </p:extLst>
          </p:nvPr>
        </p:nvGraphicFramePr>
        <p:xfrm>
          <a:off x="601977" y="1556657"/>
          <a:ext cx="7940046" cy="4297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970023">
                  <a:extLst>
                    <a:ext uri="{9D8B030D-6E8A-4147-A177-3AD203B41FA5}">
                      <a16:colId xmlns:a16="http://schemas.microsoft.com/office/drawing/2014/main" val="2068126950"/>
                    </a:ext>
                  </a:extLst>
                </a:gridCol>
                <a:gridCol w="3970023">
                  <a:extLst>
                    <a:ext uri="{9D8B030D-6E8A-4147-A177-3AD203B41FA5}">
                      <a16:colId xmlns:a16="http://schemas.microsoft.com/office/drawing/2014/main" val="2297856846"/>
                    </a:ext>
                  </a:extLst>
                </a:gridCol>
              </a:tblGrid>
              <a:tr h="158800">
                <a:tc>
                  <a:txBody>
                    <a:bodyPr/>
                    <a:lstStyle/>
                    <a:p>
                      <a:pPr algn="ctr"/>
                      <a:r>
                        <a:rPr lang="nl-BE" sz="1000" dirty="0"/>
                        <a:t>Alarmsymptoom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dirty="0"/>
                        <a:t>Mogelijks wijzend 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80826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r>
                        <a:rPr lang="nl-BE" sz="1100" b="1" dirty="0"/>
                        <a:t>Leeftijd </a:t>
                      </a:r>
                      <a:r>
                        <a:rPr lang="nl-BE" sz="1100" b="1" dirty="0" smtClean="0"/>
                        <a:t>&lt; </a:t>
                      </a:r>
                      <a:r>
                        <a:rPr lang="nl-BE" sz="1100" b="1" dirty="0"/>
                        <a:t>5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343535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r>
                        <a:rPr lang="nl-BE" sz="1100" b="1" dirty="0"/>
                        <a:t>Nachtelijke pijn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801596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r>
                        <a:rPr lang="nl-BE" sz="1100" b="1" dirty="0"/>
                        <a:t>(Gal)braken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Zure peptische aandoeningen, darmobstructie, leverpathologie, intracraniële aandoening, cholecystitis…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356669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/>
                        <a:t>Urinaire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symptomen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Urineweginfectie, nefrolithiase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810294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/>
                        <a:t>Bloederige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diarree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IBD, enterale</a:t>
                      </a:r>
                      <a:r>
                        <a:rPr lang="nl-BE" sz="1100" baseline="0" dirty="0" smtClean="0"/>
                        <a:t> infectie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70010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Melaena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Zure peptische aandoeningen, Meckel divertikel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314166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/>
                        <a:t>Slikmoeilijkheden</a:t>
                      </a:r>
                      <a:r>
                        <a:rPr lang="en-US" sz="1100" b="1" dirty="0"/>
                        <a:t> (</a:t>
                      </a:r>
                      <a:r>
                        <a:rPr lang="en-US" sz="1100" b="1" dirty="0" err="1"/>
                        <a:t>dysfagie</a:t>
                      </a:r>
                      <a:r>
                        <a:rPr lang="en-US" sz="1100" b="1" dirty="0"/>
                        <a:t>) of </a:t>
                      </a:r>
                      <a:r>
                        <a:rPr lang="en-US" sz="1100" b="1" dirty="0" err="1"/>
                        <a:t>pijn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bij</a:t>
                      </a:r>
                      <a:r>
                        <a:rPr lang="en-US" sz="1100" b="1" dirty="0"/>
                        <a:t> het </a:t>
                      </a:r>
                      <a:r>
                        <a:rPr lang="en-US" sz="1100" b="1" dirty="0" err="1"/>
                        <a:t>slikken</a:t>
                      </a:r>
                      <a:r>
                        <a:rPr lang="en-US" sz="1100" b="1" dirty="0"/>
                        <a:t> (</a:t>
                      </a:r>
                      <a:r>
                        <a:rPr lang="en-US" sz="1100" b="1" dirty="0" err="1"/>
                        <a:t>odynofagie</a:t>
                      </a:r>
                      <a:r>
                        <a:rPr lang="en-US" sz="11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Oesofagitis, achalasie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34857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/>
                        <a:t>Waterige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diarree</a:t>
                      </a:r>
                      <a:r>
                        <a:rPr lang="en-US" sz="1100" b="1" dirty="0"/>
                        <a:t> &gt;2 </a:t>
                      </a:r>
                      <a:r>
                        <a:rPr lang="en-US" sz="1100" b="1" dirty="0" err="1"/>
                        <a:t>keer</a:t>
                      </a:r>
                      <a:r>
                        <a:rPr lang="en-US" sz="1100" b="1" dirty="0"/>
                        <a:t> per </a:t>
                      </a:r>
                      <a:r>
                        <a:rPr lang="en-US" sz="1100" b="1" dirty="0" err="1"/>
                        <a:t>dag</a:t>
                      </a:r>
                      <a:r>
                        <a:rPr lang="en-US" sz="1100" b="1" dirty="0"/>
                        <a:t>, &gt; 2 </a:t>
                      </a:r>
                      <a:r>
                        <a:rPr lang="en-US" sz="1100" b="1" dirty="0" err="1"/>
                        <a:t>weken</a:t>
                      </a:r>
                      <a:r>
                        <a:rPr lang="en-US" sz="1100" b="1" dirty="0"/>
                        <a:t>; </a:t>
                      </a:r>
                      <a:r>
                        <a:rPr lang="en-US" sz="1100" b="1" dirty="0" err="1"/>
                        <a:t>nachtelijke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diarree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IBD, enterale infectie, immuundeficiëntie, coeliakie, FPIE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331825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r>
                        <a:rPr lang="nl-BE" sz="1100" b="1" dirty="0"/>
                        <a:t>Rugpijn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Pancreatitis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74592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r>
                        <a:rPr lang="nl-BE" sz="1100" b="1" dirty="0"/>
                        <a:t>Perianale klachten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IBD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811458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r>
                        <a:rPr lang="nl-BE" sz="1100" b="1" dirty="0"/>
                        <a:t>Koorts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Infectie, inflammatie, familiale koortssyndromen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627837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r>
                        <a:rPr lang="nl-BE" sz="1100" b="1" dirty="0"/>
                        <a:t>Gewichtsverlies, groeiretardatie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Malabsorptie (IBD, coeliakie, pancreatitis); maligniteit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384770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r>
                        <a:rPr lang="nl-BE" sz="1100" b="1" dirty="0"/>
                        <a:t>Huidrash, eczeem, urticaria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IBD, coeliakie, voedingsallergie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82783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r>
                        <a:rPr lang="nl-BE" sz="1100" b="1" dirty="0"/>
                        <a:t>Gewrichtspijn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IBD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38820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/>
                        <a:t>Familiale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voorgeschiedenis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coeliakie</a:t>
                      </a:r>
                      <a:r>
                        <a:rPr lang="en-US" sz="1100" b="1" dirty="0"/>
                        <a:t>, IBD, </a:t>
                      </a:r>
                      <a:r>
                        <a:rPr lang="en-US" sz="1100" b="1" dirty="0" err="1"/>
                        <a:t>peptisch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ulcus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/>
                        <a:t>Coeliakie, IBD, peptisch ulcus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15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87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31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Red flags: </a:t>
            </a:r>
            <a:r>
              <a:rPr lang="en-US" dirty="0" err="1" smtClean="0"/>
              <a:t>klinisch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d flag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3808">
            <a:off x="7628794" y="285007"/>
            <a:ext cx="140969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27E79D32-685D-4050-A358-8D5FD0B03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444559"/>
              </p:ext>
            </p:extLst>
          </p:nvPr>
        </p:nvGraphicFramePr>
        <p:xfrm>
          <a:off x="601977" y="2529364"/>
          <a:ext cx="7940046" cy="25755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970023">
                  <a:extLst>
                    <a:ext uri="{9D8B030D-6E8A-4147-A177-3AD203B41FA5}">
                      <a16:colId xmlns:a16="http://schemas.microsoft.com/office/drawing/2014/main" val="2068126950"/>
                    </a:ext>
                  </a:extLst>
                </a:gridCol>
                <a:gridCol w="3970023">
                  <a:extLst>
                    <a:ext uri="{9D8B030D-6E8A-4147-A177-3AD203B41FA5}">
                      <a16:colId xmlns:a16="http://schemas.microsoft.com/office/drawing/2014/main" val="2297856846"/>
                    </a:ext>
                  </a:extLst>
                </a:gridCol>
              </a:tblGrid>
              <a:tr h="158800">
                <a:tc>
                  <a:txBody>
                    <a:bodyPr/>
                    <a:lstStyle/>
                    <a:p>
                      <a:pPr algn="ctr"/>
                      <a:r>
                        <a:rPr lang="nl-BE" sz="1000" dirty="0"/>
                        <a:t>Alarmsymptoom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dirty="0"/>
                        <a:t>Mogelijks wijzend 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80826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fontAlgn="t"/>
                      <a:r>
                        <a:rPr lang="nl-BE" sz="1100" b="1" dirty="0" smtClean="0">
                          <a:effectLst/>
                        </a:rPr>
                        <a:t>Aften</a:t>
                      </a:r>
                      <a:endParaRPr lang="nl-BE" sz="11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BE" sz="1100" b="0" dirty="0">
                          <a:effectLst/>
                        </a:rPr>
                        <a:t>IBD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801596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fontAlgn="t"/>
                      <a:r>
                        <a:rPr lang="en-US" sz="1100" b="1" dirty="0" err="1" smtClean="0">
                          <a:effectLst/>
                        </a:rPr>
                        <a:t>Gelokaliseerde</a:t>
                      </a:r>
                      <a:r>
                        <a:rPr lang="en-US" sz="1100" b="1" baseline="0" dirty="0" smtClean="0">
                          <a:effectLst/>
                        </a:rPr>
                        <a:t> </a:t>
                      </a:r>
                      <a:r>
                        <a:rPr lang="en-US" sz="1100" b="1" baseline="0" dirty="0" err="1" smtClean="0">
                          <a:effectLst/>
                        </a:rPr>
                        <a:t>rechter</a:t>
                      </a:r>
                      <a:r>
                        <a:rPr lang="en-US" sz="1100" b="1" baseline="0" dirty="0" smtClean="0">
                          <a:effectLst/>
                        </a:rPr>
                        <a:t> </a:t>
                      </a:r>
                      <a:r>
                        <a:rPr lang="en-US" sz="1100" b="1" baseline="0" dirty="0" err="1" smtClean="0">
                          <a:effectLst/>
                        </a:rPr>
                        <a:t>hypochonder</a:t>
                      </a:r>
                      <a:r>
                        <a:rPr lang="en-US" sz="1100" b="1" baseline="0" dirty="0" smtClean="0">
                          <a:effectLst/>
                        </a:rPr>
                        <a:t> </a:t>
                      </a:r>
                      <a:r>
                        <a:rPr lang="en-US" sz="1100" b="1" baseline="0" dirty="0" err="1" smtClean="0">
                          <a:effectLst/>
                        </a:rPr>
                        <a:t>pijn</a:t>
                      </a:r>
                      <a:endParaRPr lang="en-US" sz="11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BE" sz="1100" b="0" dirty="0" smtClean="0">
                          <a:effectLst/>
                        </a:rPr>
                        <a:t>Galstenen,</a:t>
                      </a:r>
                      <a:r>
                        <a:rPr lang="nl-BE" sz="1100" b="0" baseline="0" dirty="0" smtClean="0">
                          <a:effectLst/>
                        </a:rPr>
                        <a:t> cholecystitis</a:t>
                      </a:r>
                      <a:endParaRPr lang="nl-BE" sz="11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6356669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fontAlgn="t"/>
                      <a:r>
                        <a:rPr lang="en-US" sz="1100" b="1" dirty="0" err="1" smtClean="0">
                          <a:effectLst/>
                        </a:rPr>
                        <a:t>Gelokaliseerde</a:t>
                      </a:r>
                      <a:r>
                        <a:rPr lang="en-US" sz="1100" b="1" dirty="0" smtClean="0">
                          <a:effectLst/>
                        </a:rPr>
                        <a:t> </a:t>
                      </a:r>
                      <a:r>
                        <a:rPr lang="en-US" sz="1100" b="1" dirty="0" err="1" smtClean="0">
                          <a:effectLst/>
                        </a:rPr>
                        <a:t>rechter</a:t>
                      </a:r>
                      <a:r>
                        <a:rPr lang="en-US" sz="1100" b="1" baseline="0" dirty="0" smtClean="0">
                          <a:effectLst/>
                        </a:rPr>
                        <a:t> fossa </a:t>
                      </a:r>
                      <a:r>
                        <a:rPr lang="en-US" sz="1100" b="1" baseline="0" dirty="0" err="1" smtClean="0">
                          <a:effectLst/>
                        </a:rPr>
                        <a:t>pijn</a:t>
                      </a:r>
                      <a:endParaRPr lang="en-US" sz="11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b="0" dirty="0" err="1" smtClean="0">
                          <a:effectLst/>
                        </a:rPr>
                        <a:t>Ovariële</a:t>
                      </a:r>
                      <a:r>
                        <a:rPr lang="en-US" sz="1100" b="0" dirty="0" smtClean="0">
                          <a:effectLst/>
                        </a:rPr>
                        <a:t> </a:t>
                      </a:r>
                      <a:r>
                        <a:rPr lang="en-US" sz="1100" b="0" dirty="0" err="1" smtClean="0">
                          <a:effectLst/>
                        </a:rPr>
                        <a:t>cyste</a:t>
                      </a:r>
                      <a:r>
                        <a:rPr lang="en-US" sz="1100" b="0" dirty="0" smtClean="0">
                          <a:effectLst/>
                        </a:rPr>
                        <a:t> of </a:t>
                      </a:r>
                      <a:r>
                        <a:rPr lang="en-US" sz="1100" b="0" dirty="0" err="1" smtClean="0">
                          <a:effectLst/>
                        </a:rPr>
                        <a:t>massa</a:t>
                      </a:r>
                      <a:r>
                        <a:rPr lang="en-US" sz="1100" b="0" dirty="0" smtClean="0">
                          <a:effectLst/>
                        </a:rPr>
                        <a:t>, </a:t>
                      </a:r>
                      <a:r>
                        <a:rPr lang="en-US" sz="1100" b="0" dirty="0" err="1" smtClean="0">
                          <a:effectLst/>
                        </a:rPr>
                        <a:t>chronische</a:t>
                      </a:r>
                      <a:r>
                        <a:rPr lang="en-US" sz="1100" b="0" dirty="0" smtClean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appendicitis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810294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fontAlgn="t"/>
                      <a:r>
                        <a:rPr lang="nl-BE" sz="1100" b="1" dirty="0" smtClean="0">
                          <a:effectLst/>
                        </a:rPr>
                        <a:t>Linker </a:t>
                      </a:r>
                      <a:r>
                        <a:rPr lang="nl-BE" sz="1100" b="1" dirty="0" err="1" smtClean="0">
                          <a:effectLst/>
                        </a:rPr>
                        <a:t>fossa</a:t>
                      </a:r>
                      <a:r>
                        <a:rPr lang="nl-BE" sz="1100" b="1" baseline="0" dirty="0" smtClean="0">
                          <a:effectLst/>
                        </a:rPr>
                        <a:t> pijn</a:t>
                      </a:r>
                      <a:endParaRPr lang="nl-BE" sz="11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BE" sz="1100" b="0" dirty="0" smtClean="0">
                          <a:effectLst/>
                        </a:rPr>
                        <a:t>Constipatie, </a:t>
                      </a:r>
                      <a:r>
                        <a:rPr lang="en-US" sz="1100" b="0" dirty="0" err="1" smtClean="0">
                          <a:effectLst/>
                        </a:rPr>
                        <a:t>ovariële</a:t>
                      </a:r>
                      <a:r>
                        <a:rPr lang="en-US" sz="1100" b="0" dirty="0" smtClean="0">
                          <a:effectLst/>
                        </a:rPr>
                        <a:t> </a:t>
                      </a:r>
                      <a:r>
                        <a:rPr lang="en-US" sz="1100" b="0" dirty="0" err="1" smtClean="0">
                          <a:effectLst/>
                        </a:rPr>
                        <a:t>cyste</a:t>
                      </a:r>
                      <a:r>
                        <a:rPr lang="en-US" sz="1100" b="0" dirty="0" smtClean="0">
                          <a:effectLst/>
                        </a:rPr>
                        <a:t> of </a:t>
                      </a:r>
                      <a:r>
                        <a:rPr lang="en-US" sz="1100" b="0" dirty="0" err="1" smtClean="0">
                          <a:effectLst/>
                        </a:rPr>
                        <a:t>massa</a:t>
                      </a:r>
                      <a:r>
                        <a:rPr lang="en-US" sz="1100" b="0" dirty="0" smtClean="0">
                          <a:effectLst/>
                        </a:rPr>
                        <a:t>, colitis </a:t>
                      </a:r>
                      <a:r>
                        <a:rPr lang="en-US" sz="1100" b="0" dirty="0" err="1" smtClean="0">
                          <a:effectLst/>
                        </a:rPr>
                        <a:t>ulcerosa</a:t>
                      </a:r>
                      <a:endParaRPr lang="nl-BE" sz="11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70010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fontAlgn="t"/>
                      <a:r>
                        <a:rPr lang="nl-BE" sz="1100" b="1" dirty="0" smtClean="0">
                          <a:effectLst/>
                        </a:rPr>
                        <a:t>Suprapubische pijn</a:t>
                      </a:r>
                      <a:endParaRPr lang="nl-BE" sz="11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BE" sz="1100" b="0" dirty="0" smtClean="0">
                          <a:effectLst/>
                        </a:rPr>
                        <a:t>Urineweginfectie</a:t>
                      </a:r>
                      <a:endParaRPr lang="nl-BE" sz="11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314166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fontAlgn="t"/>
                      <a:r>
                        <a:rPr lang="nl-BE" sz="1100" b="1" dirty="0" smtClean="0">
                          <a:effectLst/>
                        </a:rPr>
                        <a:t>Hepatomegalie</a:t>
                      </a:r>
                      <a:endParaRPr lang="nl-BE" sz="11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b="0" dirty="0" smtClean="0">
                          <a:effectLst/>
                        </a:rPr>
                        <a:t>Hepatitis </a:t>
                      </a:r>
                      <a:r>
                        <a:rPr lang="en-US" sz="1100" b="0" dirty="0" err="1" smtClean="0">
                          <a:effectLst/>
                        </a:rPr>
                        <a:t>en</a:t>
                      </a:r>
                      <a:r>
                        <a:rPr lang="en-US" sz="1100" b="0" dirty="0" smtClean="0">
                          <a:effectLst/>
                        </a:rPr>
                        <a:t> </a:t>
                      </a:r>
                      <a:r>
                        <a:rPr lang="en-US" sz="1100" b="0" dirty="0" err="1" smtClean="0">
                          <a:effectLst/>
                        </a:rPr>
                        <a:t>andere</a:t>
                      </a:r>
                      <a:r>
                        <a:rPr lang="en-US" sz="1100" b="0" dirty="0" smtClean="0">
                          <a:effectLst/>
                        </a:rPr>
                        <a:t> </a:t>
                      </a:r>
                      <a:r>
                        <a:rPr lang="en-US" sz="1100" b="0" dirty="0" err="1" smtClean="0">
                          <a:effectLst/>
                        </a:rPr>
                        <a:t>leverpathologie</a:t>
                      </a:r>
                      <a:endParaRPr lang="en-US" sz="11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8034857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fontAlgn="t"/>
                      <a:r>
                        <a:rPr lang="nl-BE" sz="1100" b="1" dirty="0" smtClean="0">
                          <a:effectLst/>
                        </a:rPr>
                        <a:t>Splenomegalie</a:t>
                      </a:r>
                      <a:endParaRPr lang="nl-BE" sz="11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BE" sz="1100" b="0" dirty="0" smtClean="0">
                          <a:effectLst/>
                        </a:rPr>
                        <a:t>Hemolytische ziekte,</a:t>
                      </a:r>
                      <a:r>
                        <a:rPr lang="nl-BE" sz="1100" b="0" baseline="0" dirty="0" smtClean="0">
                          <a:effectLst/>
                        </a:rPr>
                        <a:t> milt abcessen, hematologische maligniteit…</a:t>
                      </a:r>
                      <a:endParaRPr lang="nl-BE" sz="11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331825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fontAlgn="t"/>
                      <a:r>
                        <a:rPr lang="nl-BE" sz="1100" b="1" dirty="0" err="1" smtClean="0">
                          <a:effectLst/>
                        </a:rPr>
                        <a:t>Nierslagpijn</a:t>
                      </a:r>
                      <a:endParaRPr lang="nl-BE" sz="11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BE" sz="1100" b="0" dirty="0" smtClean="0">
                          <a:effectLst/>
                        </a:rPr>
                        <a:t>Pyelonefritis</a:t>
                      </a:r>
                      <a:endParaRPr lang="nl-BE" sz="11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874592"/>
                  </a:ext>
                </a:extLst>
              </a:tr>
              <a:tr h="248835">
                <a:tc>
                  <a:txBody>
                    <a:bodyPr/>
                    <a:lstStyle/>
                    <a:p>
                      <a:pPr fontAlgn="t"/>
                      <a:r>
                        <a:rPr lang="nl-BE" sz="1100" b="1" dirty="0" smtClean="0">
                          <a:effectLst/>
                        </a:rPr>
                        <a:t>Perianale afwijkingen (skin </a:t>
                      </a:r>
                      <a:r>
                        <a:rPr lang="nl-BE" sz="1100" b="1" dirty="0">
                          <a:effectLst/>
                        </a:rPr>
                        <a:t>tags, </a:t>
                      </a:r>
                      <a:r>
                        <a:rPr lang="nl-BE" sz="1100" b="1" dirty="0" smtClean="0">
                          <a:effectLst/>
                        </a:rPr>
                        <a:t>fissuren, fistels)</a:t>
                      </a:r>
                      <a:endParaRPr lang="nl-BE" sz="11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BE" sz="1100" b="0" dirty="0">
                          <a:effectLst/>
                        </a:rPr>
                        <a:t>IBD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811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8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b="1" dirty="0" err="1" smtClean="0"/>
              <a:t>Geen</a:t>
            </a:r>
            <a:r>
              <a:rPr lang="en-US" sz="2000" b="1" dirty="0" smtClean="0"/>
              <a:t> ‘rode </a:t>
            </a:r>
            <a:r>
              <a:rPr lang="en-US" sz="2000" b="1" dirty="0" err="1" smtClean="0"/>
              <a:t>vlaggen</a:t>
            </a:r>
            <a:r>
              <a:rPr lang="en-US" sz="2000" b="1" dirty="0" smtClean="0"/>
              <a:t>’ </a:t>
            </a:r>
            <a:r>
              <a:rPr lang="en-US" sz="2000" b="1" dirty="0" err="1" smtClean="0"/>
              <a:t>bij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anamnese</a:t>
            </a:r>
            <a:r>
              <a:rPr lang="en-US" sz="2000" b="1" dirty="0" smtClean="0"/>
              <a:t> of </a:t>
            </a:r>
            <a:r>
              <a:rPr lang="en-US" sz="2000" b="1" dirty="0" err="1" smtClean="0"/>
              <a:t>klinisch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onderzoek</a:t>
            </a:r>
            <a:endParaRPr lang="en-US" sz="2000" b="1" dirty="0" smtClean="0"/>
          </a:p>
          <a:p>
            <a:pPr lvl="1"/>
            <a:r>
              <a:rPr lang="en-US" sz="1600" b="1" dirty="0" err="1" smtClean="0"/>
              <a:t>Aanvullende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onderzoeken</a:t>
            </a:r>
            <a:r>
              <a:rPr lang="en-US" sz="1600" b="1" dirty="0" smtClean="0"/>
              <a:t>:</a:t>
            </a:r>
          </a:p>
          <a:p>
            <a:pPr lvl="2"/>
            <a:r>
              <a:rPr lang="nl-BE" sz="1500" dirty="0" smtClean="0"/>
              <a:t>Stoelgangsstaal</a:t>
            </a:r>
            <a:r>
              <a:rPr lang="en-US" sz="1500" dirty="0" smtClean="0"/>
              <a:t> </a:t>
            </a:r>
            <a:r>
              <a:rPr lang="en-US" sz="1500" dirty="0" err="1"/>
              <a:t>voor</a:t>
            </a:r>
            <a:r>
              <a:rPr lang="en-US" sz="1500" dirty="0"/>
              <a:t> </a:t>
            </a:r>
            <a:r>
              <a:rPr lang="en-US" sz="1500" dirty="0" smtClean="0"/>
              <a:t>occult </a:t>
            </a:r>
            <a:r>
              <a:rPr lang="en-US" sz="1500" dirty="0" err="1"/>
              <a:t>bloed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 smtClean="0"/>
              <a:t>evt</a:t>
            </a:r>
            <a:r>
              <a:rPr lang="en-US" sz="1500" dirty="0" smtClean="0"/>
              <a:t>. </a:t>
            </a:r>
            <a:r>
              <a:rPr lang="en-US" sz="1500" dirty="0" err="1"/>
              <a:t>parasieten</a:t>
            </a:r>
            <a:endParaRPr lang="en-US" sz="1500" dirty="0"/>
          </a:p>
          <a:p>
            <a:pPr lvl="2"/>
            <a:r>
              <a:rPr lang="en-US" sz="1500" dirty="0" err="1" smtClean="0"/>
              <a:t>Evt</a:t>
            </a:r>
            <a:r>
              <a:rPr lang="en-US" sz="1500" dirty="0" smtClean="0"/>
              <a:t>. </a:t>
            </a:r>
            <a:r>
              <a:rPr lang="en-US" sz="1500" dirty="0" err="1"/>
              <a:t>bloedname</a:t>
            </a:r>
            <a:r>
              <a:rPr lang="en-US" sz="1500" dirty="0"/>
              <a:t> </a:t>
            </a:r>
            <a:r>
              <a:rPr lang="en-US" sz="1500" dirty="0" err="1"/>
              <a:t>voor</a:t>
            </a:r>
            <a:r>
              <a:rPr lang="en-US" sz="1500" dirty="0"/>
              <a:t> tissue </a:t>
            </a:r>
            <a:r>
              <a:rPr lang="en-US" sz="1500" dirty="0" err="1" smtClean="0"/>
              <a:t>transglutaminasen</a:t>
            </a:r>
            <a:r>
              <a:rPr lang="en-US" sz="1500" dirty="0" smtClean="0"/>
              <a:t>, </a:t>
            </a:r>
            <a:r>
              <a:rPr lang="en-US" sz="1500" dirty="0" err="1" smtClean="0"/>
              <a:t>cofo</a:t>
            </a:r>
            <a:r>
              <a:rPr lang="en-US" sz="1500" dirty="0" smtClean="0"/>
              <a:t>, </a:t>
            </a:r>
            <a:r>
              <a:rPr lang="en-US" sz="1500" dirty="0" err="1" smtClean="0"/>
              <a:t>sedimentatie</a:t>
            </a:r>
            <a:r>
              <a:rPr lang="en-US" sz="1500" dirty="0" smtClean="0"/>
              <a:t> </a:t>
            </a:r>
            <a:r>
              <a:rPr lang="en-US" sz="1500" dirty="0" err="1" smtClean="0"/>
              <a:t>en</a:t>
            </a:r>
            <a:r>
              <a:rPr lang="en-US" sz="1500" dirty="0" smtClean="0"/>
              <a:t> CRP</a:t>
            </a:r>
            <a:endParaRPr lang="en-US" sz="1500" dirty="0"/>
          </a:p>
          <a:p>
            <a:pPr lvl="1"/>
            <a:endParaRPr lang="en-US" sz="1600" dirty="0" smtClean="0"/>
          </a:p>
          <a:p>
            <a:pPr lvl="1"/>
            <a:r>
              <a:rPr lang="en-US" sz="1600" b="1" dirty="0" err="1" smtClean="0"/>
              <a:t>Aanpak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functionele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buikpijn</a:t>
            </a:r>
            <a:endParaRPr lang="en-US" sz="1600" b="1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400" dirty="0" err="1" smtClean="0"/>
              <a:t>Therapeutische</a:t>
            </a:r>
            <a:r>
              <a:rPr lang="en-US" sz="1400" dirty="0" smtClean="0"/>
              <a:t> </a:t>
            </a:r>
            <a:r>
              <a:rPr lang="en-US" sz="1400" dirty="0" err="1" smtClean="0"/>
              <a:t>alliantie</a:t>
            </a:r>
            <a:r>
              <a:rPr lang="en-US" sz="1400" dirty="0" smtClean="0"/>
              <a:t> met </a:t>
            </a:r>
            <a:r>
              <a:rPr lang="en-US" sz="1400" dirty="0" err="1" smtClean="0"/>
              <a:t>ouders</a:t>
            </a:r>
            <a:r>
              <a:rPr lang="en-US" sz="1400" dirty="0" smtClean="0"/>
              <a:t>; </a:t>
            </a:r>
            <a:r>
              <a:rPr lang="en-US" sz="1400" dirty="0" err="1" smtClean="0"/>
              <a:t>bij</a:t>
            </a:r>
            <a:r>
              <a:rPr lang="en-US" sz="1400" dirty="0" smtClean="0"/>
              <a:t> </a:t>
            </a:r>
            <a:r>
              <a:rPr lang="en-US" sz="1400" dirty="0" err="1" smtClean="0"/>
              <a:t>eerste</a:t>
            </a:r>
            <a:r>
              <a:rPr lang="en-US" sz="1400" dirty="0" smtClean="0"/>
              <a:t> contact </a:t>
            </a:r>
            <a:r>
              <a:rPr lang="en-US" sz="1400" dirty="0" err="1" smtClean="0"/>
              <a:t>vermoeden</a:t>
            </a:r>
            <a:r>
              <a:rPr lang="en-US" sz="1400" dirty="0" smtClean="0"/>
              <a:t> </a:t>
            </a:r>
            <a:r>
              <a:rPr lang="en-US" sz="1400" dirty="0" err="1" smtClean="0"/>
              <a:t>functionele</a:t>
            </a:r>
            <a:r>
              <a:rPr lang="en-US" sz="1400" dirty="0" smtClean="0"/>
              <a:t> </a:t>
            </a:r>
            <a:r>
              <a:rPr lang="en-US" sz="1400" dirty="0" err="1" smtClean="0"/>
              <a:t>buikpijn</a:t>
            </a:r>
            <a:r>
              <a:rPr lang="en-US" sz="1400" dirty="0" smtClean="0"/>
              <a:t> </a:t>
            </a:r>
            <a:r>
              <a:rPr lang="en-US" sz="1400" dirty="0" err="1" smtClean="0"/>
              <a:t>benoemen</a:t>
            </a:r>
            <a:endParaRPr lang="en-US" sz="1400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400" dirty="0" err="1" smtClean="0"/>
              <a:t>Identificeer</a:t>
            </a:r>
            <a:r>
              <a:rPr lang="en-US" sz="1400" dirty="0" smtClean="0"/>
              <a:t> </a:t>
            </a:r>
            <a:r>
              <a:rPr lang="en-US" sz="1400" dirty="0" err="1" smtClean="0"/>
              <a:t>onderliggende</a:t>
            </a:r>
            <a:r>
              <a:rPr lang="en-US" sz="1400" dirty="0" smtClean="0"/>
              <a:t> </a:t>
            </a:r>
            <a:r>
              <a:rPr lang="en-US" sz="1400" dirty="0" err="1" smtClean="0"/>
              <a:t>psychosociale</a:t>
            </a:r>
            <a:r>
              <a:rPr lang="en-US" sz="1400" dirty="0" smtClean="0"/>
              <a:t> </a:t>
            </a:r>
            <a:r>
              <a:rPr lang="en-US" sz="1400" dirty="0" err="1" smtClean="0"/>
              <a:t>factoren</a:t>
            </a:r>
            <a:endParaRPr lang="en-US" sz="1400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400" dirty="0" err="1" smtClean="0"/>
              <a:t>Patiënt-educatie</a:t>
            </a:r>
            <a:endParaRPr lang="en-US" sz="1000" dirty="0" smtClean="0"/>
          </a:p>
          <a:p>
            <a:pPr marL="914400" lvl="2" indent="0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Pijn</a:t>
            </a:r>
            <a:r>
              <a:rPr lang="en-US" sz="1400" dirty="0" smtClean="0"/>
              <a:t> </a:t>
            </a:r>
            <a:r>
              <a:rPr lang="en-US" sz="1400" dirty="0"/>
              <a:t>door </a:t>
            </a:r>
            <a:r>
              <a:rPr lang="en-US" sz="1400" dirty="0" err="1"/>
              <a:t>fysiologische</a:t>
            </a:r>
            <a:r>
              <a:rPr lang="en-US" sz="1400" dirty="0"/>
              <a:t> </a:t>
            </a:r>
            <a:r>
              <a:rPr lang="en-US" sz="1400" dirty="0" err="1"/>
              <a:t>werking</a:t>
            </a:r>
            <a:r>
              <a:rPr lang="en-US" sz="1400" dirty="0"/>
              <a:t> van het </a:t>
            </a:r>
            <a:r>
              <a:rPr lang="en-US" sz="1400" dirty="0" smtClean="0"/>
              <a:t>gastro-</a:t>
            </a:r>
            <a:r>
              <a:rPr lang="en-US" sz="1400" dirty="0" err="1" smtClean="0"/>
              <a:t>intestinaal</a:t>
            </a:r>
            <a:r>
              <a:rPr lang="en-US" sz="1400" dirty="0" smtClean="0"/>
              <a:t> </a:t>
            </a:r>
            <a:r>
              <a:rPr lang="en-US" sz="1400" dirty="0" err="1"/>
              <a:t>stelsel</a:t>
            </a:r>
            <a:r>
              <a:rPr lang="en-US" sz="1400" dirty="0"/>
              <a:t>: </a:t>
            </a:r>
          </a:p>
          <a:p>
            <a:pPr lvl="3"/>
            <a:r>
              <a:rPr lang="en-US" sz="1000" dirty="0" err="1"/>
              <a:t>viscerale</a:t>
            </a:r>
            <a:r>
              <a:rPr lang="en-US" sz="1000" dirty="0"/>
              <a:t> hyperalgesia</a:t>
            </a:r>
          </a:p>
          <a:p>
            <a:pPr lvl="3"/>
            <a:r>
              <a:rPr lang="en-US" sz="1000" dirty="0" err="1"/>
              <a:t>verminderde</a:t>
            </a:r>
            <a:r>
              <a:rPr lang="en-US" sz="1000" dirty="0"/>
              <a:t> </a:t>
            </a:r>
            <a:r>
              <a:rPr lang="en-US" sz="1000" dirty="0" err="1"/>
              <a:t>pijndrempel</a:t>
            </a:r>
            <a:r>
              <a:rPr lang="en-US" sz="1000" dirty="0"/>
              <a:t> </a:t>
            </a:r>
            <a:r>
              <a:rPr lang="en-US" sz="1000" dirty="0" err="1"/>
              <a:t>bij</a:t>
            </a:r>
            <a:r>
              <a:rPr lang="en-US" sz="1000" dirty="0"/>
              <a:t> </a:t>
            </a:r>
            <a:r>
              <a:rPr lang="en-US" sz="1000" dirty="0" err="1"/>
              <a:t>uitzetting</a:t>
            </a:r>
            <a:r>
              <a:rPr lang="en-US" sz="1000" dirty="0"/>
              <a:t> van het rectum</a:t>
            </a:r>
          </a:p>
          <a:p>
            <a:pPr lvl="3"/>
            <a:r>
              <a:rPr lang="en-US" sz="1000" dirty="0" err="1"/>
              <a:t>Biopsychosociaal</a:t>
            </a:r>
            <a:r>
              <a:rPr lang="en-US" sz="1000" dirty="0"/>
              <a:t> </a:t>
            </a:r>
            <a:r>
              <a:rPr lang="en-US" sz="1000" dirty="0" err="1"/>
              <a:t>pijnmodel</a:t>
            </a:r>
            <a:endParaRPr lang="en-US" sz="1000" dirty="0"/>
          </a:p>
          <a:p>
            <a:pPr marL="1371600" lvl="3" indent="0">
              <a:buNone/>
            </a:pPr>
            <a:r>
              <a:rPr lang="en-US" sz="1400" dirty="0" err="1"/>
              <a:t>Eventueel</a:t>
            </a:r>
            <a:r>
              <a:rPr lang="en-US" sz="1400" dirty="0"/>
              <a:t> diagnose subtype: irritable bowel syndrome, </a:t>
            </a:r>
            <a:r>
              <a:rPr lang="en-US" sz="1400" dirty="0" err="1" smtClean="0"/>
              <a:t>dyspepsie</a:t>
            </a:r>
            <a:r>
              <a:rPr lang="en-US" sz="1400" dirty="0" smtClean="0"/>
              <a:t>, </a:t>
            </a:r>
            <a:r>
              <a:rPr lang="en-US" sz="1400" dirty="0" err="1"/>
              <a:t>abdominale</a:t>
            </a:r>
            <a:r>
              <a:rPr lang="en-US" sz="1400" dirty="0"/>
              <a:t> migraine</a:t>
            </a:r>
            <a:r>
              <a:rPr lang="en-US" sz="1400" dirty="0" smtClean="0"/>
              <a:t>…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400" dirty="0" err="1" smtClean="0"/>
              <a:t>Voorzie</a:t>
            </a:r>
            <a:r>
              <a:rPr lang="en-US" sz="1400" dirty="0" smtClean="0"/>
              <a:t> follow-up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School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normale</a:t>
            </a:r>
            <a:r>
              <a:rPr lang="en-US" sz="1400" dirty="0" smtClean="0"/>
              <a:t> </a:t>
            </a:r>
            <a:r>
              <a:rPr lang="en-US" sz="1400" dirty="0" err="1" smtClean="0"/>
              <a:t>activiteiten</a:t>
            </a:r>
            <a:r>
              <a:rPr lang="en-US" sz="1400" dirty="0" smtClean="0"/>
              <a:t> </a:t>
            </a:r>
            <a:r>
              <a:rPr lang="en-US" sz="1400" dirty="0" err="1" smtClean="0"/>
              <a:t>hervatten</a:t>
            </a:r>
            <a:endParaRPr lang="en-US" sz="1400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400" dirty="0" err="1" smtClean="0"/>
              <a:t>Cognitieve</a:t>
            </a:r>
            <a:r>
              <a:rPr lang="en-US" sz="1400" dirty="0" smtClean="0"/>
              <a:t> </a:t>
            </a:r>
            <a:r>
              <a:rPr lang="en-US" sz="1400" dirty="0" err="1" smtClean="0"/>
              <a:t>gedragstherapie</a:t>
            </a:r>
            <a:r>
              <a:rPr lang="en-US" sz="1400" dirty="0" smtClean="0"/>
              <a:t>, </a:t>
            </a:r>
            <a:r>
              <a:rPr lang="en-US" sz="1400" dirty="0" err="1" smtClean="0"/>
              <a:t>relaxatietechnieken</a:t>
            </a:r>
            <a:r>
              <a:rPr lang="en-US" sz="1400" dirty="0" smtClean="0"/>
              <a:t>, </a:t>
            </a:r>
            <a:r>
              <a:rPr lang="en-US" sz="1400" dirty="0" err="1" smtClean="0"/>
              <a:t>hypnotherapie</a:t>
            </a:r>
            <a:endParaRPr lang="en-US" sz="1400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400" dirty="0" err="1" smtClean="0"/>
              <a:t>Ook</a:t>
            </a:r>
            <a:r>
              <a:rPr lang="en-US" sz="1400" dirty="0" smtClean="0"/>
              <a:t> </a:t>
            </a:r>
            <a:r>
              <a:rPr lang="en-US" sz="1400" dirty="0" err="1" smtClean="0"/>
              <a:t>evidentie</a:t>
            </a:r>
            <a:r>
              <a:rPr lang="en-US" sz="1400" dirty="0" smtClean="0"/>
              <a:t> </a:t>
            </a:r>
            <a:r>
              <a:rPr lang="en-US" sz="1400" dirty="0" err="1" smtClean="0"/>
              <a:t>voor</a:t>
            </a:r>
            <a:r>
              <a:rPr lang="en-US" sz="1400" dirty="0" smtClean="0"/>
              <a:t>: </a:t>
            </a:r>
            <a:r>
              <a:rPr lang="en-US" sz="1400" dirty="0" err="1" smtClean="0"/>
              <a:t>probiotica</a:t>
            </a:r>
            <a:r>
              <a:rPr lang="en-US" sz="1400" dirty="0" smtClean="0"/>
              <a:t> (</a:t>
            </a:r>
            <a:r>
              <a:rPr lang="en-US" sz="1400" dirty="0" err="1" smtClean="0"/>
              <a:t>Enterol</a:t>
            </a:r>
            <a:r>
              <a:rPr lang="en-US" sz="1400" dirty="0" smtClean="0"/>
              <a:t>), </a:t>
            </a:r>
            <a:r>
              <a:rPr lang="en-US" sz="1400" dirty="0" err="1" smtClean="0"/>
              <a:t>vezels</a:t>
            </a:r>
            <a:r>
              <a:rPr lang="en-US" sz="1400" dirty="0" smtClean="0"/>
              <a:t> (</a:t>
            </a:r>
            <a:r>
              <a:rPr lang="en-US" sz="1400" dirty="0" err="1" smtClean="0"/>
              <a:t>Spagulax</a:t>
            </a:r>
            <a:r>
              <a:rPr lang="en-US" sz="1400" dirty="0" smtClean="0"/>
              <a:t>), </a:t>
            </a:r>
            <a:r>
              <a:rPr lang="en-US" sz="1400" dirty="0" err="1" smtClean="0"/>
              <a:t>pepermuntolie</a:t>
            </a:r>
            <a:r>
              <a:rPr lang="en-US" sz="1400" dirty="0" smtClean="0"/>
              <a:t> (</a:t>
            </a:r>
            <a:r>
              <a:rPr lang="en-US" sz="1400" dirty="0" err="1" smtClean="0"/>
              <a:t>Tempocol</a:t>
            </a:r>
            <a:r>
              <a:rPr lang="en-US" sz="1400" dirty="0" smtClean="0"/>
              <a:t>)</a:t>
            </a:r>
            <a:endParaRPr lang="en-US" sz="1000" dirty="0" smtClean="0"/>
          </a:p>
          <a:p>
            <a:pPr marL="1200150" lvl="2" indent="-342900">
              <a:buFont typeface="+mj-lt"/>
              <a:buAutoNum type="arabicPeriod" startAt="4"/>
            </a:pPr>
            <a:endParaRPr lang="en-US" sz="1600" dirty="0" smtClean="0"/>
          </a:p>
          <a:p>
            <a:pPr marL="1657350" lvl="3" indent="-342900">
              <a:buFont typeface="+mj-lt"/>
              <a:buAutoNum type="arabicPeriod"/>
            </a:pPr>
            <a:endParaRPr 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16877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5802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Initiële</a:t>
            </a:r>
            <a:r>
              <a:rPr lang="en-US" dirty="0" smtClean="0"/>
              <a:t> </a:t>
            </a:r>
            <a:r>
              <a:rPr lang="en-US" dirty="0" err="1" smtClean="0"/>
              <a:t>aanpak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chronische</a:t>
            </a:r>
            <a:r>
              <a:rPr lang="en-US" dirty="0" smtClean="0"/>
              <a:t> </a:t>
            </a:r>
            <a:r>
              <a:rPr lang="en-US" dirty="0" err="1" smtClean="0"/>
              <a:t>buikpijn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8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/>
          <a:srcRect r="317" b="27057"/>
          <a:stretch/>
        </p:blipFill>
        <p:spPr>
          <a:xfrm>
            <a:off x="232878" y="296609"/>
            <a:ext cx="5680635" cy="621690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162894" y="2886310"/>
            <a:ext cx="3230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solidFill>
                  <a:srgbClr val="F58025"/>
                </a:solidFill>
                <a:latin typeface="+mj-lt"/>
                <a:ea typeface="+mj-ea"/>
                <a:cs typeface="+mj-cs"/>
              </a:rPr>
              <a:t>Functionele buikpijn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232878" y="415636"/>
            <a:ext cx="5016016" cy="368135"/>
          </a:xfrm>
          <a:prstGeom prst="rect">
            <a:avLst/>
          </a:prstGeom>
          <a:noFill/>
          <a:ln w="38100">
            <a:solidFill>
              <a:srgbClr val="F58025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0650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b="1" dirty="0" err="1" smtClean="0"/>
              <a:t>Wél</a:t>
            </a:r>
            <a:r>
              <a:rPr lang="en-US" sz="2000" b="1" dirty="0" smtClean="0"/>
              <a:t> ‘rode </a:t>
            </a:r>
            <a:r>
              <a:rPr lang="en-US" sz="2000" b="1" dirty="0" err="1" smtClean="0"/>
              <a:t>vlaggen</a:t>
            </a:r>
            <a:r>
              <a:rPr lang="en-US" sz="2000" b="1" dirty="0" smtClean="0"/>
              <a:t>’ </a:t>
            </a:r>
            <a:r>
              <a:rPr lang="en-US" sz="2000" b="1" dirty="0" err="1" smtClean="0"/>
              <a:t>bij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anamnese</a:t>
            </a:r>
            <a:r>
              <a:rPr lang="en-US" sz="2000" b="1" dirty="0" smtClean="0"/>
              <a:t> of </a:t>
            </a:r>
            <a:r>
              <a:rPr lang="en-US" sz="2000" b="1" dirty="0" err="1" smtClean="0"/>
              <a:t>klinisch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onderzoek</a:t>
            </a:r>
            <a:endParaRPr lang="en-US" sz="2000" b="1" dirty="0" smtClean="0"/>
          </a:p>
          <a:p>
            <a:pPr marL="857250" lvl="2" indent="0">
              <a:buNone/>
            </a:pPr>
            <a:r>
              <a:rPr lang="en-US" sz="2100" dirty="0" smtClean="0"/>
              <a:t>Steeds:</a:t>
            </a:r>
          </a:p>
          <a:p>
            <a:pPr marL="857250" lvl="2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		-</a:t>
            </a:r>
            <a:r>
              <a:rPr lang="en-US" sz="1600" dirty="0" err="1" smtClean="0"/>
              <a:t>Stoelgangsstaal</a:t>
            </a:r>
            <a:r>
              <a:rPr lang="en-US" sz="1600" dirty="0"/>
              <a:t>: </a:t>
            </a:r>
            <a:r>
              <a:rPr lang="en-US" sz="1600" dirty="0" smtClean="0"/>
              <a:t>FOB, </a:t>
            </a:r>
            <a:r>
              <a:rPr lang="en-US" sz="1600" dirty="0" err="1" smtClean="0"/>
              <a:t>parasieten</a:t>
            </a:r>
            <a:endParaRPr lang="en-US" sz="1600" dirty="0" smtClean="0"/>
          </a:p>
          <a:p>
            <a:pPr marL="857250" lvl="2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		-</a:t>
            </a:r>
            <a:r>
              <a:rPr lang="en-US" sz="1600" dirty="0" err="1"/>
              <a:t>Bloedname</a:t>
            </a:r>
            <a:r>
              <a:rPr lang="en-US" sz="1600" dirty="0"/>
              <a:t> (</a:t>
            </a:r>
            <a:r>
              <a:rPr lang="en-US" sz="1600" dirty="0" err="1"/>
              <a:t>cofo</a:t>
            </a:r>
            <a:r>
              <a:rPr lang="en-US" sz="1600" dirty="0"/>
              <a:t>, CRP, </a:t>
            </a:r>
            <a:r>
              <a:rPr lang="en-US" sz="1600" dirty="0" err="1"/>
              <a:t>sedimentatie</a:t>
            </a:r>
            <a:r>
              <a:rPr lang="en-US" sz="1600" dirty="0"/>
              <a:t>, glucose, </a:t>
            </a:r>
            <a:r>
              <a:rPr lang="en-US" sz="1600" dirty="0" err="1" smtClean="0"/>
              <a:t>elektrolieten</a:t>
            </a:r>
            <a:r>
              <a:rPr lang="en-US" sz="1600" dirty="0" smtClean="0"/>
              <a:t>, </a:t>
            </a:r>
            <a:r>
              <a:rPr lang="en-US" sz="1600" dirty="0" err="1"/>
              <a:t>albumine</a:t>
            </a:r>
            <a:r>
              <a:rPr lang="en-US" sz="1600" dirty="0"/>
              <a:t>, </a:t>
            </a:r>
            <a:r>
              <a:rPr lang="en-US" sz="1600" dirty="0" err="1"/>
              <a:t>totaal</a:t>
            </a:r>
            <a:r>
              <a:rPr lang="en-US" sz="1600" dirty="0"/>
              <a:t> </a:t>
            </a:r>
            <a:r>
              <a:rPr lang="en-US" sz="1600" dirty="0" err="1"/>
              <a:t>eiwit</a:t>
            </a:r>
            <a:r>
              <a:rPr lang="en-US" sz="1600" dirty="0"/>
              <a:t>, </a:t>
            </a:r>
            <a:r>
              <a:rPr lang="en-US" sz="1600" dirty="0" smtClean="0"/>
              <a:t>				</a:t>
            </a:r>
            <a:r>
              <a:rPr lang="en-US" sz="1600" dirty="0" err="1" smtClean="0"/>
              <a:t>ferritine</a:t>
            </a:r>
            <a:r>
              <a:rPr lang="en-US" sz="1600" dirty="0"/>
              <a:t>, lever-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nierfunctie</a:t>
            </a:r>
            <a:r>
              <a:rPr lang="en-US" sz="1600" dirty="0"/>
              <a:t>, lipase, </a:t>
            </a:r>
            <a:r>
              <a:rPr lang="en-US" sz="1600" dirty="0" smtClean="0"/>
              <a:t>tissue-</a:t>
            </a:r>
            <a:r>
              <a:rPr lang="en-US" sz="1600" dirty="0" err="1" smtClean="0"/>
              <a:t>transglutaminasen</a:t>
            </a:r>
            <a:r>
              <a:rPr lang="en-US" sz="1600" dirty="0" smtClean="0"/>
              <a:t>, 						</a:t>
            </a:r>
            <a:r>
              <a:rPr lang="en-US" sz="1600" dirty="0" err="1" smtClean="0"/>
              <a:t>schildkliertesten</a:t>
            </a:r>
            <a:r>
              <a:rPr lang="en-US" sz="1600" dirty="0"/>
              <a:t>)</a:t>
            </a:r>
            <a:endParaRPr lang="en-US" sz="1600" dirty="0" smtClean="0"/>
          </a:p>
          <a:p>
            <a:pPr marL="857250" lvl="2" indent="0">
              <a:buNone/>
            </a:pPr>
            <a:endParaRPr lang="en-US" sz="1600" dirty="0"/>
          </a:p>
          <a:p>
            <a:pPr marL="857250" lvl="2" indent="0">
              <a:buNone/>
            </a:pPr>
            <a:r>
              <a:rPr lang="en-US" sz="2100" dirty="0" err="1" smtClean="0"/>
              <a:t>Afhankelijk</a:t>
            </a:r>
            <a:r>
              <a:rPr lang="en-US" sz="2100" dirty="0" smtClean="0"/>
              <a:t> van </a:t>
            </a:r>
            <a:r>
              <a:rPr lang="en-US" sz="2100" dirty="0" err="1" smtClean="0"/>
              <a:t>symptomen</a:t>
            </a:r>
            <a:r>
              <a:rPr lang="en-US" sz="2100" dirty="0" smtClean="0"/>
              <a:t>:</a:t>
            </a:r>
          </a:p>
          <a:p>
            <a:pPr marL="857250" lvl="2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 	-</a:t>
            </a:r>
            <a:r>
              <a:rPr lang="en-US" sz="1600" dirty="0" err="1" smtClean="0"/>
              <a:t>Urinestaal</a:t>
            </a:r>
            <a:r>
              <a:rPr lang="en-US" sz="1600" dirty="0" smtClean="0"/>
              <a:t> met </a:t>
            </a:r>
            <a:r>
              <a:rPr lang="en-US" sz="1600" dirty="0" err="1" smtClean="0"/>
              <a:t>cultuur</a:t>
            </a:r>
            <a:endParaRPr lang="en-US" sz="1600" dirty="0" smtClean="0"/>
          </a:p>
          <a:p>
            <a:pPr marL="857250" lvl="2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		-</a:t>
            </a:r>
            <a:r>
              <a:rPr lang="en-US" sz="1600" dirty="0" err="1"/>
              <a:t>S</a:t>
            </a:r>
            <a:r>
              <a:rPr lang="en-US" sz="1600" dirty="0" err="1" smtClean="0"/>
              <a:t>toelgangsstaal</a:t>
            </a:r>
            <a:r>
              <a:rPr lang="en-US" sz="1600" dirty="0"/>
              <a:t>:</a:t>
            </a:r>
            <a:r>
              <a:rPr lang="en-US" sz="1600" dirty="0" smtClean="0"/>
              <a:t> </a:t>
            </a:r>
            <a:r>
              <a:rPr lang="en-US" sz="1600" dirty="0" err="1" smtClean="0"/>
              <a:t>cultuur</a:t>
            </a:r>
            <a:r>
              <a:rPr lang="en-US" sz="1600" dirty="0" smtClean="0"/>
              <a:t>, </a:t>
            </a:r>
            <a:r>
              <a:rPr lang="en-US" sz="1600" dirty="0" err="1" smtClean="0"/>
              <a:t>calprotectine</a:t>
            </a:r>
            <a:r>
              <a:rPr lang="en-US" sz="1600" dirty="0" smtClean="0"/>
              <a:t>, H. pylori Antigen</a:t>
            </a:r>
          </a:p>
          <a:p>
            <a:pPr marL="857250" lvl="2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		-</a:t>
            </a:r>
            <a:r>
              <a:rPr lang="en-US" sz="1600" dirty="0" err="1" smtClean="0"/>
              <a:t>Ureum</a:t>
            </a:r>
            <a:r>
              <a:rPr lang="en-US" sz="1600" dirty="0" smtClean="0"/>
              <a:t> </a:t>
            </a:r>
            <a:r>
              <a:rPr lang="en-US" sz="1600" dirty="0" err="1" smtClean="0"/>
              <a:t>ademtest</a:t>
            </a:r>
            <a:endParaRPr lang="en-US" sz="1600" dirty="0" smtClean="0"/>
          </a:p>
          <a:p>
            <a:pPr marL="857250" lvl="2" indent="0">
              <a:buNone/>
            </a:pPr>
            <a:r>
              <a:rPr lang="en-US" sz="1600" dirty="0" smtClean="0"/>
              <a:t>	 	-RAST-</a:t>
            </a:r>
            <a:r>
              <a:rPr lang="en-US" sz="1600" dirty="0" err="1" smtClean="0"/>
              <a:t>testen</a:t>
            </a:r>
            <a:r>
              <a:rPr lang="en-US" sz="1600" dirty="0" smtClean="0"/>
              <a:t> </a:t>
            </a:r>
            <a:r>
              <a:rPr lang="en-US" sz="1600" dirty="0" err="1" smtClean="0"/>
              <a:t>voor</a:t>
            </a:r>
            <a:r>
              <a:rPr lang="en-US" sz="1600" dirty="0" smtClean="0"/>
              <a:t> </a:t>
            </a:r>
            <a:r>
              <a:rPr lang="en-US" sz="1600" dirty="0" err="1" smtClean="0"/>
              <a:t>voedingsallergenen</a:t>
            </a:r>
            <a:endParaRPr lang="en-US" sz="1600" dirty="0" smtClean="0"/>
          </a:p>
          <a:p>
            <a:pPr marL="857250" lvl="2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-</a:t>
            </a:r>
            <a:r>
              <a:rPr lang="en-US" sz="1600" dirty="0" err="1" smtClean="0"/>
              <a:t>Beeldvorming</a:t>
            </a:r>
            <a:r>
              <a:rPr lang="en-US" sz="1600" dirty="0" smtClean="0"/>
              <a:t>: echo abdomen, Rx abdomen, MRI </a:t>
            </a:r>
            <a:r>
              <a:rPr lang="en-US" sz="1600" dirty="0" err="1" smtClean="0"/>
              <a:t>enterografie</a:t>
            </a:r>
            <a:endParaRPr lang="en-US" sz="1600" dirty="0" smtClean="0"/>
          </a:p>
          <a:p>
            <a:pPr marL="857250" lvl="2" indent="0">
              <a:buNone/>
            </a:pPr>
            <a:r>
              <a:rPr lang="en-US" sz="1600" dirty="0" smtClean="0"/>
              <a:t> 		-</a:t>
            </a:r>
            <a:r>
              <a:rPr lang="en-US" sz="1600" dirty="0" err="1" smtClean="0"/>
              <a:t>Impedantie</a:t>
            </a:r>
            <a:r>
              <a:rPr lang="en-US" sz="1600" dirty="0" smtClean="0"/>
              <a:t> </a:t>
            </a:r>
            <a:r>
              <a:rPr lang="en-US" sz="1600" dirty="0" err="1" smtClean="0"/>
              <a:t>ph-metrie</a:t>
            </a:r>
            <a:endParaRPr lang="en-US" sz="1600" dirty="0" smtClean="0"/>
          </a:p>
          <a:p>
            <a:pPr marL="857250" lvl="2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-Gastro- </a:t>
            </a:r>
            <a:r>
              <a:rPr lang="en-US" sz="1600" dirty="0" err="1" smtClean="0"/>
              <a:t>en</a:t>
            </a:r>
            <a:r>
              <a:rPr lang="en-US" sz="1600" dirty="0" smtClean="0"/>
              <a:t>/of </a:t>
            </a:r>
            <a:r>
              <a:rPr lang="en-US" sz="1600" dirty="0" err="1" smtClean="0"/>
              <a:t>coloscopie</a:t>
            </a:r>
            <a:endParaRPr lang="en-US" sz="1600" dirty="0" smtClean="0"/>
          </a:p>
          <a:p>
            <a:pPr marL="857250" lvl="2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	 	-Lactose-</a:t>
            </a:r>
            <a:r>
              <a:rPr lang="en-US" sz="1600" dirty="0" err="1" smtClean="0"/>
              <a:t>ademtest</a:t>
            </a:r>
            <a:endParaRPr lang="en-US" sz="1600" dirty="0" smtClean="0"/>
          </a:p>
          <a:p>
            <a:pPr marL="857250" lvl="2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16877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5802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Initiële</a:t>
            </a:r>
            <a:r>
              <a:rPr lang="en-US" dirty="0" smtClean="0"/>
              <a:t> </a:t>
            </a:r>
            <a:r>
              <a:rPr lang="en-US" dirty="0" err="1" smtClean="0"/>
              <a:t>aanpak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chronische</a:t>
            </a:r>
            <a:r>
              <a:rPr lang="en-US" dirty="0" smtClean="0"/>
              <a:t> </a:t>
            </a:r>
            <a:r>
              <a:rPr lang="en-US" dirty="0" err="1" smtClean="0"/>
              <a:t>buikpijn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6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339" y="204299"/>
            <a:ext cx="9073661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Denk aan constipatie </a:t>
            </a:r>
            <a:r>
              <a:rPr lang="nl-BE" dirty="0"/>
              <a:t>bij </a:t>
            </a:r>
            <a:r>
              <a:rPr lang="nl-BE" dirty="0" smtClean="0"/>
              <a:t>kind met buikpijn!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sz="2000" dirty="0" smtClean="0"/>
              <a:t>Kind en ouders vaak niet bewust van constipatie</a:t>
            </a:r>
          </a:p>
          <a:p>
            <a:r>
              <a:rPr lang="en-US" sz="2000" dirty="0" err="1"/>
              <a:t>Constipatie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functioneel</a:t>
            </a:r>
            <a:r>
              <a:rPr lang="en-US" sz="2000" dirty="0"/>
              <a:t> (</a:t>
            </a:r>
            <a:r>
              <a:rPr lang="en-US" sz="2000" dirty="0" err="1"/>
              <a:t>meestal</a:t>
            </a:r>
            <a:r>
              <a:rPr lang="en-US" sz="2000" dirty="0"/>
              <a:t>) of </a:t>
            </a:r>
            <a:r>
              <a:rPr lang="en-US" sz="2000" dirty="0" err="1"/>
              <a:t>organisch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endParaRPr lang="en-US" sz="2000" dirty="0"/>
          </a:p>
          <a:p>
            <a:endParaRPr lang="nl-BE" sz="2000" b="1" dirty="0" smtClean="0"/>
          </a:p>
          <a:p>
            <a:r>
              <a:rPr lang="nl-BE" sz="2000" b="1" dirty="0" err="1" smtClean="0"/>
              <a:t>Investigaties</a:t>
            </a:r>
            <a:endParaRPr lang="nl-BE" sz="2000" b="1" dirty="0"/>
          </a:p>
          <a:p>
            <a:pPr lvl="1"/>
            <a:r>
              <a:rPr lang="nl-BE" sz="1800" dirty="0">
                <a:solidFill>
                  <a:srgbClr val="7C6A55"/>
                </a:solidFill>
              </a:rPr>
              <a:t>Constipatie = klinische diagnose</a:t>
            </a:r>
          </a:p>
          <a:p>
            <a:pPr lvl="1"/>
            <a:r>
              <a:rPr lang="nl-BE" sz="1800" dirty="0" smtClean="0">
                <a:solidFill>
                  <a:srgbClr val="7C6A55"/>
                </a:solidFill>
              </a:rPr>
              <a:t>Bij twijfel eventueel RX abdomen/wervelzuil</a:t>
            </a:r>
          </a:p>
          <a:p>
            <a:pPr lvl="1"/>
            <a:endParaRPr lang="nl-BE" sz="1800" dirty="0">
              <a:solidFill>
                <a:srgbClr val="7C6A55"/>
              </a:solidFill>
            </a:endParaRPr>
          </a:p>
          <a:p>
            <a:pPr marL="457200" lvl="1" indent="0">
              <a:buNone/>
            </a:pPr>
            <a:r>
              <a:rPr lang="nl-BE" sz="1800" dirty="0" smtClean="0">
                <a:solidFill>
                  <a:srgbClr val="7C6A55"/>
                </a:solidFill>
              </a:rPr>
              <a:t>Bij aanhoudende constipatie ondanks therapie of tekens van obstructie:</a:t>
            </a:r>
            <a:endParaRPr lang="nl-BE" sz="1800" dirty="0">
              <a:solidFill>
                <a:srgbClr val="7C6A55"/>
              </a:solidFill>
            </a:endParaRPr>
          </a:p>
          <a:p>
            <a:pPr lvl="1"/>
            <a:r>
              <a:rPr lang="nl-BE" sz="1800" dirty="0" smtClean="0">
                <a:solidFill>
                  <a:srgbClr val="7C6A55"/>
                </a:solidFill>
              </a:rPr>
              <a:t>Anale </a:t>
            </a:r>
            <a:r>
              <a:rPr lang="nl-BE" sz="1800" dirty="0" err="1" smtClean="0">
                <a:solidFill>
                  <a:srgbClr val="7C6A55"/>
                </a:solidFill>
              </a:rPr>
              <a:t>manometrie</a:t>
            </a:r>
            <a:r>
              <a:rPr lang="nl-BE" sz="1800" dirty="0" smtClean="0">
                <a:solidFill>
                  <a:srgbClr val="7C6A55"/>
                </a:solidFill>
              </a:rPr>
              <a:t> </a:t>
            </a:r>
            <a:endParaRPr lang="nl-BE" sz="1800" dirty="0">
              <a:solidFill>
                <a:srgbClr val="7C6A55"/>
              </a:solidFill>
            </a:endParaRPr>
          </a:p>
          <a:p>
            <a:pPr lvl="1"/>
            <a:r>
              <a:rPr lang="nl-BE" sz="1800" dirty="0">
                <a:solidFill>
                  <a:srgbClr val="7C6A55"/>
                </a:solidFill>
              </a:rPr>
              <a:t>Bloedonderzoek (</a:t>
            </a:r>
            <a:r>
              <a:rPr lang="nl-BE" sz="1800" dirty="0" err="1">
                <a:solidFill>
                  <a:srgbClr val="7C6A55"/>
                </a:solidFill>
              </a:rPr>
              <a:t>oa</a:t>
            </a:r>
            <a:r>
              <a:rPr lang="nl-BE" sz="1800" dirty="0">
                <a:solidFill>
                  <a:srgbClr val="7C6A55"/>
                </a:solidFill>
              </a:rPr>
              <a:t>. bloedbeeld, </a:t>
            </a:r>
            <a:r>
              <a:rPr lang="nl-BE" sz="1800" dirty="0" err="1">
                <a:solidFill>
                  <a:srgbClr val="7C6A55"/>
                </a:solidFill>
              </a:rPr>
              <a:t>tTG</a:t>
            </a:r>
            <a:r>
              <a:rPr lang="nl-BE" sz="1800" dirty="0">
                <a:solidFill>
                  <a:srgbClr val="7C6A55"/>
                </a:solidFill>
              </a:rPr>
              <a:t>, schildklierfunctie, ionogram</a:t>
            </a:r>
            <a:r>
              <a:rPr lang="nl-BE" sz="1800" dirty="0" smtClean="0">
                <a:solidFill>
                  <a:srgbClr val="7C6A55"/>
                </a:solidFill>
              </a:rPr>
              <a:t>)</a:t>
            </a:r>
          </a:p>
          <a:p>
            <a:pPr lvl="1"/>
            <a:r>
              <a:rPr lang="nl-BE" sz="1800" dirty="0" smtClean="0">
                <a:solidFill>
                  <a:srgbClr val="7C6A55"/>
                </a:solidFill>
              </a:rPr>
              <a:t>Eventueel RX </a:t>
            </a:r>
            <a:r>
              <a:rPr lang="nl-BE" sz="1800" dirty="0">
                <a:solidFill>
                  <a:srgbClr val="7C6A55"/>
                </a:solidFill>
              </a:rPr>
              <a:t>colon inloop (Megarectum? </a:t>
            </a:r>
            <a:r>
              <a:rPr lang="nl-BE" sz="1800" dirty="0" err="1">
                <a:solidFill>
                  <a:srgbClr val="7C6A55"/>
                </a:solidFill>
              </a:rPr>
              <a:t>Hirschsprung</a:t>
            </a:r>
            <a:r>
              <a:rPr lang="nl-BE" sz="1800" dirty="0">
                <a:solidFill>
                  <a:srgbClr val="7C6A55"/>
                </a:solidFill>
              </a:rPr>
              <a:t>? Obstructie</a:t>
            </a:r>
            <a:r>
              <a:rPr lang="nl-BE" sz="1800" dirty="0" smtClean="0">
                <a:solidFill>
                  <a:srgbClr val="7C6A55"/>
                </a:solidFill>
              </a:rPr>
              <a:t>?)</a:t>
            </a:r>
            <a:endParaRPr lang="nl-BE" sz="1800" dirty="0">
              <a:solidFill>
                <a:srgbClr val="7C6A55"/>
              </a:solidFill>
            </a:endParaRPr>
          </a:p>
          <a:p>
            <a:pPr lvl="1"/>
            <a:r>
              <a:rPr lang="nl-BE" sz="1800" dirty="0" smtClean="0">
                <a:solidFill>
                  <a:srgbClr val="7C6A55"/>
                </a:solidFill>
              </a:rPr>
              <a:t>Eventueel transitonderzoek </a:t>
            </a:r>
            <a:r>
              <a:rPr lang="nl-BE" sz="1800" dirty="0">
                <a:solidFill>
                  <a:srgbClr val="7C6A55"/>
                </a:solidFill>
              </a:rPr>
              <a:t>(RX pellet)</a:t>
            </a:r>
          </a:p>
          <a:p>
            <a:pPr marL="457200" lvl="1" indent="0">
              <a:buNone/>
            </a:pPr>
            <a:endParaRPr lang="nl-BE" sz="1800" dirty="0">
              <a:solidFill>
                <a:srgbClr val="7C6A55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Behandeling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</a:rPr>
              <a:t>Basismaatregelen (toilethouding, vezelrijke voeding, voldoende vocht, frequent WC-bezoek)</a:t>
            </a:r>
          </a:p>
          <a:p>
            <a:pPr lvl="1"/>
            <a:r>
              <a:rPr lang="nl-BE" sz="1800" dirty="0" smtClean="0">
                <a:solidFill>
                  <a:srgbClr val="7C6A55"/>
                </a:solidFill>
              </a:rPr>
              <a:t>Baby’s en jonge kinderen</a:t>
            </a:r>
          </a:p>
          <a:p>
            <a:pPr lvl="2"/>
            <a:r>
              <a:rPr lang="nl-BE" sz="1400" dirty="0" smtClean="0">
                <a:solidFill>
                  <a:srgbClr val="7C6A55"/>
                </a:solidFill>
              </a:rPr>
              <a:t> Lactulose </a:t>
            </a:r>
            <a:r>
              <a:rPr lang="nl-BE" sz="1400" dirty="0">
                <a:solidFill>
                  <a:srgbClr val="7C6A55"/>
                </a:solidFill>
              </a:rPr>
              <a:t>(1ml/kg/dosis 1-2x/dag</a:t>
            </a:r>
            <a:r>
              <a:rPr lang="nl-BE" sz="1400" dirty="0" smtClean="0">
                <a:solidFill>
                  <a:srgbClr val="7C6A55"/>
                </a:solidFill>
              </a:rPr>
              <a:t>)</a:t>
            </a:r>
          </a:p>
          <a:p>
            <a:pPr lvl="2"/>
            <a:r>
              <a:rPr lang="nl-BE" sz="1400" dirty="0">
                <a:solidFill>
                  <a:srgbClr val="7C6A55"/>
                </a:solidFill>
              </a:rPr>
              <a:t>Glycerine </a:t>
            </a:r>
            <a:r>
              <a:rPr lang="nl-BE" sz="1400" dirty="0" err="1">
                <a:solidFill>
                  <a:srgbClr val="7C6A55"/>
                </a:solidFill>
              </a:rPr>
              <a:t>suppo</a:t>
            </a:r>
            <a:r>
              <a:rPr lang="nl-BE" sz="1400" dirty="0">
                <a:solidFill>
                  <a:srgbClr val="7C6A55"/>
                </a:solidFill>
              </a:rPr>
              <a:t> (max 1x/dag</a:t>
            </a:r>
            <a:r>
              <a:rPr lang="nl-BE" sz="1400" dirty="0" smtClean="0">
                <a:solidFill>
                  <a:srgbClr val="7C6A55"/>
                </a:solidFill>
              </a:rPr>
              <a:t>)</a:t>
            </a:r>
            <a:endParaRPr lang="nl-BE" sz="1400" dirty="0">
              <a:solidFill>
                <a:srgbClr val="7C6A55"/>
              </a:solidFill>
            </a:endParaRPr>
          </a:p>
          <a:p>
            <a:pPr lvl="1"/>
            <a:r>
              <a:rPr lang="nl-BE" sz="1800" dirty="0" err="1">
                <a:solidFill>
                  <a:srgbClr val="7C6A55"/>
                </a:solidFill>
              </a:rPr>
              <a:t>Macrogol</a:t>
            </a:r>
            <a:r>
              <a:rPr lang="nl-BE" sz="1800" dirty="0">
                <a:solidFill>
                  <a:srgbClr val="7C6A55"/>
                </a:solidFill>
              </a:rPr>
              <a:t> </a:t>
            </a:r>
            <a:endParaRPr lang="nl-BE" sz="1800" dirty="0" smtClean="0">
              <a:solidFill>
                <a:srgbClr val="7C6A55"/>
              </a:solidFill>
            </a:endParaRPr>
          </a:p>
          <a:p>
            <a:pPr lvl="2"/>
            <a:r>
              <a:rPr lang="nl-BE" sz="1400" dirty="0">
                <a:solidFill>
                  <a:srgbClr val="7C6A55"/>
                </a:solidFill>
              </a:rPr>
              <a:t>O</a:t>
            </a:r>
            <a:r>
              <a:rPr lang="nl-BE" sz="1400" dirty="0" smtClean="0">
                <a:solidFill>
                  <a:srgbClr val="7C6A55"/>
                </a:solidFill>
              </a:rPr>
              <a:t>nderhoudsdosis 0,8 g/kg </a:t>
            </a:r>
            <a:r>
              <a:rPr lang="nl-BE" sz="1400" dirty="0">
                <a:solidFill>
                  <a:srgbClr val="7C6A55"/>
                </a:solidFill>
              </a:rPr>
              <a:t>of </a:t>
            </a:r>
            <a:r>
              <a:rPr lang="nl-BE" sz="1400" dirty="0" err="1" smtClean="0">
                <a:solidFill>
                  <a:srgbClr val="7C6A55"/>
                </a:solidFill>
              </a:rPr>
              <a:t>desimpactieschema</a:t>
            </a:r>
            <a:r>
              <a:rPr lang="nl-BE" sz="1400" dirty="0" smtClean="0">
                <a:solidFill>
                  <a:srgbClr val="7C6A55"/>
                </a:solidFill>
              </a:rPr>
              <a:t> opbouwschema tot 2 g/kg</a:t>
            </a:r>
          </a:p>
          <a:p>
            <a:pPr lvl="2"/>
            <a:r>
              <a:rPr lang="en-US" sz="1400" dirty="0" err="1">
                <a:solidFill>
                  <a:srgbClr val="7C6A55"/>
                </a:solidFill>
              </a:rPr>
              <a:t>Movicol</a:t>
            </a:r>
            <a:r>
              <a:rPr lang="en-US" sz="1400" dirty="0">
                <a:solidFill>
                  <a:srgbClr val="7C6A55"/>
                </a:solidFill>
              </a:rPr>
              <a:t>, </a:t>
            </a:r>
            <a:r>
              <a:rPr lang="en-US" sz="1400" dirty="0" err="1">
                <a:solidFill>
                  <a:srgbClr val="7C6A55"/>
                </a:solidFill>
              </a:rPr>
              <a:t>forlax</a:t>
            </a:r>
            <a:r>
              <a:rPr lang="en-US" sz="1400" dirty="0">
                <a:solidFill>
                  <a:srgbClr val="7C6A55"/>
                </a:solidFill>
              </a:rPr>
              <a:t>, </a:t>
            </a:r>
            <a:r>
              <a:rPr lang="en-US" sz="1400" dirty="0" err="1">
                <a:solidFill>
                  <a:srgbClr val="7C6A55"/>
                </a:solidFill>
              </a:rPr>
              <a:t>laxido</a:t>
            </a:r>
            <a:r>
              <a:rPr lang="en-US" sz="1400" dirty="0">
                <a:solidFill>
                  <a:srgbClr val="7C6A55"/>
                </a:solidFill>
              </a:rPr>
              <a:t>, </a:t>
            </a:r>
            <a:r>
              <a:rPr lang="en-US" sz="1400" dirty="0" err="1">
                <a:solidFill>
                  <a:srgbClr val="7C6A55"/>
                </a:solidFill>
              </a:rPr>
              <a:t>dulcosoft</a:t>
            </a:r>
            <a:r>
              <a:rPr lang="en-US" sz="1400" dirty="0">
                <a:solidFill>
                  <a:srgbClr val="7C6A55"/>
                </a:solidFill>
              </a:rPr>
              <a:t>…</a:t>
            </a:r>
            <a:endParaRPr lang="nl-BE" sz="1400" dirty="0">
              <a:solidFill>
                <a:srgbClr val="7C6A55"/>
              </a:solidFill>
            </a:endParaRPr>
          </a:p>
          <a:p>
            <a:pPr lvl="1"/>
            <a:r>
              <a:rPr lang="nl-BE" sz="1800" dirty="0" smtClean="0">
                <a:solidFill>
                  <a:srgbClr val="7C6A55"/>
                </a:solidFill>
              </a:rPr>
              <a:t>2</a:t>
            </a:r>
            <a:r>
              <a:rPr lang="nl-BE" sz="1800" baseline="30000" dirty="0" smtClean="0">
                <a:solidFill>
                  <a:srgbClr val="7C6A55"/>
                </a:solidFill>
              </a:rPr>
              <a:t>e</a:t>
            </a:r>
            <a:r>
              <a:rPr lang="nl-BE" sz="1800" dirty="0" smtClean="0">
                <a:solidFill>
                  <a:srgbClr val="7C6A55"/>
                </a:solidFill>
              </a:rPr>
              <a:t> </a:t>
            </a:r>
            <a:r>
              <a:rPr lang="nl-BE" sz="1800" dirty="0" err="1" smtClean="0">
                <a:solidFill>
                  <a:srgbClr val="7C6A55"/>
                </a:solidFill>
              </a:rPr>
              <a:t>lijnstherapie</a:t>
            </a:r>
            <a:r>
              <a:rPr lang="nl-BE" sz="1800" dirty="0" smtClean="0">
                <a:solidFill>
                  <a:srgbClr val="7C6A55"/>
                </a:solidFill>
              </a:rPr>
              <a:t> Picosulfaat </a:t>
            </a:r>
            <a:r>
              <a:rPr lang="nl-BE" sz="1800" dirty="0">
                <a:solidFill>
                  <a:srgbClr val="7C6A55"/>
                </a:solidFill>
              </a:rPr>
              <a:t>(</a:t>
            </a:r>
            <a:r>
              <a:rPr lang="nl-BE" sz="1800" dirty="0" err="1">
                <a:solidFill>
                  <a:srgbClr val="7C6A55"/>
                </a:solidFill>
              </a:rPr>
              <a:t>Laxoberon</a:t>
            </a:r>
            <a:r>
              <a:rPr lang="nl-BE" sz="1800" dirty="0">
                <a:solidFill>
                  <a:srgbClr val="7C6A55"/>
                </a:solidFill>
              </a:rPr>
              <a:t>)</a:t>
            </a:r>
          </a:p>
          <a:p>
            <a:pPr lvl="1"/>
            <a:r>
              <a:rPr lang="nl-BE" sz="1800" dirty="0" smtClean="0">
                <a:solidFill>
                  <a:srgbClr val="7C6A55"/>
                </a:solidFill>
              </a:rPr>
              <a:t>Fosfaatlavement </a:t>
            </a:r>
            <a:r>
              <a:rPr lang="nl-BE" sz="1800" dirty="0">
                <a:solidFill>
                  <a:srgbClr val="7C6A55"/>
                </a:solidFill>
              </a:rPr>
              <a:t>(</a:t>
            </a:r>
            <a:r>
              <a:rPr lang="nl-BE" sz="1800" dirty="0" err="1">
                <a:solidFill>
                  <a:srgbClr val="7C6A55"/>
                </a:solidFill>
              </a:rPr>
              <a:t>Cleen</a:t>
            </a:r>
            <a:r>
              <a:rPr lang="nl-BE" sz="1800" dirty="0">
                <a:solidFill>
                  <a:srgbClr val="7C6A55"/>
                </a:solidFill>
              </a:rPr>
              <a:t>) of waterlavement (10ml/kg)</a:t>
            </a:r>
          </a:p>
          <a:p>
            <a:pPr lvl="1"/>
            <a:endParaRPr lang="nl-BE" sz="1800" dirty="0">
              <a:solidFill>
                <a:srgbClr val="7C6A55"/>
              </a:solidFill>
            </a:endParaRPr>
          </a:p>
          <a:p>
            <a:pPr lvl="1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38333" t="32651" r="33224" b="9741"/>
          <a:stretch/>
        </p:blipFill>
        <p:spPr>
          <a:xfrm>
            <a:off x="6870907" y="1531764"/>
            <a:ext cx="1912610" cy="21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83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Oesofagitis</a:t>
            </a:r>
            <a:r>
              <a:rPr lang="en-US" dirty="0" smtClean="0"/>
              <a:t> &amp; gastritis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kinderen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075" y="6330950"/>
            <a:ext cx="2133600" cy="365125"/>
          </a:xfrm>
        </p:spPr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415636" y="1303338"/>
            <a:ext cx="8271164" cy="458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b="1" dirty="0"/>
              <a:t>Refluxoesofagitis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Irritatie distale slokdarm &lt; zure </a:t>
            </a:r>
            <a:r>
              <a:rPr lang="nl-BE" sz="1800" dirty="0" err="1">
                <a:solidFill>
                  <a:srgbClr val="7C6A55"/>
                </a:solidFill>
                <a:latin typeface="Calibri"/>
                <a:cs typeface="Calibri"/>
              </a:rPr>
              <a:t>gastro-oesofagale</a:t>
            </a:r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 reflux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Symptomen</a:t>
            </a:r>
          </a:p>
          <a:p>
            <a:pPr lvl="2"/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</a:rPr>
              <a:t>Overmatige </a:t>
            </a:r>
            <a:r>
              <a:rPr lang="nl-BE" sz="1600" dirty="0" err="1">
                <a:solidFill>
                  <a:srgbClr val="7C6A55"/>
                </a:solidFill>
                <a:latin typeface="Calibri"/>
                <a:cs typeface="Calibri"/>
              </a:rPr>
              <a:t>regurgitaties</a:t>
            </a:r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</a:rPr>
              <a:t>/braken/nausea</a:t>
            </a:r>
          </a:p>
          <a:p>
            <a:pPr lvl="2"/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</a:rPr>
              <a:t>Anorexie, voedingsweigering, onrust rond voedingsmoment</a:t>
            </a:r>
          </a:p>
          <a:p>
            <a:pPr lvl="2"/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  <a:sym typeface="Wingdings" panose="05000000000000000000" pitchFamily="2" charset="2"/>
              </a:rPr>
              <a:t>Gewichtsverlies, afbuigende groei</a:t>
            </a:r>
          </a:p>
          <a:p>
            <a:pPr lvl="2"/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</a:rPr>
              <a:t>Pijn thoracaal, epigastrisch</a:t>
            </a:r>
          </a:p>
          <a:p>
            <a:pPr lvl="2"/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</a:rPr>
              <a:t>Minder specifiek</a:t>
            </a:r>
          </a:p>
          <a:p>
            <a:pPr lvl="3"/>
            <a:r>
              <a:rPr lang="nl-BE" sz="1200" dirty="0">
                <a:solidFill>
                  <a:srgbClr val="7C6A55"/>
                </a:solidFill>
                <a:latin typeface="Calibri"/>
                <a:cs typeface="Calibri"/>
              </a:rPr>
              <a:t>Slaapproblemen</a:t>
            </a:r>
          </a:p>
          <a:p>
            <a:pPr lvl="3"/>
            <a:r>
              <a:rPr lang="nl-BE" sz="1200" dirty="0">
                <a:solidFill>
                  <a:srgbClr val="7C6A55"/>
                </a:solidFill>
                <a:latin typeface="Calibri"/>
                <a:cs typeface="Calibri"/>
              </a:rPr>
              <a:t>Hoesten, hyperreactieve luchtwegen</a:t>
            </a:r>
          </a:p>
          <a:p>
            <a:pPr lvl="3"/>
            <a:r>
              <a:rPr lang="nl-BE" sz="1200" dirty="0" err="1">
                <a:solidFill>
                  <a:srgbClr val="7C6A55"/>
                </a:solidFill>
                <a:latin typeface="Calibri"/>
                <a:cs typeface="Calibri"/>
              </a:rPr>
              <a:t>Apnee</a:t>
            </a:r>
            <a:r>
              <a:rPr lang="nl-BE" sz="1200" dirty="0">
                <a:solidFill>
                  <a:srgbClr val="7C6A55"/>
                </a:solidFill>
                <a:latin typeface="Calibri"/>
                <a:cs typeface="Calibri"/>
              </a:rPr>
              <a:t>, acute life </a:t>
            </a:r>
            <a:r>
              <a:rPr lang="nl-BE" sz="1200" dirty="0" err="1">
                <a:solidFill>
                  <a:srgbClr val="7C6A55"/>
                </a:solidFill>
                <a:latin typeface="Calibri"/>
                <a:cs typeface="Calibri"/>
              </a:rPr>
              <a:t>threatening</a:t>
            </a:r>
            <a:r>
              <a:rPr lang="nl-BE" sz="1200" dirty="0">
                <a:solidFill>
                  <a:srgbClr val="7C6A55"/>
                </a:solidFill>
                <a:latin typeface="Calibri"/>
                <a:cs typeface="Calibri"/>
              </a:rPr>
              <a:t> event (ALTE)</a:t>
            </a:r>
          </a:p>
          <a:p>
            <a:pPr lvl="3"/>
            <a:r>
              <a:rPr lang="nl-BE" sz="1200" dirty="0">
                <a:solidFill>
                  <a:srgbClr val="7C6A55"/>
                </a:solidFill>
                <a:latin typeface="Calibri"/>
                <a:cs typeface="Calibri"/>
              </a:rPr>
              <a:t>…</a:t>
            </a:r>
          </a:p>
          <a:p>
            <a:pPr lvl="3"/>
            <a:endParaRPr lang="nl-BE" sz="1000" dirty="0">
              <a:solidFill>
                <a:srgbClr val="7C6A55"/>
              </a:solidFill>
              <a:latin typeface="Calibri"/>
              <a:cs typeface="Calibri"/>
            </a:endParaRPr>
          </a:p>
          <a:p>
            <a:pPr marL="457200" lvl="1" indent="0">
              <a:buFont typeface="Arial"/>
              <a:buNone/>
            </a:pPr>
            <a:endParaRPr lang="nl-BE" dirty="0"/>
          </a:p>
          <a:p>
            <a:pPr marL="457200" lvl="1" indent="0">
              <a:buFont typeface="Arial"/>
              <a:buNone/>
            </a:pPr>
            <a:endParaRPr lang="nl-BE" dirty="0"/>
          </a:p>
        </p:txBody>
      </p:sp>
      <p:pic>
        <p:nvPicPr>
          <p:cNvPr id="3074" name="Picture 2" descr="refl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64" y="3288949"/>
            <a:ext cx="3523436" cy="209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8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Oesofagitis</a:t>
            </a:r>
            <a:r>
              <a:rPr lang="en-US" dirty="0" smtClean="0"/>
              <a:t> &amp; gastritis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kinderen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075" y="6330950"/>
            <a:ext cx="2133600" cy="365125"/>
          </a:xfrm>
        </p:spPr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415636" y="1303338"/>
            <a:ext cx="8271164" cy="4585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b="1" dirty="0"/>
              <a:t>Refluxoesofagitis</a:t>
            </a:r>
          </a:p>
          <a:p>
            <a:pPr lvl="1"/>
            <a:r>
              <a:rPr lang="nl-BE" sz="1800" dirty="0">
                <a:solidFill>
                  <a:schemeClr val="tx1"/>
                </a:solidFill>
                <a:cs typeface="Calibri"/>
              </a:rPr>
              <a:t>Therapie</a:t>
            </a:r>
          </a:p>
          <a:p>
            <a:pPr lvl="2"/>
            <a:r>
              <a:rPr lang="nl-BE" sz="1600" dirty="0">
                <a:solidFill>
                  <a:srgbClr val="7C6A55"/>
                </a:solidFill>
                <a:cs typeface="Calibri"/>
              </a:rPr>
              <a:t>Voedingsaanpassing: </a:t>
            </a:r>
          </a:p>
          <a:p>
            <a:pPr lvl="3"/>
            <a:r>
              <a:rPr lang="nl-BE" sz="1400" dirty="0">
                <a:solidFill>
                  <a:srgbClr val="7C6A55"/>
                </a:solidFill>
                <a:cs typeface="Calibri"/>
              </a:rPr>
              <a:t>Type voeding: anti-refluxmelk/indikking </a:t>
            </a:r>
          </a:p>
          <a:p>
            <a:pPr lvl="3"/>
            <a:r>
              <a:rPr lang="nl-BE" sz="1400" dirty="0" err="1">
                <a:solidFill>
                  <a:srgbClr val="7C6A55"/>
                </a:solidFill>
                <a:cs typeface="Calibri"/>
              </a:rPr>
              <a:t>Koemelkeiwitallergie</a:t>
            </a:r>
            <a:r>
              <a:rPr lang="nl-BE" sz="1400" dirty="0">
                <a:solidFill>
                  <a:srgbClr val="7C6A55"/>
                </a:solidFill>
                <a:cs typeface="Calibri"/>
              </a:rPr>
              <a:t>: extensief </a:t>
            </a:r>
            <a:r>
              <a:rPr lang="nl-BE" sz="1400" dirty="0" err="1">
                <a:solidFill>
                  <a:srgbClr val="7C6A55"/>
                </a:solidFill>
                <a:cs typeface="Calibri"/>
              </a:rPr>
              <a:t>hydrolysaat</a:t>
            </a:r>
            <a:r>
              <a:rPr lang="nl-BE" sz="1400" dirty="0">
                <a:solidFill>
                  <a:srgbClr val="7C6A55"/>
                </a:solidFill>
                <a:cs typeface="Calibri"/>
              </a:rPr>
              <a:t> / aminozurenpreparaat</a:t>
            </a:r>
          </a:p>
          <a:p>
            <a:pPr lvl="3"/>
            <a:r>
              <a:rPr lang="nl-BE" sz="1400" dirty="0">
                <a:solidFill>
                  <a:srgbClr val="7C6A55"/>
                </a:solidFill>
                <a:cs typeface="Calibri"/>
              </a:rPr>
              <a:t>Voedingsmoment: frequentie, hoeveelheid (overvoeding!), houding</a:t>
            </a:r>
          </a:p>
          <a:p>
            <a:pPr lvl="2"/>
            <a:r>
              <a:rPr lang="nl-BE" sz="1600" dirty="0">
                <a:solidFill>
                  <a:srgbClr val="7C6A55"/>
                </a:solidFill>
                <a:cs typeface="Calibri"/>
              </a:rPr>
              <a:t>Medicamenteus:  </a:t>
            </a:r>
            <a:r>
              <a:rPr lang="nl-BE" sz="1600" dirty="0" err="1">
                <a:solidFill>
                  <a:srgbClr val="7C6A55"/>
                </a:solidFill>
                <a:cs typeface="Calibri"/>
              </a:rPr>
              <a:t>Alginaat</a:t>
            </a:r>
            <a:r>
              <a:rPr lang="nl-BE" sz="1600" dirty="0">
                <a:solidFill>
                  <a:srgbClr val="7C6A55"/>
                </a:solidFill>
                <a:cs typeface="Calibri"/>
              </a:rPr>
              <a:t> </a:t>
            </a:r>
            <a:r>
              <a:rPr lang="nl-BE" sz="1300" dirty="0">
                <a:solidFill>
                  <a:srgbClr val="7C6A55"/>
                </a:solidFill>
                <a:cs typeface="Calibri"/>
              </a:rPr>
              <a:t>(</a:t>
            </a:r>
            <a:r>
              <a:rPr lang="nl-BE" sz="1300" dirty="0" err="1">
                <a:solidFill>
                  <a:srgbClr val="7C6A55"/>
                </a:solidFill>
                <a:cs typeface="Calibri"/>
              </a:rPr>
              <a:t>Gaviscon</a:t>
            </a:r>
            <a:r>
              <a:rPr lang="nl-BE" sz="1300" dirty="0">
                <a:solidFill>
                  <a:srgbClr val="7C6A55"/>
                </a:solidFill>
                <a:cs typeface="Calibri"/>
              </a:rPr>
              <a:t>) </a:t>
            </a:r>
            <a:r>
              <a:rPr lang="nl-BE" sz="1600" dirty="0">
                <a:solidFill>
                  <a:srgbClr val="7C6A55"/>
                </a:solidFill>
                <a:cs typeface="Calibri"/>
              </a:rPr>
              <a:t>– Protonpompinhibitor </a:t>
            </a:r>
            <a:r>
              <a:rPr lang="nl-BE" sz="1300" dirty="0">
                <a:solidFill>
                  <a:srgbClr val="7C6A55"/>
                </a:solidFill>
                <a:cs typeface="Calibri"/>
              </a:rPr>
              <a:t>(</a:t>
            </a:r>
            <a:r>
              <a:rPr lang="nl-BE" sz="1300" dirty="0" err="1">
                <a:solidFill>
                  <a:srgbClr val="7C6A55"/>
                </a:solidFill>
                <a:cs typeface="Calibri"/>
              </a:rPr>
              <a:t>Omeprazole</a:t>
            </a:r>
            <a:r>
              <a:rPr lang="nl-BE" sz="1300" dirty="0">
                <a:solidFill>
                  <a:srgbClr val="7C6A55"/>
                </a:solidFill>
                <a:cs typeface="Calibri"/>
              </a:rPr>
              <a:t> 1-2mg/kg/dag) </a:t>
            </a:r>
          </a:p>
          <a:p>
            <a:pPr lvl="2"/>
            <a:endParaRPr lang="nl-BE" sz="16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1"/>
            <a:r>
              <a:rPr lang="nl-BE" sz="1800" dirty="0">
                <a:solidFill>
                  <a:schemeClr val="tx1"/>
                </a:solidFill>
                <a:cs typeface="Calibri"/>
              </a:rPr>
              <a:t>Onderscheid</a:t>
            </a:r>
          </a:p>
          <a:p>
            <a:pPr lvl="2"/>
            <a:r>
              <a:rPr lang="nl-BE" sz="1400" dirty="0">
                <a:solidFill>
                  <a:srgbClr val="7C6A55"/>
                </a:solidFill>
                <a:cs typeface="Calibri"/>
              </a:rPr>
              <a:t>Fysiologische reflux = klinische diagnose</a:t>
            </a:r>
          </a:p>
          <a:p>
            <a:pPr lvl="2"/>
            <a:r>
              <a:rPr lang="nl-BE" sz="1400" dirty="0">
                <a:solidFill>
                  <a:srgbClr val="7C6A55"/>
                </a:solidFill>
                <a:cs typeface="Calibri"/>
              </a:rPr>
              <a:t>Pathologische reflux = onvoldoende verbetering onder standaardtherapie &gt; aanvullende </a:t>
            </a:r>
            <a:r>
              <a:rPr lang="nl-BE" sz="1400" dirty="0" err="1">
                <a:solidFill>
                  <a:srgbClr val="7C6A55"/>
                </a:solidFill>
                <a:cs typeface="Calibri"/>
              </a:rPr>
              <a:t>investigaties</a:t>
            </a:r>
            <a:endParaRPr lang="nl-BE" sz="1800" dirty="0"/>
          </a:p>
          <a:p>
            <a:pPr marL="457200" lvl="1" indent="0">
              <a:buNone/>
            </a:pPr>
            <a:endParaRPr lang="nl-BE" sz="22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1"/>
            <a:r>
              <a:rPr lang="nl-BE" sz="1800" dirty="0">
                <a:solidFill>
                  <a:schemeClr val="tx1"/>
                </a:solidFill>
                <a:latin typeface="Calibri"/>
                <a:cs typeface="Calibri"/>
              </a:rPr>
              <a:t>Verdere </a:t>
            </a:r>
            <a:r>
              <a:rPr lang="nl-BE" sz="1800" dirty="0" err="1">
                <a:solidFill>
                  <a:schemeClr val="tx1"/>
                </a:solidFill>
                <a:latin typeface="Calibri"/>
                <a:cs typeface="Calibri"/>
              </a:rPr>
              <a:t>investigaties</a:t>
            </a:r>
            <a:endParaRPr lang="nl-BE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2"/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</a:rPr>
              <a:t>Bloedonderzoek: bloedbeeld (</a:t>
            </a:r>
            <a:r>
              <a:rPr lang="nl-BE" sz="1600" dirty="0" err="1">
                <a:solidFill>
                  <a:srgbClr val="7C6A55"/>
                </a:solidFill>
                <a:latin typeface="Calibri"/>
                <a:cs typeface="Calibri"/>
              </a:rPr>
              <a:t>eosinofielen</a:t>
            </a:r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</a:rPr>
              <a:t>), screening voedingsallergie</a:t>
            </a:r>
          </a:p>
          <a:p>
            <a:pPr lvl="2"/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</a:rPr>
              <a:t>pH </a:t>
            </a:r>
            <a:r>
              <a:rPr lang="nl-BE" sz="1600" dirty="0" err="1">
                <a:solidFill>
                  <a:srgbClr val="7C6A55"/>
                </a:solidFill>
                <a:latin typeface="Calibri"/>
                <a:cs typeface="Calibri"/>
              </a:rPr>
              <a:t>metrie</a:t>
            </a:r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</a:rPr>
              <a:t> / impedantiemeting</a:t>
            </a:r>
          </a:p>
          <a:p>
            <a:pPr lvl="2"/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</a:rPr>
              <a:t>RX SMD: anatomische afwijkingen?</a:t>
            </a:r>
          </a:p>
          <a:p>
            <a:pPr lvl="2"/>
            <a:r>
              <a:rPr lang="nl-BE" sz="1600" dirty="0" err="1">
                <a:solidFill>
                  <a:srgbClr val="7C6A55"/>
                </a:solidFill>
                <a:latin typeface="Calibri"/>
                <a:cs typeface="Calibri"/>
              </a:rPr>
              <a:t>Gastro-oesofagale</a:t>
            </a:r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</a:rPr>
              <a:t> scintigrafie: maaglediging?</a:t>
            </a:r>
          </a:p>
          <a:p>
            <a:pPr lvl="2"/>
            <a:r>
              <a:rPr lang="nl-BE" sz="1600" dirty="0" err="1">
                <a:solidFill>
                  <a:srgbClr val="7C6A55"/>
                </a:solidFill>
                <a:latin typeface="Calibri"/>
                <a:cs typeface="Calibri"/>
              </a:rPr>
              <a:t>Oesofago</a:t>
            </a:r>
            <a:r>
              <a:rPr lang="nl-BE" sz="1600" dirty="0">
                <a:solidFill>
                  <a:srgbClr val="7C6A55"/>
                </a:solidFill>
                <a:latin typeface="Calibri"/>
                <a:cs typeface="Calibri"/>
              </a:rPr>
              <a:t>/gastroscopie</a:t>
            </a:r>
          </a:p>
          <a:p>
            <a:pPr marL="914400" lvl="2" indent="0">
              <a:buNone/>
            </a:pPr>
            <a:endParaRPr lang="nl-BE" sz="10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3"/>
            <a:endParaRPr lang="nl-BE" sz="12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3"/>
            <a:endParaRPr lang="nl-BE" sz="1400" dirty="0"/>
          </a:p>
          <a:p>
            <a:pPr marL="457200" lvl="1" indent="0">
              <a:buFont typeface="Arial"/>
              <a:buNone/>
            </a:pPr>
            <a:endParaRPr lang="nl-BE" dirty="0"/>
          </a:p>
          <a:p>
            <a:pPr marL="457200" lvl="1" indent="0">
              <a:buFont typeface="Arial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650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Voorstelling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4056"/>
            <a:ext cx="8229600" cy="352796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50000"/>
              </a:spcBef>
            </a:pPr>
            <a:r>
              <a:rPr lang="nl-BE" sz="2400" dirty="0">
                <a:latin typeface="Calibri"/>
                <a:cs typeface="Calibri"/>
              </a:rPr>
              <a:t>Dr. Benedicte Eneman</a:t>
            </a:r>
            <a:endParaRPr lang="en-US" sz="2400" dirty="0"/>
          </a:p>
          <a:p>
            <a:pPr lvl="1">
              <a:spcBef>
                <a:spcPct val="50000"/>
              </a:spcBef>
            </a:pPr>
            <a:r>
              <a:rPr lang="nl-BE" sz="2000" dirty="0">
                <a:solidFill>
                  <a:srgbClr val="7C6A55"/>
                </a:solidFill>
                <a:latin typeface="Calibri"/>
                <a:cs typeface="Calibri"/>
              </a:rPr>
              <a:t>Opleiding Pediatrie via UZ Leuven</a:t>
            </a:r>
          </a:p>
          <a:p>
            <a:pPr lvl="1">
              <a:spcBef>
                <a:spcPct val="50000"/>
              </a:spcBef>
            </a:pPr>
            <a:r>
              <a:rPr lang="nl-BE" sz="2000" dirty="0">
                <a:solidFill>
                  <a:srgbClr val="7C6A55"/>
                </a:solidFill>
                <a:latin typeface="Calibri"/>
                <a:cs typeface="Calibri"/>
              </a:rPr>
              <a:t>Fellowship Kindergastro-enterologie VUB</a:t>
            </a:r>
          </a:p>
          <a:p>
            <a:pPr marL="457200" lvl="1" indent="0">
              <a:spcBef>
                <a:spcPct val="50000"/>
              </a:spcBef>
              <a:buNone/>
            </a:pPr>
            <a:endParaRPr lang="nl-BE" sz="2000" dirty="0">
              <a:solidFill>
                <a:srgbClr val="7C6A55"/>
              </a:solidFill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nl-BE" sz="2400" dirty="0">
                <a:latin typeface="Calibri"/>
                <a:cs typeface="Calibri"/>
              </a:rPr>
              <a:t>Dr. Julie Vanbekbergen</a:t>
            </a:r>
          </a:p>
          <a:p>
            <a:pPr lvl="1">
              <a:spcBef>
                <a:spcPct val="50000"/>
              </a:spcBef>
            </a:pPr>
            <a:r>
              <a:rPr lang="nl-BE" sz="2000" dirty="0">
                <a:solidFill>
                  <a:srgbClr val="7C6A55"/>
                </a:solidFill>
                <a:latin typeface="Calibri"/>
                <a:cs typeface="Calibri"/>
              </a:rPr>
              <a:t>Opleiding Pediatrie via UZ Leuven</a:t>
            </a:r>
          </a:p>
          <a:p>
            <a:pPr lvl="1">
              <a:spcBef>
                <a:spcPct val="50000"/>
              </a:spcBef>
            </a:pPr>
            <a:r>
              <a:rPr lang="nl-BE" sz="2000" dirty="0">
                <a:solidFill>
                  <a:srgbClr val="7C6A55"/>
                </a:solidFill>
                <a:latin typeface="Calibri"/>
                <a:cs typeface="Calibri"/>
              </a:rPr>
              <a:t>Consulent voedingsteam UZ Leuven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pic>
        <p:nvPicPr>
          <p:cNvPr id="2050" name="Picture 2" descr="Eneman Benedic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09" y="186405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80275162225147921933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5" y="3875088"/>
            <a:ext cx="1233838" cy="168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69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Oesofagitis</a:t>
            </a:r>
            <a:r>
              <a:rPr lang="en-US" dirty="0" smtClean="0"/>
              <a:t> &amp; gastritis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kinderen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075" y="6330950"/>
            <a:ext cx="2133600" cy="365125"/>
          </a:xfrm>
        </p:spPr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415636" y="1303338"/>
            <a:ext cx="8271164" cy="4585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b="1" dirty="0"/>
              <a:t>Eosinofiele oesofagitis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cs typeface="Calibri"/>
              </a:rPr>
              <a:t>Chronische immuun/antigen-gemedieerde aandoening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cs typeface="Calibri"/>
              </a:rPr>
              <a:t>Histologisch: eosinofiele predominante inflammatie</a:t>
            </a:r>
            <a:endParaRPr lang="nl-BE" sz="1800" dirty="0">
              <a:solidFill>
                <a:srgbClr val="7C6A55"/>
              </a:solidFill>
              <a:cs typeface="Calibri"/>
              <a:sym typeface="Wingdings" panose="05000000000000000000" pitchFamily="2" charset="2"/>
            </a:endParaRPr>
          </a:p>
          <a:p>
            <a:pPr lvl="1"/>
            <a:r>
              <a:rPr lang="nl-BE" sz="1800" dirty="0">
                <a:solidFill>
                  <a:srgbClr val="7C6A55"/>
                </a:solidFill>
                <a:cs typeface="Calibri"/>
                <a:sym typeface="Wingdings" panose="05000000000000000000" pitchFamily="2" charset="2"/>
              </a:rPr>
              <a:t>Aan te denken bij PPI-resistentie oesofagitis of verhaal van atopie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cs typeface="Calibri"/>
                <a:sym typeface="Wingdings" panose="05000000000000000000" pitchFamily="2" charset="2"/>
              </a:rPr>
              <a:t>R/ 8 weken PPI +/- exclusiedieet +/- corticosteroïden</a:t>
            </a:r>
          </a:p>
          <a:p>
            <a:r>
              <a:rPr lang="nl-BE" sz="2000" b="1" dirty="0">
                <a:sym typeface="Wingdings" panose="05000000000000000000" pitchFamily="2" charset="2"/>
              </a:rPr>
              <a:t>Voedingsallergie/intolerantie (koemelk)</a:t>
            </a:r>
          </a:p>
          <a:p>
            <a:r>
              <a:rPr lang="nl-BE" sz="2000" b="1" dirty="0">
                <a:sym typeface="Wingdings" panose="05000000000000000000" pitchFamily="2" charset="2"/>
              </a:rPr>
              <a:t>Coeliakie</a:t>
            </a:r>
          </a:p>
          <a:p>
            <a:r>
              <a:rPr lang="nl-BE" sz="2000" b="1" dirty="0">
                <a:sym typeface="Wingdings" panose="05000000000000000000" pitchFamily="2" charset="2"/>
              </a:rPr>
              <a:t>Peptisch ulcus</a:t>
            </a:r>
          </a:p>
          <a:p>
            <a:r>
              <a:rPr lang="nl-BE" sz="2000" b="1" dirty="0">
                <a:sym typeface="Wingdings" panose="05000000000000000000" pitchFamily="2" charset="2"/>
              </a:rPr>
              <a:t>H. pylori gastritis</a:t>
            </a:r>
          </a:p>
          <a:p>
            <a:pPr lvl="1"/>
            <a:r>
              <a:rPr lang="nl-BE" sz="1800" dirty="0" err="1">
                <a:solidFill>
                  <a:srgbClr val="7C6A55"/>
                </a:solidFill>
                <a:sym typeface="Wingdings" panose="05000000000000000000" pitchFamily="2" charset="2"/>
              </a:rPr>
              <a:t>Faeco</a:t>
            </a:r>
            <a:r>
              <a:rPr lang="nl-BE" sz="1800" dirty="0">
                <a:solidFill>
                  <a:srgbClr val="7C6A55"/>
                </a:solidFill>
                <a:sym typeface="Wingdings" panose="05000000000000000000" pitchFamily="2" charset="2"/>
              </a:rPr>
              <a:t>-orale transmissie  Familiale clusters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sym typeface="Wingdings" panose="05000000000000000000" pitchFamily="2" charset="2"/>
              </a:rPr>
              <a:t>Antrale gastritis, peptisch ulcus  lymfoom, adenocarcinoom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sym typeface="Wingdings" panose="05000000000000000000" pitchFamily="2" charset="2"/>
              </a:rPr>
              <a:t>Diagnose </a:t>
            </a:r>
            <a:r>
              <a:rPr lang="nl-BE" sz="1800" dirty="0" err="1">
                <a:solidFill>
                  <a:srgbClr val="7C6A55"/>
                </a:solidFill>
                <a:sym typeface="Wingdings" panose="05000000000000000000" pitchFamily="2" charset="2"/>
              </a:rPr>
              <a:t>obv</a:t>
            </a:r>
            <a:r>
              <a:rPr lang="nl-BE" sz="1800" dirty="0">
                <a:solidFill>
                  <a:srgbClr val="7C6A55"/>
                </a:solidFill>
                <a:sym typeface="Wingdings" panose="05000000000000000000" pitchFamily="2" charset="2"/>
              </a:rPr>
              <a:t> endoscopie (voorkeur), C13-ureumademtest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sym typeface="Wingdings" panose="05000000000000000000" pitchFamily="2" charset="2"/>
              </a:rPr>
              <a:t>Triple therapie: PPI 4 weken, 2 weken amoxicilline + </a:t>
            </a:r>
            <a:r>
              <a:rPr lang="nl-BE" sz="1800" dirty="0" err="1">
                <a:solidFill>
                  <a:srgbClr val="7C6A55"/>
                </a:solidFill>
                <a:sym typeface="Wingdings" panose="05000000000000000000" pitchFamily="2" charset="2"/>
              </a:rPr>
              <a:t>clarithromycine</a:t>
            </a:r>
            <a:r>
              <a:rPr lang="nl-BE" sz="1800" dirty="0">
                <a:solidFill>
                  <a:srgbClr val="7C6A55"/>
                </a:solidFill>
                <a:sym typeface="Wingdings" panose="05000000000000000000" pitchFamily="2" charset="2"/>
              </a:rPr>
              <a:t>/</a:t>
            </a:r>
            <a:r>
              <a:rPr lang="nl-BE" sz="1800" dirty="0" err="1">
                <a:solidFill>
                  <a:srgbClr val="7C6A55"/>
                </a:solidFill>
                <a:sym typeface="Wingdings" panose="05000000000000000000" pitchFamily="2" charset="2"/>
              </a:rPr>
              <a:t>metronidazole</a:t>
            </a:r>
            <a:endParaRPr lang="nl-BE" sz="1800" dirty="0">
              <a:solidFill>
                <a:srgbClr val="7C6A55"/>
              </a:solidFill>
              <a:sym typeface="Wingdings" panose="05000000000000000000" pitchFamily="2" charset="2"/>
            </a:endParaRPr>
          </a:p>
          <a:p>
            <a:pPr lvl="1"/>
            <a:r>
              <a:rPr lang="nl-BE" sz="1800" dirty="0">
                <a:solidFill>
                  <a:srgbClr val="7C6A55"/>
                </a:solidFill>
                <a:sym typeface="Wingdings" panose="05000000000000000000" pitchFamily="2" charset="2"/>
              </a:rPr>
              <a:t>Follow-up: controle </a:t>
            </a:r>
            <a:r>
              <a:rPr lang="nl-BE" sz="1800" dirty="0" err="1">
                <a:solidFill>
                  <a:srgbClr val="7C6A55"/>
                </a:solidFill>
                <a:sym typeface="Wingdings" panose="05000000000000000000" pitchFamily="2" charset="2"/>
              </a:rPr>
              <a:t>eradicatie</a:t>
            </a:r>
            <a:r>
              <a:rPr lang="nl-BE" sz="1800" dirty="0">
                <a:solidFill>
                  <a:srgbClr val="7C6A55"/>
                </a:solidFill>
                <a:sym typeface="Wingdings" panose="05000000000000000000" pitchFamily="2" charset="2"/>
              </a:rPr>
              <a:t>: C13-ureumademtest of </a:t>
            </a:r>
            <a:r>
              <a:rPr lang="nl-BE" sz="1800" dirty="0" err="1">
                <a:solidFill>
                  <a:srgbClr val="7C6A55"/>
                </a:solidFill>
                <a:sym typeface="Wingdings" panose="05000000000000000000" pitchFamily="2" charset="2"/>
              </a:rPr>
              <a:t>faecale</a:t>
            </a:r>
            <a:r>
              <a:rPr lang="nl-BE" sz="1800" dirty="0">
                <a:solidFill>
                  <a:srgbClr val="7C6A55"/>
                </a:solidFill>
                <a:sym typeface="Wingdings" panose="05000000000000000000" pitchFamily="2" charset="2"/>
              </a:rPr>
              <a:t> Ag-test</a:t>
            </a:r>
          </a:p>
          <a:p>
            <a:pPr marL="457200" lvl="1" indent="0">
              <a:buNone/>
            </a:pPr>
            <a:endParaRPr lang="nl-BE" sz="1800" dirty="0">
              <a:solidFill>
                <a:srgbClr val="7C6A55"/>
              </a:solidFill>
              <a:cs typeface="Calibri"/>
            </a:endParaRPr>
          </a:p>
          <a:p>
            <a:pPr marL="914400" lvl="2" indent="0">
              <a:buNone/>
            </a:pPr>
            <a:endParaRPr lang="nl-BE" sz="10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3"/>
            <a:endParaRPr lang="nl-BE" sz="12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3"/>
            <a:endParaRPr lang="nl-BE" sz="1400" dirty="0"/>
          </a:p>
          <a:p>
            <a:pPr marL="457200" lvl="1" indent="0">
              <a:buFont typeface="Arial"/>
              <a:buNone/>
            </a:pPr>
            <a:endParaRPr lang="nl-BE" dirty="0"/>
          </a:p>
          <a:p>
            <a:pPr marL="457200" lvl="1" indent="0">
              <a:buFont typeface="Arial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479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45182" t="39584" r="17058" b="30092"/>
          <a:stretch/>
        </p:blipFill>
        <p:spPr>
          <a:xfrm>
            <a:off x="185738" y="2242683"/>
            <a:ext cx="4143375" cy="18716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5182" t="28704" r="17058" b="60185"/>
          <a:stretch/>
        </p:blipFill>
        <p:spPr>
          <a:xfrm>
            <a:off x="2613313" y="1592603"/>
            <a:ext cx="4143375" cy="685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45052" t="21295" r="17839" b="19213"/>
          <a:stretch/>
        </p:blipFill>
        <p:spPr>
          <a:xfrm>
            <a:off x="4720719" y="2278403"/>
            <a:ext cx="4071938" cy="36718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45312" t="44444" r="17448" b="18981"/>
          <a:stretch/>
        </p:blipFill>
        <p:spPr>
          <a:xfrm>
            <a:off x="214312" y="4114346"/>
            <a:ext cx="4086225" cy="2257425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nl-BE" dirty="0"/>
              <a:t>Coeliakie bij kinderen</a:t>
            </a:r>
          </a:p>
        </p:txBody>
      </p:sp>
    </p:spTree>
    <p:extLst>
      <p:ext uri="{BB962C8B-B14F-4D97-AF65-F5344CB8AC3E}">
        <p14:creationId xmlns:p14="http://schemas.microsoft.com/office/powerpoint/2010/main" val="245703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Coeliakie bij kinderen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err="1" smtClean="0"/>
              <a:t>Immuungemedieerde</a:t>
            </a:r>
            <a:r>
              <a:rPr lang="nl-NL" sz="2000" dirty="0" smtClean="0"/>
              <a:t> </a:t>
            </a:r>
            <a:r>
              <a:rPr lang="nl-NL" sz="2000" dirty="0" err="1" smtClean="0"/>
              <a:t>enteropathie</a:t>
            </a:r>
            <a:r>
              <a:rPr lang="nl-NL" sz="2000" dirty="0" smtClean="0"/>
              <a:t> met zeer variabele presentatie</a:t>
            </a:r>
          </a:p>
          <a:p>
            <a:r>
              <a:rPr lang="nl-NL" sz="2000" dirty="0" smtClean="0"/>
              <a:t>‘</a:t>
            </a:r>
            <a:r>
              <a:rPr lang="nl-NL" sz="2000" dirty="0" err="1" smtClean="0"/>
              <a:t>Coeliac</a:t>
            </a:r>
            <a:r>
              <a:rPr lang="nl-NL" sz="2000" dirty="0" smtClean="0"/>
              <a:t> </a:t>
            </a:r>
            <a:r>
              <a:rPr lang="nl-NL" sz="2000" dirty="0" err="1" smtClean="0"/>
              <a:t>iceberg</a:t>
            </a:r>
            <a:r>
              <a:rPr lang="nl-NL" sz="2000" dirty="0" smtClean="0"/>
              <a:t>’ = belangrijk deel asymptomatische patiënten</a:t>
            </a:r>
            <a:endParaRPr lang="nl-BE" sz="2000" dirty="0" smtClean="0"/>
          </a:p>
          <a:p>
            <a:r>
              <a:rPr lang="nl-NL" sz="2000" dirty="0" smtClean="0"/>
              <a:t>Diagnose</a:t>
            </a:r>
          </a:p>
          <a:p>
            <a:pPr lvl="1">
              <a:buFont typeface="+mj-lt"/>
              <a:buAutoNum type="arabicPeriod"/>
            </a:pPr>
            <a:r>
              <a:rPr lang="nl-NL" sz="1400" dirty="0" smtClean="0"/>
              <a:t>Tissue </a:t>
            </a:r>
            <a:r>
              <a:rPr lang="nl-NL" sz="1400" dirty="0" err="1" smtClean="0"/>
              <a:t>transglutaminase</a:t>
            </a:r>
            <a:endParaRPr lang="nl-NL" sz="1400" dirty="0" smtClean="0"/>
          </a:p>
          <a:p>
            <a:pPr lvl="2"/>
            <a:r>
              <a:rPr lang="nl-NL" sz="1000" dirty="0" err="1" smtClean="0"/>
              <a:t>cave</a:t>
            </a:r>
            <a:r>
              <a:rPr lang="nl-NL" sz="1000" dirty="0" smtClean="0"/>
              <a:t>: </a:t>
            </a:r>
            <a:r>
              <a:rPr lang="nl-NL" sz="1000" dirty="0" err="1" smtClean="0"/>
              <a:t>IgA</a:t>
            </a:r>
            <a:r>
              <a:rPr lang="nl-NL" sz="1000" dirty="0" smtClean="0"/>
              <a:t>-deficiëntie </a:t>
            </a:r>
            <a:r>
              <a:rPr lang="nl-NL" sz="1000" dirty="0" smtClean="0">
                <a:sym typeface="Wingdings" panose="05000000000000000000" pitchFamily="2" charset="2"/>
              </a:rPr>
              <a:t> IgG </a:t>
            </a:r>
            <a:r>
              <a:rPr lang="nl-NL" sz="1000" dirty="0" err="1" smtClean="0">
                <a:sym typeface="Wingdings" panose="05000000000000000000" pitchFamily="2" charset="2"/>
              </a:rPr>
              <a:t>testing</a:t>
            </a:r>
            <a:r>
              <a:rPr lang="nl-NL" sz="1000" dirty="0" smtClean="0">
                <a:sym typeface="Wingdings" panose="05000000000000000000" pitchFamily="2" charset="2"/>
              </a:rPr>
              <a:t>: </a:t>
            </a:r>
            <a:r>
              <a:rPr lang="nl-NL" sz="1000" dirty="0" err="1" smtClean="0">
                <a:sym typeface="Wingdings" panose="05000000000000000000" pitchFamily="2" charset="2"/>
              </a:rPr>
              <a:t>tTG</a:t>
            </a:r>
            <a:r>
              <a:rPr lang="nl-NL" sz="1000" dirty="0" smtClean="0">
                <a:sym typeface="Wingdings" panose="05000000000000000000" pitchFamily="2" charset="2"/>
              </a:rPr>
              <a:t>, EMA, DGP</a:t>
            </a:r>
          </a:p>
          <a:p>
            <a:pPr lvl="2"/>
            <a:r>
              <a:rPr lang="nl-NL" sz="1000" dirty="0" smtClean="0">
                <a:sym typeface="Wingdings" panose="05000000000000000000" pitchFamily="2" charset="2"/>
              </a:rPr>
              <a:t>Glutenbevattend dieet!</a:t>
            </a:r>
          </a:p>
          <a:p>
            <a:pPr lvl="1">
              <a:buFont typeface="+mj-lt"/>
              <a:buAutoNum type="arabicPeriod"/>
            </a:pPr>
            <a:r>
              <a:rPr lang="nl-NL" sz="1400" dirty="0" smtClean="0">
                <a:sym typeface="Wingdings" panose="05000000000000000000" pitchFamily="2" charset="2"/>
              </a:rPr>
              <a:t>HLA-typering (DQ2/DQ8)</a:t>
            </a:r>
          </a:p>
          <a:p>
            <a:pPr lvl="2"/>
            <a:r>
              <a:rPr lang="nl-NL" sz="1000" dirty="0" smtClean="0">
                <a:sym typeface="Wingdings" panose="05000000000000000000" pitchFamily="2" charset="2"/>
              </a:rPr>
              <a:t>Goede negatieve </a:t>
            </a:r>
            <a:r>
              <a:rPr lang="nl-NL" sz="1000" dirty="0" err="1" smtClean="0">
                <a:sym typeface="Wingdings" panose="05000000000000000000" pitchFamily="2" charset="2"/>
              </a:rPr>
              <a:t>predictieve</a:t>
            </a:r>
            <a:r>
              <a:rPr lang="nl-NL" sz="1000" dirty="0" smtClean="0">
                <a:sym typeface="Wingdings" panose="05000000000000000000" pitchFamily="2" charset="2"/>
              </a:rPr>
              <a:t> waarde (&gt;99%)</a:t>
            </a:r>
          </a:p>
          <a:p>
            <a:pPr lvl="2"/>
            <a:r>
              <a:rPr lang="nl-NL" sz="1000" dirty="0" err="1" smtClean="0"/>
              <a:t>Igv</a:t>
            </a:r>
            <a:r>
              <a:rPr lang="nl-NL" sz="1000" dirty="0" smtClean="0"/>
              <a:t> onzekere diagnose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400" dirty="0" err="1" smtClean="0"/>
              <a:t>Duodenoscopie</a:t>
            </a:r>
            <a:r>
              <a:rPr lang="nl-NL" sz="1400" dirty="0" smtClean="0"/>
              <a:t> + biopsie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nl-NL" sz="1000" dirty="0" smtClean="0"/>
              <a:t>Villeuze atrofie + crypthyperplasie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nl-NL" sz="1000" dirty="0" smtClean="0"/>
              <a:t>Toename intra-epitheliale lymfocyten</a:t>
            </a:r>
            <a:endParaRPr lang="nl-BE" sz="1000" dirty="0" smtClean="0"/>
          </a:p>
          <a:p>
            <a:r>
              <a:rPr lang="nl-BE" sz="2000" dirty="0" smtClean="0"/>
              <a:t>Levenslang </a:t>
            </a:r>
            <a:r>
              <a:rPr lang="nl-BE" sz="2000" dirty="0"/>
              <a:t>glutenvrij dieet</a:t>
            </a:r>
            <a:r>
              <a:rPr lang="nl-BE" sz="2000" dirty="0" smtClean="0"/>
              <a:t>!</a:t>
            </a:r>
          </a:p>
          <a:p>
            <a:r>
              <a:rPr lang="nl-NL" sz="2000" dirty="0" smtClean="0"/>
              <a:t>Soms nood aan tijdelijk lactosevrij dieet (secundaire </a:t>
            </a:r>
            <a:r>
              <a:rPr lang="nl-NL" sz="2000" dirty="0" err="1" smtClean="0"/>
              <a:t>lactase-deficiëntie</a:t>
            </a:r>
            <a:r>
              <a:rPr lang="nl-NL" sz="2000" dirty="0" smtClean="0"/>
              <a:t>)</a:t>
            </a:r>
            <a:endParaRPr lang="nl-BE" sz="2000" dirty="0"/>
          </a:p>
          <a:p>
            <a:r>
              <a:rPr lang="nl-BE" sz="2000" dirty="0"/>
              <a:t>Frequente </a:t>
            </a:r>
            <a:r>
              <a:rPr lang="nl-BE" sz="2000" dirty="0" smtClean="0"/>
              <a:t>follow-up (1x/3m) </a:t>
            </a:r>
            <a:r>
              <a:rPr lang="nl-BE" sz="2000" dirty="0" err="1"/>
              <a:t>tTG</a:t>
            </a:r>
            <a:r>
              <a:rPr lang="nl-BE" sz="2000" dirty="0"/>
              <a:t> tot </a:t>
            </a:r>
            <a:r>
              <a:rPr lang="nl-BE" sz="2000" dirty="0" err="1"/>
              <a:t>negativatie</a:t>
            </a:r>
            <a:r>
              <a:rPr lang="nl-BE" sz="2000" dirty="0"/>
              <a:t>, nadien jaarlijks</a:t>
            </a:r>
          </a:p>
          <a:p>
            <a:r>
              <a:rPr lang="nl-BE" sz="2000" dirty="0" smtClean="0"/>
              <a:t>Opvolging </a:t>
            </a:r>
            <a:r>
              <a:rPr lang="nl-BE" sz="2000" dirty="0"/>
              <a:t>ontwikkeling auto-immuniteit (schildklier!)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0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Lactose-intolerantie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Kliniek</a:t>
            </a:r>
          </a:p>
          <a:p>
            <a:pPr lvl="1"/>
            <a:r>
              <a:rPr lang="nl-NL" sz="1600" dirty="0" smtClean="0">
                <a:solidFill>
                  <a:srgbClr val="7C6A55"/>
                </a:solidFill>
              </a:rPr>
              <a:t>Abdominale pijn</a:t>
            </a:r>
          </a:p>
          <a:p>
            <a:pPr lvl="1"/>
            <a:r>
              <a:rPr lang="nl-NL" sz="1600" dirty="0" smtClean="0">
                <a:solidFill>
                  <a:srgbClr val="7C6A55"/>
                </a:solidFill>
              </a:rPr>
              <a:t>Opgezet abdomen</a:t>
            </a:r>
          </a:p>
          <a:p>
            <a:pPr lvl="1"/>
            <a:r>
              <a:rPr lang="nl-NL" sz="1600" dirty="0" smtClean="0">
                <a:solidFill>
                  <a:srgbClr val="7C6A55"/>
                </a:solidFill>
              </a:rPr>
              <a:t>Flatulentie</a:t>
            </a:r>
          </a:p>
          <a:p>
            <a:pPr lvl="1"/>
            <a:r>
              <a:rPr lang="nl-NL" sz="1600" dirty="0" smtClean="0">
                <a:solidFill>
                  <a:srgbClr val="7C6A55"/>
                </a:solidFill>
              </a:rPr>
              <a:t>Nausea</a:t>
            </a:r>
          </a:p>
          <a:p>
            <a:pPr lvl="1"/>
            <a:r>
              <a:rPr lang="nl-NL" sz="1600" dirty="0">
                <a:solidFill>
                  <a:srgbClr val="7C6A55"/>
                </a:solidFill>
              </a:rPr>
              <a:t>D</a:t>
            </a:r>
            <a:r>
              <a:rPr lang="nl-NL" sz="1600" dirty="0" smtClean="0">
                <a:solidFill>
                  <a:srgbClr val="7C6A55"/>
                </a:solidFill>
              </a:rPr>
              <a:t>iarree</a:t>
            </a:r>
          </a:p>
          <a:p>
            <a:pPr marL="457200" lvl="1" indent="0">
              <a:buNone/>
            </a:pPr>
            <a:endParaRPr lang="nl-NL" sz="1600" dirty="0" smtClean="0">
              <a:solidFill>
                <a:srgbClr val="7C6A55"/>
              </a:solidFill>
            </a:endParaRPr>
          </a:p>
          <a:p>
            <a:r>
              <a:rPr lang="nl-NL" sz="2000" dirty="0" smtClean="0"/>
              <a:t>Diagnostiek: lactose-ademtest</a:t>
            </a:r>
          </a:p>
          <a:p>
            <a:r>
              <a:rPr lang="nl-NL" sz="2000" dirty="0" smtClean="0"/>
              <a:t>Behandeling</a:t>
            </a:r>
          </a:p>
          <a:p>
            <a:pPr lvl="1"/>
            <a:r>
              <a:rPr lang="nl-NL" sz="1600" dirty="0" smtClean="0">
                <a:solidFill>
                  <a:srgbClr val="7C6A55"/>
                </a:solidFill>
              </a:rPr>
              <a:t>Lactosevrij </a:t>
            </a:r>
            <a:r>
              <a:rPr lang="nl-NL" sz="1600" dirty="0" err="1" smtClean="0">
                <a:solidFill>
                  <a:srgbClr val="7C6A55"/>
                </a:solidFill>
              </a:rPr>
              <a:t>diëet</a:t>
            </a:r>
            <a:endParaRPr lang="nl-NL" sz="1600" dirty="0" smtClean="0">
              <a:solidFill>
                <a:srgbClr val="7C6A55"/>
              </a:solidFill>
            </a:endParaRPr>
          </a:p>
          <a:p>
            <a:pPr lvl="1"/>
            <a:r>
              <a:rPr lang="nl-NL" sz="1600" dirty="0" smtClean="0">
                <a:solidFill>
                  <a:srgbClr val="7C6A55"/>
                </a:solidFill>
              </a:rPr>
              <a:t>Lactase </a:t>
            </a:r>
            <a:r>
              <a:rPr lang="nl-NL" sz="1600" dirty="0" err="1" smtClean="0">
                <a:solidFill>
                  <a:srgbClr val="7C6A55"/>
                </a:solidFill>
              </a:rPr>
              <a:t>igv</a:t>
            </a:r>
            <a:r>
              <a:rPr lang="nl-NL" sz="1600" dirty="0" smtClean="0">
                <a:solidFill>
                  <a:srgbClr val="7C6A55"/>
                </a:solidFill>
              </a:rPr>
              <a:t> lactose inname (Lactose OK)</a:t>
            </a:r>
            <a:endParaRPr lang="nl-BE" sz="1600" dirty="0">
              <a:solidFill>
                <a:srgbClr val="7C6A55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actose intoleran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704512" cy="28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12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Inflammatoir darmlijden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400" b="1" dirty="0" smtClean="0"/>
              <a:t>Voorkomen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200" dirty="0" smtClean="0"/>
              <a:t>Vooral vanaf adolescentie, zeldzaam zelfs &lt; 5 jaar</a:t>
            </a:r>
          </a:p>
          <a:p>
            <a:pPr marL="0" indent="0">
              <a:buNone/>
            </a:pPr>
            <a:endParaRPr lang="nl-NL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400" b="1" dirty="0" smtClean="0"/>
              <a:t>Symptomen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200" dirty="0" smtClean="0"/>
              <a:t>(bloederige) diarree, buikpijn, </a:t>
            </a:r>
            <a:r>
              <a:rPr lang="nl-NL" sz="1200" dirty="0" err="1" smtClean="0"/>
              <a:t>tenesmen</a:t>
            </a:r>
            <a:r>
              <a:rPr lang="nl-NL" sz="1200" dirty="0" smtClean="0"/>
              <a:t>, koorts, gewichtsverlies, groeiretardatie, anemie, vermoeidheid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200" dirty="0" err="1" smtClean="0"/>
              <a:t>Extraintestinale</a:t>
            </a:r>
            <a:r>
              <a:rPr lang="nl-NL" sz="1200" dirty="0" smtClean="0"/>
              <a:t> symptomen: </a:t>
            </a:r>
            <a:r>
              <a:rPr lang="nl-NL" sz="1200" dirty="0" err="1" smtClean="0"/>
              <a:t>arthritis</a:t>
            </a:r>
            <a:r>
              <a:rPr lang="nl-NL" sz="1200" dirty="0" smtClean="0"/>
              <a:t>, aften, erythema nodosum, uveitis, hepatitis…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1400" b="1" dirty="0" err="1" smtClean="0"/>
              <a:t>Eerste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onderzoeken</a:t>
            </a:r>
            <a:endParaRPr lang="en-US" sz="1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/>
              <a:t>Bloedname</a:t>
            </a:r>
            <a:r>
              <a:rPr lang="en-US" sz="1200" dirty="0"/>
              <a:t>: </a:t>
            </a:r>
            <a:r>
              <a:rPr lang="en-US" sz="1200" dirty="0" err="1" smtClean="0"/>
              <a:t>anemie</a:t>
            </a:r>
            <a:r>
              <a:rPr lang="en-US" sz="1200" dirty="0"/>
              <a:t>, hypoalbuminemia, </a:t>
            </a:r>
            <a:r>
              <a:rPr lang="en-US" sz="1200" dirty="0" err="1"/>
              <a:t>gestegen</a:t>
            </a:r>
            <a:r>
              <a:rPr lang="en-US" sz="1200" dirty="0"/>
              <a:t> </a:t>
            </a:r>
            <a:r>
              <a:rPr lang="en-US" sz="1200" dirty="0" err="1"/>
              <a:t>sedimentatie</a:t>
            </a:r>
            <a:r>
              <a:rPr lang="en-US" sz="1200" dirty="0"/>
              <a:t> of </a:t>
            </a:r>
            <a:r>
              <a:rPr lang="en-US" sz="1200" dirty="0" smtClean="0"/>
              <a:t>CRP</a:t>
            </a:r>
            <a:endParaRPr lang="en-US" sz="1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 err="1"/>
              <a:t>Normaal</a:t>
            </a:r>
            <a:r>
              <a:rPr lang="en-US" sz="1200" dirty="0"/>
              <a:t> </a:t>
            </a:r>
            <a:r>
              <a:rPr lang="en-US" sz="1200" dirty="0" err="1"/>
              <a:t>labo</a:t>
            </a:r>
            <a:r>
              <a:rPr lang="en-US" sz="1200" dirty="0"/>
              <a:t> </a:t>
            </a:r>
            <a:r>
              <a:rPr lang="en-US" sz="1200" dirty="0" err="1" smtClean="0"/>
              <a:t>mogelijk</a:t>
            </a:r>
            <a:endParaRPr lang="en-US" sz="1200" dirty="0" smtClean="0"/>
          </a:p>
          <a:p>
            <a:pPr marL="914400" lvl="2" indent="0">
              <a:buNone/>
            </a:pPr>
            <a:endParaRPr lang="en-US" sz="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/>
              <a:t>Fecaal</a:t>
            </a:r>
            <a:r>
              <a:rPr lang="en-US" sz="1200" dirty="0"/>
              <a:t> </a:t>
            </a:r>
            <a:r>
              <a:rPr lang="en-US" sz="1200" dirty="0" err="1"/>
              <a:t>calprotectine</a:t>
            </a:r>
            <a:r>
              <a:rPr lang="en-US" sz="1200" dirty="0"/>
              <a:t>: </a:t>
            </a:r>
            <a:r>
              <a:rPr lang="en-US" sz="1200" dirty="0" err="1"/>
              <a:t>negatief</a:t>
            </a:r>
            <a:r>
              <a:rPr lang="en-US" sz="1200" dirty="0"/>
              <a:t> </a:t>
            </a:r>
            <a:r>
              <a:rPr lang="en-US" sz="1200" dirty="0" err="1"/>
              <a:t>predictieve</a:t>
            </a:r>
            <a:r>
              <a:rPr lang="en-US" sz="1200" dirty="0"/>
              <a:t> </a:t>
            </a:r>
            <a:r>
              <a:rPr lang="en-US" sz="1200" dirty="0" err="1"/>
              <a:t>waarde</a:t>
            </a:r>
            <a:r>
              <a:rPr lang="en-US" sz="1200" dirty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&lt; 50 µg/g: IBD </a:t>
            </a:r>
            <a:r>
              <a:rPr lang="en-US" sz="1200" dirty="0" err="1"/>
              <a:t>onwaarschijnlijk</a:t>
            </a:r>
            <a:endParaRPr lang="en-US" sz="1200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/>
              <a:t>Andere</a:t>
            </a:r>
            <a:r>
              <a:rPr lang="en-US" sz="1200" dirty="0"/>
              <a:t> </a:t>
            </a:r>
            <a:r>
              <a:rPr lang="en-US" sz="1200" dirty="0" err="1"/>
              <a:t>oorzaken</a:t>
            </a:r>
            <a:r>
              <a:rPr lang="en-US" sz="1200" dirty="0"/>
              <a:t> </a:t>
            </a:r>
            <a:r>
              <a:rPr lang="en-US" sz="1200" dirty="0" err="1"/>
              <a:t>bloederige</a:t>
            </a:r>
            <a:r>
              <a:rPr lang="en-US" sz="1200" dirty="0"/>
              <a:t> </a:t>
            </a:r>
            <a:r>
              <a:rPr lang="en-US" sz="1200" dirty="0" err="1"/>
              <a:t>diarree</a:t>
            </a:r>
            <a:r>
              <a:rPr lang="en-US" sz="1200" dirty="0"/>
              <a:t> </a:t>
            </a:r>
            <a:r>
              <a:rPr lang="en-US" sz="1200" dirty="0" err="1"/>
              <a:t>uitsluiten</a:t>
            </a:r>
            <a:r>
              <a:rPr lang="en-US" sz="12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 err="1"/>
              <a:t>Infectieuze</a:t>
            </a:r>
            <a:r>
              <a:rPr lang="en-US" sz="1200" dirty="0"/>
              <a:t> colitis, Meckel, </a:t>
            </a:r>
            <a:r>
              <a:rPr lang="en-US" sz="1200" dirty="0" err="1"/>
              <a:t>anale</a:t>
            </a:r>
            <a:r>
              <a:rPr lang="en-US" sz="1200" dirty="0"/>
              <a:t> </a:t>
            </a:r>
            <a:r>
              <a:rPr lang="en-US" sz="1200" dirty="0" err="1" smtClean="0"/>
              <a:t>fissuren</a:t>
            </a:r>
            <a:r>
              <a:rPr lang="en-US" sz="1200" dirty="0" smtClean="0"/>
              <a:t>…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/>
              <a:t>Diagnose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Gastro/</a:t>
            </a:r>
            <a:r>
              <a:rPr lang="en-US" sz="1200" dirty="0" err="1" smtClean="0"/>
              <a:t>coloscopie</a:t>
            </a:r>
            <a:r>
              <a:rPr lang="en-US" sz="1200" dirty="0" smtClean="0"/>
              <a:t> met </a:t>
            </a:r>
            <a:r>
              <a:rPr lang="en-US" sz="1200" dirty="0" err="1" smtClean="0"/>
              <a:t>biopten</a:t>
            </a:r>
            <a:endParaRPr lang="en-US" sz="1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MRI </a:t>
            </a:r>
            <a:r>
              <a:rPr lang="en-US" sz="1200" dirty="0" err="1" smtClean="0"/>
              <a:t>enterografie</a:t>
            </a:r>
            <a:endParaRPr lang="en-US" sz="1200" dirty="0"/>
          </a:p>
          <a:p>
            <a:pPr marL="0" indent="0">
              <a:buNone/>
            </a:pPr>
            <a:endParaRPr lang="en-US" sz="1600" b="1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57010" t="19325" r="4902" b="30234"/>
          <a:stretch/>
        </p:blipFill>
        <p:spPr>
          <a:xfrm>
            <a:off x="5591154" y="3794596"/>
            <a:ext cx="2778606" cy="20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TAKE HOME MESSAGES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Chronische buikpijn = veelvoorkomend probleem</a:t>
            </a:r>
            <a:endParaRPr lang="nl-BE" sz="2000" dirty="0"/>
          </a:p>
          <a:p>
            <a:r>
              <a:rPr lang="nl-NL" sz="2000" dirty="0" smtClean="0"/>
              <a:t>Functioneel &gt;&gt; organisch: belang van rode vlaggen</a:t>
            </a:r>
          </a:p>
          <a:p>
            <a:r>
              <a:rPr lang="nl-NL" sz="2000" dirty="0" smtClean="0"/>
              <a:t>Functionele buikpijn: </a:t>
            </a:r>
            <a:r>
              <a:rPr lang="nl-NL" sz="2000" dirty="0" err="1" smtClean="0"/>
              <a:t>biopsychosociaal</a:t>
            </a:r>
            <a:r>
              <a:rPr lang="nl-NL" sz="2000" dirty="0" smtClean="0"/>
              <a:t> pijnmodel!</a:t>
            </a:r>
          </a:p>
          <a:p>
            <a:r>
              <a:rPr lang="nl-NL" sz="2000" dirty="0" smtClean="0"/>
              <a:t>Denk aan constipatie zowel bij jongere als oudere kinderen</a:t>
            </a:r>
          </a:p>
          <a:p>
            <a:r>
              <a:rPr lang="nl-NL" sz="2000" dirty="0" smtClean="0"/>
              <a:t>Verwijzing Pediatrie</a:t>
            </a:r>
          </a:p>
          <a:p>
            <a:pPr lvl="1"/>
            <a:r>
              <a:rPr lang="nl-NL" sz="1600" dirty="0" smtClean="0"/>
              <a:t>Aanwezigheid rode vlaggen</a:t>
            </a:r>
          </a:p>
          <a:p>
            <a:pPr lvl="1"/>
            <a:r>
              <a:rPr lang="nl-NL" sz="1600" dirty="0" smtClean="0"/>
              <a:t>Afwijkende eerste </a:t>
            </a:r>
            <a:r>
              <a:rPr lang="nl-NL" sz="1600" dirty="0" err="1" smtClean="0"/>
              <a:t>investigaties</a:t>
            </a:r>
            <a:endParaRPr lang="nl-NL" sz="1600" dirty="0" smtClean="0"/>
          </a:p>
          <a:p>
            <a:pPr lvl="1"/>
            <a:r>
              <a:rPr lang="nl-NL" sz="1600" dirty="0" smtClean="0"/>
              <a:t>Onvoldoende verbetering onder basisaanpak</a:t>
            </a:r>
          </a:p>
          <a:p>
            <a:endParaRPr lang="nl-NL" sz="2000" dirty="0" smtClean="0"/>
          </a:p>
          <a:p>
            <a:endParaRPr lang="nl-BE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01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VRAGEN?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5511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Functionele constipatie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/>
          <a:srcRect b="18823"/>
          <a:stretch/>
        </p:blipFill>
        <p:spPr>
          <a:xfrm>
            <a:off x="519428" y="1073150"/>
            <a:ext cx="43561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3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2"/>
          <a:srcRect b="18823"/>
          <a:stretch/>
        </p:blipFill>
        <p:spPr>
          <a:xfrm>
            <a:off x="700644" y="341828"/>
            <a:ext cx="4800600" cy="5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2"/>
          <a:srcRect b="5882"/>
          <a:stretch/>
        </p:blipFill>
        <p:spPr>
          <a:xfrm>
            <a:off x="554372" y="731838"/>
            <a:ext cx="3616036" cy="50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Hanne</a:t>
            </a:r>
            <a:r>
              <a:rPr lang="en-US" sz="3200" dirty="0"/>
              <a:t>, 12 </a:t>
            </a:r>
            <a:r>
              <a:rPr lang="en-US" sz="3200" dirty="0" err="1"/>
              <a:t>jaar</a:t>
            </a:r>
            <a:r>
              <a:rPr lang="en-US" sz="3200" dirty="0"/>
              <a:t>, </a:t>
            </a:r>
            <a:r>
              <a:rPr lang="en-US" sz="3200" dirty="0" err="1"/>
              <a:t>buikpijn</a:t>
            </a:r>
            <a:r>
              <a:rPr lang="en-US" sz="3200" dirty="0"/>
              <a:t> </a:t>
            </a:r>
            <a:r>
              <a:rPr lang="en-US" sz="3200" dirty="0" err="1"/>
              <a:t>sinds</a:t>
            </a:r>
            <a:r>
              <a:rPr lang="en-US" sz="3200" dirty="0"/>
              <a:t> </a:t>
            </a:r>
            <a:r>
              <a:rPr lang="en-US" sz="3200" dirty="0" err="1"/>
              <a:t>enkele</a:t>
            </a:r>
            <a:r>
              <a:rPr lang="en-US" sz="3200" dirty="0"/>
              <a:t> </a:t>
            </a:r>
            <a:r>
              <a:rPr lang="en-US" sz="3200" dirty="0" err="1"/>
              <a:t>maanden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24/09/22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15291"/>
            <a:ext cx="8229600" cy="4917374"/>
          </a:xfrm>
        </p:spPr>
        <p:txBody>
          <a:bodyPr>
            <a:noAutofit/>
          </a:bodyPr>
          <a:lstStyle/>
          <a:p>
            <a:r>
              <a:rPr lang="nl-BE" sz="2000" b="1" dirty="0">
                <a:solidFill>
                  <a:schemeClr val="tx1"/>
                </a:solidFill>
                <a:latin typeface="Calibri"/>
                <a:cs typeface="Calibri"/>
              </a:rPr>
              <a:t>Voorgeschiedenis</a:t>
            </a:r>
          </a:p>
          <a:p>
            <a:pPr lvl="1"/>
            <a:r>
              <a:rPr lang="nl-BE" sz="2000" dirty="0">
                <a:solidFill>
                  <a:srgbClr val="7C6A55"/>
                </a:solidFill>
                <a:latin typeface="Calibri"/>
                <a:cs typeface="Calibri"/>
              </a:rPr>
              <a:t>Leeftijd 17 maanden: refluxoesofagitis</a:t>
            </a:r>
          </a:p>
          <a:p>
            <a:pPr lvl="1"/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2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maanden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eerder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appendectomie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 (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beginnende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 appendicitis)</a:t>
            </a:r>
          </a:p>
          <a:p>
            <a:r>
              <a:rPr lang="nl-BE" sz="2000" b="1" dirty="0">
                <a:solidFill>
                  <a:schemeClr val="tx1"/>
                </a:solidFill>
                <a:latin typeface="Calibri"/>
                <a:cs typeface="Calibri"/>
              </a:rPr>
              <a:t>Anamnese</a:t>
            </a:r>
          </a:p>
          <a:p>
            <a:pPr lvl="1"/>
            <a:r>
              <a:rPr lang="nl-BE" sz="2000" dirty="0">
                <a:solidFill>
                  <a:srgbClr val="7C6A55"/>
                </a:solidFill>
                <a:latin typeface="Calibri"/>
                <a:cs typeface="Calibri"/>
              </a:rPr>
              <a:t>Buikpijn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rond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 de navel,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voornamelijk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bij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maaltijd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en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 ‘s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nachts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	</a:t>
            </a:r>
          </a:p>
          <a:p>
            <a:pPr lvl="1"/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Nausea,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braakneiging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,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weinig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eetlust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.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Geen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7C6A55"/>
                </a:solidFill>
                <a:latin typeface="Calibri"/>
                <a:cs typeface="Calibri"/>
              </a:rPr>
              <a:t>vermagering</a:t>
            </a:r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.</a:t>
            </a:r>
          </a:p>
          <a:p>
            <a:pPr lvl="1"/>
            <a:r>
              <a:rPr lang="nl-BE" sz="2000" dirty="0">
                <a:solidFill>
                  <a:srgbClr val="7C6A55"/>
                </a:solidFill>
                <a:cs typeface="Calibri"/>
              </a:rPr>
              <a:t>Stoelgang normale consistentie, om de 2-3 dagen.</a:t>
            </a:r>
            <a:endParaRPr lang="en-US" sz="20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1"/>
            <a:r>
              <a:rPr lang="en-US" sz="2000" dirty="0">
                <a:solidFill>
                  <a:srgbClr val="7C6A55"/>
                </a:solidFill>
                <a:latin typeface="Calibri"/>
                <a:cs typeface="Calibri"/>
              </a:rPr>
              <a:t>R</a:t>
            </a:r>
            <a:r>
              <a:rPr lang="nl-BE" sz="2000" dirty="0">
                <a:solidFill>
                  <a:srgbClr val="7C6A55"/>
                </a:solidFill>
                <a:latin typeface="Calibri"/>
                <a:cs typeface="Calibri"/>
              </a:rPr>
              <a:t>egelmatig schoolverlet, geen stress.</a:t>
            </a:r>
          </a:p>
          <a:p>
            <a:r>
              <a:rPr lang="nl-BE" sz="2000" b="1" dirty="0">
                <a:solidFill>
                  <a:schemeClr val="tx1"/>
                </a:solidFill>
                <a:latin typeface="Calibri"/>
                <a:cs typeface="Calibri"/>
              </a:rPr>
              <a:t>Medicatie</a:t>
            </a:r>
          </a:p>
          <a:p>
            <a:pPr lvl="1"/>
            <a:r>
              <a:rPr lang="nl-BE" sz="2000" dirty="0">
                <a:solidFill>
                  <a:srgbClr val="7C6A55"/>
                </a:solidFill>
                <a:latin typeface="Calibri"/>
                <a:cs typeface="Calibri"/>
              </a:rPr>
              <a:t>Sporadisch </a:t>
            </a:r>
            <a:r>
              <a:rPr lang="nl-BE" sz="2000" dirty="0" err="1">
                <a:solidFill>
                  <a:srgbClr val="7C6A55"/>
                </a:solidFill>
                <a:latin typeface="Calibri"/>
                <a:cs typeface="Calibri"/>
              </a:rPr>
              <a:t>Omeprazole</a:t>
            </a:r>
            <a:r>
              <a:rPr lang="nl-BE" sz="2000" dirty="0">
                <a:solidFill>
                  <a:srgbClr val="7C6A55"/>
                </a:solidFill>
                <a:latin typeface="Calibri"/>
                <a:cs typeface="Calibri"/>
              </a:rPr>
              <a:t> en </a:t>
            </a:r>
            <a:r>
              <a:rPr lang="nl-BE" sz="2000" dirty="0" err="1">
                <a:solidFill>
                  <a:srgbClr val="7C6A55"/>
                </a:solidFill>
                <a:latin typeface="Calibri"/>
                <a:cs typeface="Calibri"/>
              </a:rPr>
              <a:t>Motilium</a:t>
            </a:r>
            <a:r>
              <a:rPr lang="nl-BE" sz="2000" dirty="0">
                <a:solidFill>
                  <a:srgbClr val="7C6A55"/>
                </a:solidFill>
                <a:latin typeface="Calibri"/>
                <a:cs typeface="Calibri"/>
              </a:rPr>
              <a:t>, zonder effect</a:t>
            </a:r>
          </a:p>
          <a:p>
            <a:r>
              <a:rPr lang="nl-BE" sz="2000" b="1" dirty="0"/>
              <a:t>Klinisch onderzoek</a:t>
            </a:r>
          </a:p>
          <a:p>
            <a:pPr lvl="1"/>
            <a:r>
              <a:rPr lang="nl-BE" sz="2000" dirty="0">
                <a:solidFill>
                  <a:srgbClr val="7C6A55"/>
                </a:solidFill>
                <a:cs typeface="Calibri"/>
              </a:rPr>
              <a:t>Lengte en gewicht p50, niet afbuigend</a:t>
            </a:r>
          </a:p>
          <a:p>
            <a:pPr lvl="1"/>
            <a:r>
              <a:rPr lang="nl-BE" sz="2000" dirty="0">
                <a:solidFill>
                  <a:srgbClr val="7C6A55"/>
                </a:solidFill>
                <a:cs typeface="Calibri"/>
              </a:rPr>
              <a:t>Wat </a:t>
            </a:r>
            <a:r>
              <a:rPr lang="nl-BE" sz="2000" dirty="0" err="1">
                <a:solidFill>
                  <a:srgbClr val="7C6A55"/>
                </a:solidFill>
                <a:cs typeface="Calibri"/>
              </a:rPr>
              <a:t>faecalomen</a:t>
            </a:r>
            <a:r>
              <a:rPr lang="nl-BE" sz="2000" dirty="0">
                <a:solidFill>
                  <a:srgbClr val="7C6A55"/>
                </a:solidFill>
                <a:cs typeface="Calibri"/>
              </a:rPr>
              <a:t> palpabel over colonkader</a:t>
            </a:r>
          </a:p>
          <a:p>
            <a:endParaRPr lang="nl-BE" sz="2400" dirty="0">
              <a:solidFill>
                <a:srgbClr val="7C6A55"/>
              </a:solidFill>
              <a:latin typeface="Calibri"/>
              <a:cs typeface="Calibri"/>
            </a:endParaRPr>
          </a:p>
          <a:p>
            <a:pPr marL="685800" lvl="2" indent="0">
              <a:buNone/>
            </a:pPr>
            <a:endParaRPr lang="nl-BE" sz="1400" dirty="0"/>
          </a:p>
          <a:p>
            <a:pPr marL="342900" lvl="1" indent="0">
              <a:buNone/>
            </a:pPr>
            <a:endParaRPr lang="nl-BE" sz="1600" dirty="0"/>
          </a:p>
          <a:p>
            <a:pPr marL="342900" lvl="1" indent="0"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382334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403" t="12790" r="50417" b="8739"/>
          <a:stretch/>
        </p:blipFill>
        <p:spPr>
          <a:xfrm>
            <a:off x="2206269" y="1342328"/>
            <a:ext cx="4954635" cy="45391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00" y="643496"/>
            <a:ext cx="7886700" cy="54577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FLOWCHARTS (</a:t>
            </a:r>
            <a:r>
              <a:rPr lang="en-GB" dirty="0" err="1"/>
              <a:t>Espghan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39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0052" t="13345" r="3855" b="30822"/>
          <a:stretch/>
        </p:blipFill>
        <p:spPr>
          <a:xfrm>
            <a:off x="1783080" y="1457325"/>
            <a:ext cx="5829300" cy="39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0599" t="21111" r="1038" b="28472"/>
          <a:stretch/>
        </p:blipFill>
        <p:spPr>
          <a:xfrm>
            <a:off x="1777016" y="1808693"/>
            <a:ext cx="6122087" cy="35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132" t="36104" r="42526" b="14584"/>
          <a:stretch/>
        </p:blipFill>
        <p:spPr>
          <a:xfrm>
            <a:off x="1287967" y="1960804"/>
            <a:ext cx="6523463" cy="34570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5672" t="32361" r="91438" b="64847"/>
          <a:stretch/>
        </p:blipFill>
        <p:spPr>
          <a:xfrm>
            <a:off x="1355501" y="1683923"/>
            <a:ext cx="509541" cy="27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11779" y="3181598"/>
            <a:ext cx="4720442" cy="796636"/>
          </a:xfrm>
        </p:spPr>
        <p:txBody>
          <a:bodyPr/>
          <a:lstStyle/>
          <a:p>
            <a:pPr marL="0" indent="0">
              <a:buNone/>
            </a:pPr>
            <a:r>
              <a:rPr lang="nl-BE" dirty="0">
                <a:cs typeface="Calibri"/>
              </a:rPr>
              <a:t>Wat is de volgende stap?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24/09/22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9472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Hanne</a:t>
            </a:r>
            <a:r>
              <a:rPr lang="en-US" sz="3200" dirty="0"/>
              <a:t>, 12 </a:t>
            </a:r>
            <a:r>
              <a:rPr lang="en-US" sz="3200" dirty="0" err="1"/>
              <a:t>jaar</a:t>
            </a:r>
            <a:r>
              <a:rPr lang="en-US" sz="3200" dirty="0"/>
              <a:t>, </a:t>
            </a:r>
            <a:r>
              <a:rPr lang="en-US" sz="3200" dirty="0" err="1"/>
              <a:t>buikpijn</a:t>
            </a:r>
            <a:r>
              <a:rPr lang="en-US" sz="3200" dirty="0"/>
              <a:t> </a:t>
            </a:r>
            <a:r>
              <a:rPr lang="en-US" sz="3200" dirty="0" err="1"/>
              <a:t>sinds</a:t>
            </a:r>
            <a:r>
              <a:rPr lang="en-US" sz="3200" dirty="0"/>
              <a:t> </a:t>
            </a:r>
            <a:r>
              <a:rPr lang="en-US" sz="3200" dirty="0" err="1"/>
              <a:t>enkele</a:t>
            </a:r>
            <a:r>
              <a:rPr lang="en-US" sz="3200" dirty="0"/>
              <a:t> </a:t>
            </a:r>
            <a:r>
              <a:rPr lang="en-US" sz="3200" dirty="0" err="1"/>
              <a:t>maanden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921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89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Hanne</a:t>
            </a:r>
            <a:r>
              <a:rPr lang="en-US" sz="3200" dirty="0"/>
              <a:t>, 12 </a:t>
            </a:r>
            <a:r>
              <a:rPr lang="en-US" sz="3200" dirty="0" err="1"/>
              <a:t>jaar</a:t>
            </a:r>
            <a:r>
              <a:rPr lang="en-US" sz="3200" dirty="0"/>
              <a:t>, </a:t>
            </a:r>
            <a:r>
              <a:rPr lang="en-US" sz="3200" dirty="0" err="1"/>
              <a:t>buikpijn</a:t>
            </a:r>
            <a:r>
              <a:rPr lang="en-US" sz="3200" dirty="0"/>
              <a:t> </a:t>
            </a:r>
            <a:r>
              <a:rPr lang="en-US" sz="3200" dirty="0" err="1"/>
              <a:t>sinds</a:t>
            </a:r>
            <a:r>
              <a:rPr lang="en-US" sz="3200" dirty="0"/>
              <a:t> </a:t>
            </a:r>
            <a:r>
              <a:rPr lang="en-US" sz="3200" dirty="0" err="1"/>
              <a:t>enkele</a:t>
            </a:r>
            <a:r>
              <a:rPr lang="en-US" sz="3200" dirty="0"/>
              <a:t> </a:t>
            </a:r>
            <a:r>
              <a:rPr lang="en-US" sz="3200" dirty="0" err="1"/>
              <a:t>maanden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24/09/22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57200" y="1240477"/>
            <a:ext cx="8430491" cy="488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800" dirty="0"/>
          </a:p>
          <a:p>
            <a:r>
              <a:rPr lang="nl-BE" sz="2000" b="1" dirty="0"/>
              <a:t>Aanvullende onderzoeken</a:t>
            </a:r>
          </a:p>
          <a:p>
            <a:pPr lvl="1"/>
            <a:r>
              <a:rPr lang="nl-BE" sz="2000" dirty="0">
                <a:solidFill>
                  <a:srgbClr val="7C6A55"/>
                </a:solidFill>
                <a:latin typeface="Calibri"/>
                <a:cs typeface="Calibri"/>
              </a:rPr>
              <a:t>Reeds uitgevoerd bij huisarts</a:t>
            </a:r>
          </a:p>
          <a:p>
            <a:pPr lvl="2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Bloedname: normaal</a:t>
            </a:r>
          </a:p>
          <a:p>
            <a:pPr lvl="3"/>
            <a:r>
              <a:rPr lang="nl-BE" sz="1400" dirty="0">
                <a:solidFill>
                  <a:srgbClr val="7C6A55"/>
                </a:solidFill>
                <a:latin typeface="Calibri"/>
                <a:cs typeface="Calibri"/>
              </a:rPr>
              <a:t>Bloedbeeld</a:t>
            </a:r>
          </a:p>
          <a:p>
            <a:pPr lvl="3"/>
            <a:r>
              <a:rPr lang="nl-BE" sz="1400" dirty="0">
                <a:solidFill>
                  <a:srgbClr val="7C6A55"/>
                </a:solidFill>
                <a:latin typeface="Calibri"/>
                <a:cs typeface="Calibri"/>
              </a:rPr>
              <a:t>Lever-, schildklier- en nierfunctie</a:t>
            </a:r>
          </a:p>
          <a:p>
            <a:pPr lvl="3"/>
            <a:r>
              <a:rPr lang="nl-BE" sz="1400" dirty="0" err="1">
                <a:solidFill>
                  <a:srgbClr val="7C6A55"/>
                </a:solidFill>
                <a:latin typeface="Calibri"/>
                <a:cs typeface="Calibri"/>
              </a:rPr>
              <a:t>tTG</a:t>
            </a:r>
            <a:r>
              <a:rPr lang="nl-BE" sz="1400" dirty="0">
                <a:solidFill>
                  <a:srgbClr val="7C6A55"/>
                </a:solidFill>
                <a:latin typeface="Calibri"/>
                <a:cs typeface="Calibri"/>
              </a:rPr>
              <a:t>, RAST  voedingsallergenen</a:t>
            </a:r>
          </a:p>
          <a:p>
            <a:pPr lvl="2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Lactose-ademtest: normaal</a:t>
            </a:r>
          </a:p>
          <a:p>
            <a:pPr lvl="2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Echo abdomen: normaal</a:t>
            </a:r>
          </a:p>
          <a:p>
            <a:pPr lvl="2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Stoelgang (</a:t>
            </a:r>
            <a:r>
              <a:rPr lang="nl-BE" sz="1800" dirty="0" err="1">
                <a:solidFill>
                  <a:srgbClr val="7C6A55"/>
                </a:solidFill>
                <a:latin typeface="Calibri"/>
                <a:cs typeface="Calibri"/>
              </a:rPr>
              <a:t>coprocultuur</a:t>
            </a:r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/parasieten): normaal </a:t>
            </a:r>
          </a:p>
          <a:p>
            <a:pPr lvl="1"/>
            <a:r>
              <a:rPr lang="nl-BE" sz="2000" dirty="0">
                <a:solidFill>
                  <a:srgbClr val="7C6A55"/>
                </a:solidFill>
                <a:latin typeface="Calibri"/>
                <a:cs typeface="Calibri"/>
              </a:rPr>
              <a:t>Aanvullend:</a:t>
            </a:r>
          </a:p>
          <a:p>
            <a:pPr lvl="2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RX abdomen enkel: fecale stase</a:t>
            </a:r>
          </a:p>
          <a:p>
            <a:pPr marL="914400" lvl="2" indent="0">
              <a:buFont typeface="Arial"/>
              <a:buNone/>
            </a:pPr>
            <a:endParaRPr lang="nl-BE" dirty="0"/>
          </a:p>
          <a:p>
            <a:pPr marL="457200" lvl="1" indent="0">
              <a:buFont typeface="Arial"/>
              <a:buNone/>
            </a:pPr>
            <a:endParaRPr lang="nl-BE" dirty="0"/>
          </a:p>
          <a:p>
            <a:pPr marL="457200" lvl="1" indent="0">
              <a:buFont typeface="Arial"/>
              <a:buNone/>
            </a:pP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60898" t="24567" r="12936" b="4782"/>
          <a:stretch/>
        </p:blipFill>
        <p:spPr>
          <a:xfrm>
            <a:off x="6092945" y="1711281"/>
            <a:ext cx="2593855" cy="3668785"/>
          </a:xfrm>
          <a:prstGeom prst="rect">
            <a:avLst/>
          </a:prstGeom>
        </p:spPr>
      </p:pic>
      <p:sp>
        <p:nvSpPr>
          <p:cNvPr id="9" name="Pijl-rechts 8"/>
          <p:cNvSpPr/>
          <p:nvPr/>
        </p:nvSpPr>
        <p:spPr>
          <a:xfrm>
            <a:off x="1258784" y="5477058"/>
            <a:ext cx="914400" cy="43448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2422566" y="5407315"/>
            <a:ext cx="429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+mj-lt"/>
              </a:rPr>
              <a:t>Start </a:t>
            </a:r>
            <a:r>
              <a:rPr lang="nl-BE" b="1" dirty="0" err="1">
                <a:latin typeface="+mj-lt"/>
              </a:rPr>
              <a:t>macrogol</a:t>
            </a:r>
            <a:r>
              <a:rPr lang="nl-BE" b="1" dirty="0">
                <a:latin typeface="+mj-lt"/>
              </a:rPr>
              <a:t> </a:t>
            </a:r>
            <a:r>
              <a:rPr lang="nl-BE" b="1" dirty="0" err="1">
                <a:latin typeface="+mj-lt"/>
              </a:rPr>
              <a:t>desimpactieschema</a:t>
            </a:r>
            <a:endParaRPr lang="nl-BE" b="1" dirty="0">
              <a:latin typeface="+mj-lt"/>
            </a:endParaRPr>
          </a:p>
          <a:p>
            <a:r>
              <a:rPr lang="nl-BE" b="1" dirty="0">
                <a:latin typeface="+mj-lt"/>
              </a:rPr>
              <a:t>Schoolhervatting stimuleren</a:t>
            </a:r>
          </a:p>
        </p:txBody>
      </p:sp>
    </p:spTree>
    <p:extLst>
      <p:ext uri="{BB962C8B-B14F-4D97-AF65-F5344CB8AC3E}">
        <p14:creationId xmlns:p14="http://schemas.microsoft.com/office/powerpoint/2010/main" val="400273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42950" y="1245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3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689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Hanne</a:t>
            </a:r>
            <a:r>
              <a:rPr lang="en-US" sz="3200" dirty="0"/>
              <a:t>, 12 </a:t>
            </a:r>
            <a:r>
              <a:rPr lang="en-US" sz="3200" dirty="0" err="1"/>
              <a:t>jaar</a:t>
            </a:r>
            <a:r>
              <a:rPr lang="en-US" sz="3200" dirty="0"/>
              <a:t>, </a:t>
            </a:r>
            <a:r>
              <a:rPr lang="en-US" sz="3200" dirty="0" err="1"/>
              <a:t>buikpijn</a:t>
            </a:r>
            <a:r>
              <a:rPr lang="en-US" sz="3200" dirty="0"/>
              <a:t> </a:t>
            </a:r>
            <a:r>
              <a:rPr lang="en-US" sz="3200" dirty="0" err="1"/>
              <a:t>sinds</a:t>
            </a:r>
            <a:r>
              <a:rPr lang="en-US" sz="3200" dirty="0"/>
              <a:t> </a:t>
            </a:r>
            <a:r>
              <a:rPr lang="en-US" sz="3200" dirty="0" err="1"/>
              <a:t>enkele</a:t>
            </a:r>
            <a:r>
              <a:rPr lang="en-US" sz="3200" dirty="0"/>
              <a:t> </a:t>
            </a:r>
            <a:r>
              <a:rPr lang="en-US" sz="3200" dirty="0" err="1"/>
              <a:t>maanden</a:t>
            </a:r>
            <a:endParaRPr lang="en-US" sz="3200" dirty="0"/>
          </a:p>
        </p:txBody>
      </p:sp>
      <p:sp>
        <p:nvSpPr>
          <p:cNvPr id="7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415636" y="1601788"/>
            <a:ext cx="8271164" cy="458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b="1" dirty="0"/>
              <a:t>Evolutie klinisch beeld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Persisterende abdominale pijn ondanks </a:t>
            </a:r>
            <a:r>
              <a:rPr lang="nl-BE" sz="1800" dirty="0" err="1">
                <a:solidFill>
                  <a:srgbClr val="7C6A55"/>
                </a:solidFill>
                <a:latin typeface="Calibri"/>
                <a:cs typeface="Calibri"/>
              </a:rPr>
              <a:t>macrogol</a:t>
            </a:r>
            <a:endParaRPr lang="nl-BE" sz="18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1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Aanhoudend schoolverlet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Klinisch onderzoek: onveranderd, persisterende </a:t>
            </a:r>
            <a:r>
              <a:rPr lang="nl-BE" sz="1800" dirty="0" err="1">
                <a:solidFill>
                  <a:srgbClr val="7C6A55"/>
                </a:solidFill>
                <a:latin typeface="Calibri"/>
                <a:cs typeface="Calibri"/>
              </a:rPr>
              <a:t>faecalomen</a:t>
            </a:r>
            <a:endParaRPr lang="nl-BE" sz="1800" dirty="0">
              <a:solidFill>
                <a:srgbClr val="7C6A55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nl-BE" sz="1800" dirty="0">
              <a:solidFill>
                <a:srgbClr val="7C6A55"/>
              </a:solidFill>
              <a:latin typeface="Calibri"/>
              <a:cs typeface="Calibri"/>
            </a:endParaRPr>
          </a:p>
          <a:p>
            <a:pPr marL="400050"/>
            <a:r>
              <a:rPr lang="nl-BE" sz="2000" b="1" dirty="0">
                <a:solidFill>
                  <a:schemeClr val="tx1"/>
                </a:solidFill>
                <a:latin typeface="Calibri"/>
                <a:cs typeface="Calibri"/>
              </a:rPr>
              <a:t>Aanvullende </a:t>
            </a:r>
            <a:r>
              <a:rPr lang="nl-BE" sz="2000" b="1" dirty="0" err="1">
                <a:solidFill>
                  <a:schemeClr val="tx1"/>
                </a:solidFill>
                <a:latin typeface="Calibri"/>
                <a:cs typeface="Calibri"/>
              </a:rPr>
              <a:t>investigaties</a:t>
            </a:r>
            <a:r>
              <a:rPr lang="nl-BE" sz="2000" b="1" dirty="0">
                <a:solidFill>
                  <a:schemeClr val="tx1"/>
                </a:solidFill>
                <a:latin typeface="Calibri"/>
                <a:cs typeface="Calibri"/>
              </a:rPr>
              <a:t>/beleid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Uitgesproken ongerustheid bij ouders</a:t>
            </a:r>
          </a:p>
          <a:p>
            <a:pPr lvl="1"/>
            <a:r>
              <a:rPr lang="nl-BE" sz="1800" dirty="0" smtClean="0">
                <a:solidFill>
                  <a:srgbClr val="7C6A55"/>
                </a:solidFill>
                <a:latin typeface="Calibri"/>
                <a:cs typeface="Calibri"/>
              </a:rPr>
              <a:t>PEG </a:t>
            </a:r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spoeling: persisterende </a:t>
            </a:r>
            <a:r>
              <a:rPr lang="nl-BE" sz="1800" dirty="0" smtClean="0">
                <a:solidFill>
                  <a:srgbClr val="7C6A55"/>
                </a:solidFill>
                <a:cs typeface="Calibri"/>
              </a:rPr>
              <a:t>klachten</a:t>
            </a:r>
          </a:p>
          <a:p>
            <a:pPr lvl="1"/>
            <a:r>
              <a:rPr lang="nl-BE" sz="1800" dirty="0" err="1" smtClean="0">
                <a:solidFill>
                  <a:srgbClr val="7C6A55"/>
                </a:solidFill>
                <a:cs typeface="Calibri"/>
              </a:rPr>
              <a:t>Gastro</a:t>
            </a:r>
            <a:r>
              <a:rPr lang="nl-BE" sz="1800" dirty="0" smtClean="0">
                <a:solidFill>
                  <a:srgbClr val="7C6A55"/>
                </a:solidFill>
                <a:cs typeface="Calibri"/>
              </a:rPr>
              <a:t>- </a:t>
            </a:r>
            <a:r>
              <a:rPr lang="nl-BE" sz="1800" dirty="0">
                <a:solidFill>
                  <a:srgbClr val="7C6A55"/>
                </a:solidFill>
                <a:cs typeface="Calibri"/>
              </a:rPr>
              <a:t>en </a:t>
            </a:r>
            <a:r>
              <a:rPr lang="nl-BE" sz="1800" dirty="0" err="1">
                <a:solidFill>
                  <a:srgbClr val="7C6A55"/>
                </a:solidFill>
                <a:cs typeface="Calibri"/>
              </a:rPr>
              <a:t>coloscopie</a:t>
            </a:r>
            <a:r>
              <a:rPr lang="nl-BE" sz="1800" dirty="0">
                <a:solidFill>
                  <a:srgbClr val="7C6A55"/>
                </a:solidFill>
                <a:cs typeface="Calibri"/>
              </a:rPr>
              <a:t>: </a:t>
            </a:r>
            <a:r>
              <a:rPr lang="nl-BE" sz="1800" dirty="0" smtClean="0">
                <a:solidFill>
                  <a:srgbClr val="7C6A55"/>
                </a:solidFill>
                <a:cs typeface="Calibri"/>
              </a:rPr>
              <a:t>normaal</a:t>
            </a:r>
            <a:endParaRPr lang="nl-BE" sz="18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1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Uitleg functionele buikpijn + verwijzing psycholoog (stressoren)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Second opinion UZ Leuven: MRI abdomen (normaal)</a:t>
            </a:r>
          </a:p>
          <a:p>
            <a:pPr marL="514350" lvl="1" indent="0">
              <a:buNone/>
            </a:pPr>
            <a:endParaRPr lang="nl-BE" sz="16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/>
            <a:endParaRPr lang="nl-BE" sz="1800" dirty="0"/>
          </a:p>
          <a:p>
            <a:pPr marL="457200" lvl="1" indent="0">
              <a:buFont typeface="Arial"/>
              <a:buNone/>
            </a:pPr>
            <a:endParaRPr lang="nl-BE" dirty="0"/>
          </a:p>
          <a:p>
            <a:pPr marL="457200" lvl="1" indent="0">
              <a:buFont typeface="Arial"/>
              <a:buNone/>
            </a:pPr>
            <a:endParaRPr lang="nl-BE" dirty="0"/>
          </a:p>
        </p:txBody>
      </p:sp>
      <p:sp>
        <p:nvSpPr>
          <p:cNvPr id="9" name="Pijl-rechts 8"/>
          <p:cNvSpPr/>
          <p:nvPr/>
        </p:nvSpPr>
        <p:spPr>
          <a:xfrm>
            <a:off x="1270660" y="5484654"/>
            <a:ext cx="914400" cy="43448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2422566" y="5517231"/>
            <a:ext cx="429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+mj-lt"/>
              </a:rPr>
              <a:t>Gunstige evolutie + heropstart school</a:t>
            </a:r>
          </a:p>
        </p:txBody>
      </p:sp>
    </p:spTree>
    <p:extLst>
      <p:ext uri="{BB962C8B-B14F-4D97-AF65-F5344CB8AC3E}">
        <p14:creationId xmlns:p14="http://schemas.microsoft.com/office/powerpoint/2010/main" val="160937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Louis</a:t>
            </a:r>
            <a:r>
              <a:rPr lang="en-US" dirty="0"/>
              <a:t>, 6 </a:t>
            </a:r>
            <a:r>
              <a:rPr lang="en-US" dirty="0" err="1"/>
              <a:t>jaar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BE" sz="3600" b="1" dirty="0"/>
              <a:t>Probleemstelling: Buikpijn sinds 6 maanden</a:t>
            </a:r>
          </a:p>
          <a:p>
            <a:endParaRPr lang="nl-BE" sz="3600" b="1" dirty="0"/>
          </a:p>
          <a:p>
            <a:r>
              <a:rPr lang="nl-BE" sz="3600" b="1" dirty="0"/>
              <a:t>Voorgeschiedenis</a:t>
            </a:r>
          </a:p>
          <a:p>
            <a:pPr lvl="1"/>
            <a:r>
              <a:rPr lang="nl-BE" sz="3300" dirty="0">
                <a:solidFill>
                  <a:srgbClr val="7C6A55"/>
                </a:solidFill>
                <a:latin typeface="Calibri"/>
                <a:cs typeface="Calibri"/>
              </a:rPr>
              <a:t>Pyelonefritis</a:t>
            </a:r>
          </a:p>
          <a:p>
            <a:pPr lvl="1"/>
            <a:r>
              <a:rPr lang="en-US" sz="3300" dirty="0" err="1">
                <a:solidFill>
                  <a:srgbClr val="7C6A55"/>
                </a:solidFill>
                <a:latin typeface="Calibri"/>
                <a:cs typeface="Calibri"/>
              </a:rPr>
              <a:t>Trommelvliesbuisjes</a:t>
            </a:r>
            <a:endParaRPr lang="en-US" sz="33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1"/>
            <a:r>
              <a:rPr lang="en-US" sz="3300" dirty="0" err="1">
                <a:solidFill>
                  <a:srgbClr val="7C6A55"/>
                </a:solidFill>
                <a:latin typeface="Calibri"/>
                <a:cs typeface="Calibri"/>
              </a:rPr>
              <a:t>Koemelkeiwitallergie</a:t>
            </a:r>
            <a:r>
              <a:rPr lang="en-US" sz="33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3300" dirty="0" err="1">
                <a:solidFill>
                  <a:srgbClr val="7C6A55"/>
                </a:solidFill>
                <a:latin typeface="Calibri"/>
                <a:cs typeface="Calibri"/>
              </a:rPr>
              <a:t>als</a:t>
            </a:r>
            <a:r>
              <a:rPr lang="en-US" sz="3300" dirty="0">
                <a:solidFill>
                  <a:srgbClr val="7C6A55"/>
                </a:solidFill>
                <a:latin typeface="Calibri"/>
                <a:cs typeface="Calibri"/>
              </a:rPr>
              <a:t> kind</a:t>
            </a:r>
          </a:p>
          <a:p>
            <a:pPr lvl="1"/>
            <a:endParaRPr lang="en-US" sz="2900" dirty="0">
              <a:solidFill>
                <a:srgbClr val="7C6A55"/>
              </a:solidFill>
              <a:latin typeface="Calibri"/>
              <a:cs typeface="Calibri"/>
            </a:endParaRPr>
          </a:p>
          <a:p>
            <a:r>
              <a:rPr lang="nl-BE" sz="3600" b="1" dirty="0"/>
              <a:t>Anamnese</a:t>
            </a:r>
          </a:p>
          <a:p>
            <a:pPr lvl="1"/>
            <a:r>
              <a:rPr lang="nl-BE" sz="3300" dirty="0">
                <a:solidFill>
                  <a:srgbClr val="7C6A55"/>
                </a:solidFill>
                <a:latin typeface="Calibri"/>
                <a:cs typeface="Calibri"/>
              </a:rPr>
              <a:t>Dagelijkse buikpijn, </a:t>
            </a:r>
            <a:r>
              <a:rPr lang="en-US" sz="3300" dirty="0" err="1">
                <a:solidFill>
                  <a:srgbClr val="7C6A55"/>
                </a:solidFill>
                <a:latin typeface="Calibri"/>
                <a:cs typeface="Calibri"/>
              </a:rPr>
              <a:t>epigastrisch</a:t>
            </a:r>
            <a:r>
              <a:rPr lang="en-US" sz="33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3300" dirty="0" err="1">
                <a:solidFill>
                  <a:srgbClr val="7C6A55"/>
                </a:solidFill>
                <a:latin typeface="Calibri"/>
                <a:cs typeface="Calibri"/>
              </a:rPr>
              <a:t>en</a:t>
            </a:r>
            <a:r>
              <a:rPr lang="en-US" sz="33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3300" dirty="0" err="1">
                <a:solidFill>
                  <a:srgbClr val="7C6A55"/>
                </a:solidFill>
                <a:latin typeface="Calibri"/>
                <a:cs typeface="Calibri"/>
              </a:rPr>
              <a:t>onderbuik</a:t>
            </a:r>
            <a:endParaRPr lang="en-US" sz="33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1"/>
            <a:r>
              <a:rPr lang="en-US" sz="3300" dirty="0" err="1">
                <a:solidFill>
                  <a:srgbClr val="7C6A55"/>
                </a:solidFill>
                <a:latin typeface="Calibri"/>
                <a:cs typeface="Calibri"/>
              </a:rPr>
              <a:t>Vermindering</a:t>
            </a:r>
            <a:r>
              <a:rPr lang="en-US" sz="33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3300" dirty="0" err="1">
                <a:solidFill>
                  <a:srgbClr val="7C6A55"/>
                </a:solidFill>
                <a:latin typeface="Calibri"/>
                <a:cs typeface="Calibri"/>
              </a:rPr>
              <a:t>pijn</a:t>
            </a:r>
            <a:r>
              <a:rPr lang="en-US" sz="33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3300" dirty="0" err="1">
                <a:solidFill>
                  <a:srgbClr val="7C6A55"/>
                </a:solidFill>
                <a:latin typeface="Calibri"/>
                <a:cs typeface="Calibri"/>
              </a:rPr>
              <a:t>na</a:t>
            </a:r>
            <a:r>
              <a:rPr lang="en-US" sz="3300" dirty="0">
                <a:solidFill>
                  <a:srgbClr val="7C6A55"/>
                </a:solidFill>
                <a:latin typeface="Calibri"/>
                <a:cs typeface="Calibri"/>
              </a:rPr>
              <a:t> </a:t>
            </a:r>
            <a:r>
              <a:rPr lang="en-US" sz="3300" dirty="0" err="1">
                <a:solidFill>
                  <a:srgbClr val="7C6A55"/>
                </a:solidFill>
                <a:latin typeface="Calibri"/>
                <a:cs typeface="Calibri"/>
              </a:rPr>
              <a:t>maaltijd</a:t>
            </a:r>
            <a:endParaRPr lang="en-US" sz="3300" dirty="0">
              <a:solidFill>
                <a:srgbClr val="7C6A55"/>
              </a:solidFill>
              <a:latin typeface="Calibri"/>
              <a:cs typeface="Calibri"/>
            </a:endParaRPr>
          </a:p>
          <a:p>
            <a:pPr lvl="1"/>
            <a:r>
              <a:rPr lang="nl-BE" sz="3300" dirty="0">
                <a:solidFill>
                  <a:srgbClr val="7C6A55"/>
                </a:solidFill>
                <a:latin typeface="Calibri"/>
                <a:cs typeface="Calibri"/>
              </a:rPr>
              <a:t>Stoelgang normale consistentie, dagelijks</a:t>
            </a:r>
          </a:p>
          <a:p>
            <a:pPr lvl="1"/>
            <a:r>
              <a:rPr lang="nl-BE" sz="3300" dirty="0">
                <a:solidFill>
                  <a:srgbClr val="7C6A55"/>
                </a:solidFill>
                <a:latin typeface="Calibri"/>
                <a:cs typeface="Calibri"/>
              </a:rPr>
              <a:t>Verbetering na 4 weken </a:t>
            </a:r>
            <a:r>
              <a:rPr lang="nl-BE" sz="3300" dirty="0" err="1">
                <a:solidFill>
                  <a:srgbClr val="7C6A55"/>
                </a:solidFill>
                <a:latin typeface="Calibri"/>
                <a:cs typeface="Calibri"/>
              </a:rPr>
              <a:t>o</a:t>
            </a:r>
            <a:r>
              <a:rPr lang="nl-BE" sz="3300" dirty="0" err="1" smtClean="0">
                <a:solidFill>
                  <a:srgbClr val="7C6A55"/>
                </a:solidFill>
                <a:latin typeface="Calibri"/>
                <a:cs typeface="Calibri"/>
              </a:rPr>
              <a:t>meprazole</a:t>
            </a:r>
            <a:r>
              <a:rPr lang="nl-BE" sz="3300" dirty="0">
                <a:solidFill>
                  <a:srgbClr val="7C6A55"/>
                </a:solidFill>
                <a:latin typeface="Calibri"/>
                <a:cs typeface="Calibri"/>
              </a:rPr>
              <a:t>, nadien snel recidief</a:t>
            </a:r>
          </a:p>
          <a:p>
            <a:pPr lvl="1"/>
            <a:r>
              <a:rPr lang="nl-BE" sz="3300" dirty="0">
                <a:solidFill>
                  <a:srgbClr val="7C6A55"/>
                </a:solidFill>
                <a:latin typeface="Calibri"/>
                <a:cs typeface="Calibri"/>
              </a:rPr>
              <a:t>Geen stressoren</a:t>
            </a:r>
          </a:p>
          <a:p>
            <a:pPr lvl="1"/>
            <a:endParaRPr lang="nl-BE" dirty="0"/>
          </a:p>
          <a:p>
            <a:r>
              <a:rPr lang="nl-BE" sz="3600" b="1" dirty="0"/>
              <a:t>Medicatie</a:t>
            </a:r>
          </a:p>
          <a:p>
            <a:pPr lvl="1"/>
            <a:r>
              <a:rPr lang="nl-BE" sz="3300" dirty="0">
                <a:solidFill>
                  <a:srgbClr val="7C6A55"/>
                </a:solidFill>
                <a:latin typeface="Calibri"/>
                <a:cs typeface="Calibri"/>
              </a:rPr>
              <a:t>Momenteel geen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4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Louis</a:t>
            </a:r>
            <a:r>
              <a:rPr lang="en-US" dirty="0"/>
              <a:t>, 6 </a:t>
            </a:r>
            <a:r>
              <a:rPr lang="en-US" dirty="0" err="1"/>
              <a:t>jaar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b="1" dirty="0"/>
              <a:t>Klinisch onderzoek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Lengte p75, gewicht p50, gewichtsstagnatie laatste maanden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Epigastrische bij palpatie, verder geen bijzonderheden</a:t>
            </a:r>
          </a:p>
          <a:p>
            <a:endParaRPr lang="nl-BE" sz="2200" dirty="0">
              <a:solidFill>
                <a:srgbClr val="7C6A55"/>
              </a:solidFill>
              <a:latin typeface="Calibri"/>
              <a:cs typeface="Calibri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211779" y="3181598"/>
            <a:ext cx="4720442" cy="796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BE" dirty="0" smtClean="0">
                <a:cs typeface="Calibri"/>
              </a:rPr>
              <a:t>Wat is de volgende stap?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201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Louis</a:t>
            </a:r>
            <a:r>
              <a:rPr lang="en-US" dirty="0"/>
              <a:t>, 6 </a:t>
            </a:r>
            <a:r>
              <a:rPr lang="en-US" dirty="0" err="1"/>
              <a:t>jaar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b="1" dirty="0">
                <a:solidFill>
                  <a:schemeClr val="tx1"/>
                </a:solidFill>
                <a:latin typeface="Calibri"/>
                <a:cs typeface="Calibri"/>
              </a:rPr>
              <a:t>Wat is de volgende stap?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Bloedname (bloedbeeld, lever-, schildklier- en nierfunctie, </a:t>
            </a:r>
            <a:r>
              <a:rPr lang="nl-BE" sz="1800" dirty="0" err="1">
                <a:solidFill>
                  <a:srgbClr val="7C6A55"/>
                </a:solidFill>
                <a:latin typeface="Calibri"/>
                <a:cs typeface="Calibri"/>
              </a:rPr>
              <a:t>tTG</a:t>
            </a:r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, RAST voedingsallergenen): normaal</a:t>
            </a:r>
          </a:p>
          <a:p>
            <a:pPr lvl="1"/>
            <a:r>
              <a:rPr lang="nl-BE" sz="1800" dirty="0">
                <a:solidFill>
                  <a:srgbClr val="7C6A55"/>
                </a:solidFill>
                <a:latin typeface="Calibri"/>
                <a:cs typeface="Calibri"/>
              </a:rPr>
              <a:t>Gastroscopie</a:t>
            </a:r>
          </a:p>
          <a:p>
            <a:pPr lvl="2"/>
            <a:r>
              <a:rPr lang="nl-BE" sz="1600" dirty="0">
                <a:solidFill>
                  <a:srgbClr val="7C6A55"/>
                </a:solidFill>
              </a:rPr>
              <a:t>2 bulbaire ulcera en </a:t>
            </a:r>
            <a:r>
              <a:rPr lang="nl-BE" sz="1600" dirty="0" err="1">
                <a:solidFill>
                  <a:srgbClr val="7C6A55"/>
                </a:solidFill>
              </a:rPr>
              <a:t>submucosale</a:t>
            </a:r>
            <a:r>
              <a:rPr lang="nl-BE" sz="1600" dirty="0">
                <a:solidFill>
                  <a:srgbClr val="7C6A55"/>
                </a:solidFill>
              </a:rPr>
              <a:t> </a:t>
            </a:r>
            <a:r>
              <a:rPr lang="nl-BE" sz="1600" dirty="0" err="1">
                <a:solidFill>
                  <a:srgbClr val="7C6A55"/>
                </a:solidFill>
              </a:rPr>
              <a:t>nodulariteit</a:t>
            </a:r>
            <a:r>
              <a:rPr lang="nl-BE" sz="1600" dirty="0">
                <a:solidFill>
                  <a:srgbClr val="7C6A55"/>
                </a:solidFill>
              </a:rPr>
              <a:t>: verdacht voor H. pylori infectie</a:t>
            </a:r>
          </a:p>
          <a:p>
            <a:pPr lvl="2"/>
            <a:endParaRPr lang="nl-BE" sz="1600" dirty="0">
              <a:solidFill>
                <a:srgbClr val="7C6A55"/>
              </a:solidFill>
            </a:endParaRPr>
          </a:p>
          <a:p>
            <a:pPr lvl="2"/>
            <a:endParaRPr lang="nl-BE" sz="1600" dirty="0">
              <a:solidFill>
                <a:srgbClr val="7C6A55"/>
              </a:solidFill>
            </a:endParaRPr>
          </a:p>
          <a:p>
            <a:pPr lvl="2"/>
            <a:r>
              <a:rPr lang="nl-BE" sz="1600" dirty="0">
                <a:solidFill>
                  <a:srgbClr val="7C6A55"/>
                </a:solidFill>
              </a:rPr>
              <a:t>APO: 	</a:t>
            </a:r>
          </a:p>
          <a:p>
            <a:pPr lvl="3"/>
            <a:r>
              <a:rPr lang="nl-BE" sz="1600" dirty="0">
                <a:solidFill>
                  <a:srgbClr val="7C6A55"/>
                </a:solidFill>
              </a:rPr>
              <a:t>Licht chronische ontsteking duodenaal</a:t>
            </a:r>
          </a:p>
          <a:p>
            <a:pPr lvl="3"/>
            <a:r>
              <a:rPr lang="nl-BE" sz="1600" dirty="0">
                <a:solidFill>
                  <a:srgbClr val="7C6A55"/>
                </a:solidFill>
              </a:rPr>
              <a:t>Maag en slokdarm normaal</a:t>
            </a:r>
          </a:p>
          <a:p>
            <a:pPr lvl="3"/>
            <a:r>
              <a:rPr lang="nl-BE" sz="1600" dirty="0">
                <a:solidFill>
                  <a:srgbClr val="7C6A55"/>
                </a:solidFill>
              </a:rPr>
              <a:t>H. pylori kleuring positief</a:t>
            </a:r>
          </a:p>
          <a:p>
            <a:pPr marL="0" indent="0">
              <a:buNone/>
            </a:pPr>
            <a:endParaRPr lang="nl-BE" sz="1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24/09/22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jl-rechts 5"/>
          <p:cNvSpPr/>
          <p:nvPr/>
        </p:nvSpPr>
        <p:spPr>
          <a:xfrm>
            <a:off x="409699" y="5487445"/>
            <a:ext cx="914400" cy="43448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1466603" y="5381522"/>
            <a:ext cx="739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+mj-lt"/>
              </a:rPr>
              <a:t>Start triple therapie (PPI 4 weken + amoxicilline &amp; </a:t>
            </a:r>
            <a:r>
              <a:rPr lang="nl-BE" b="1" dirty="0" err="1">
                <a:latin typeface="+mj-lt"/>
              </a:rPr>
              <a:t>clarithromycine</a:t>
            </a:r>
            <a:r>
              <a:rPr lang="nl-BE" b="1" dirty="0">
                <a:latin typeface="+mj-lt"/>
              </a:rPr>
              <a:t> 2 weken)</a:t>
            </a:r>
          </a:p>
          <a:p>
            <a:r>
              <a:rPr lang="nl-BE" b="1" dirty="0">
                <a:latin typeface="+mj-lt"/>
              </a:rPr>
              <a:t>C13-ureumademtest na 8 weken: H. pylori negatief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14761" t="56433" r="70934" b="18767"/>
          <a:stretch/>
        </p:blipFill>
        <p:spPr>
          <a:xfrm>
            <a:off x="5981535" y="3144398"/>
            <a:ext cx="2074959" cy="20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6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7FBE74BFAF941A496D242E97C83D6" ma:contentTypeVersion="10" ma:contentTypeDescription="Een nieuw document maken." ma:contentTypeScope="" ma:versionID="88cd06a7690350f416bf3c3f061db569">
  <xsd:schema xmlns:xsd="http://www.w3.org/2001/XMLSchema" xmlns:xs="http://www.w3.org/2001/XMLSchema" xmlns:p="http://schemas.microsoft.com/office/2006/metadata/properties" xmlns:ns2="5b0873e5-e8b4-4a82-b8f1-f4228ec4477f" targetNamespace="http://schemas.microsoft.com/office/2006/metadata/properties" ma:root="true" ma:fieldsID="51e985068072a3ac9828e5735230aedc" ns2:_="">
    <xsd:import namespace="5b0873e5-e8b4-4a82-b8f1-f4228ec44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873e5-e8b4-4a82-b8f1-f4228ec44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7E5FA6-E42F-4AA1-9C2A-5D7B1861ABFA}">
  <ds:schemaRefs>
    <ds:schemaRef ds:uri="5b0873e5-e8b4-4a82-b8f1-f4228ec447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38A2FD5-7E4D-4599-990A-AEF48E564E4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5b0873e5-e8b4-4a82-b8f1-f4228ec4477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AFDE08-9595-4301-B984-7BE43F5552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Nipro.thmx</Template>
  <TotalTime>772</TotalTime>
  <Words>1433</Words>
  <Application>Microsoft Office PowerPoint</Application>
  <PresentationFormat>Diavoorstelling (4:3)</PresentationFormat>
  <Paragraphs>406</Paragraphs>
  <Slides>33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Chronische buikpijn bij kinderen</vt:lpstr>
      <vt:lpstr>Voorstelling</vt:lpstr>
      <vt:lpstr>Hanne, 12 jaar, buikpijn sinds enkele maanden</vt:lpstr>
      <vt:lpstr>Hanne, 12 jaar, buikpijn sinds enkele maanden</vt:lpstr>
      <vt:lpstr>Hanne, 12 jaar, buikpijn sinds enkele maanden</vt:lpstr>
      <vt:lpstr>Hanne, 12 jaar, buikpijn sinds enkele maanden</vt:lpstr>
      <vt:lpstr>Louis, 6 jaar</vt:lpstr>
      <vt:lpstr>Louis, 6 jaar</vt:lpstr>
      <vt:lpstr>Louis, 6 jaar</vt:lpstr>
      <vt:lpstr>Chronische buikpijn bij kinderen</vt:lpstr>
      <vt:lpstr>Buikpijn functioneel of organisch?</vt:lpstr>
      <vt:lpstr>Red flags: anamnese</vt:lpstr>
      <vt:lpstr>Red flags: klinisch onderzoek</vt:lpstr>
      <vt:lpstr>PowerPoint-presentatie</vt:lpstr>
      <vt:lpstr>PowerPoint-presentatie</vt:lpstr>
      <vt:lpstr>PowerPoint-presentatie</vt:lpstr>
      <vt:lpstr>Denk aan constipatie bij kind met buikpijn!</vt:lpstr>
      <vt:lpstr>Oesofagitis &amp; gastritis bij kinderen</vt:lpstr>
      <vt:lpstr>Oesofagitis &amp; gastritis bij kinderen</vt:lpstr>
      <vt:lpstr>Oesofagitis &amp; gastritis bij kinderen</vt:lpstr>
      <vt:lpstr>Coeliakie bij kinderen</vt:lpstr>
      <vt:lpstr>Coeliakie bij kinderen</vt:lpstr>
      <vt:lpstr>Lactose-intolerantie</vt:lpstr>
      <vt:lpstr>Inflammatoir darmlijden</vt:lpstr>
      <vt:lpstr>TAKE HOME MESSAGES</vt:lpstr>
      <vt:lpstr>VRAGEN?</vt:lpstr>
      <vt:lpstr>Functionele constipatie</vt:lpstr>
      <vt:lpstr>PowerPoint-presentatie</vt:lpstr>
      <vt:lpstr>PowerPoint-presentatie</vt:lpstr>
      <vt:lpstr>FLOWCHARTS (Espghan)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sjabloon</dc:title>
  <dc:creator>Bea Bijnens</dc:creator>
  <cp:lastModifiedBy>Benedicte Eneman</cp:lastModifiedBy>
  <cp:revision>58</cp:revision>
  <dcterms:created xsi:type="dcterms:W3CDTF">2016-12-06T09:53:22Z</dcterms:created>
  <dcterms:modified xsi:type="dcterms:W3CDTF">2022-09-23T18:59:59Z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0x0101007557FBE74BFAF941A496D242E97C83D6</vt:lpwstr>
  </property>
</Properties>
</file>