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0"/>
  </p:notesMasterIdLst>
  <p:handoutMasterIdLst>
    <p:handoutMasterId r:id="rId41"/>
  </p:handoutMasterIdLst>
  <p:sldIdLst>
    <p:sldId id="266" r:id="rId5"/>
    <p:sldId id="260" r:id="rId6"/>
    <p:sldId id="268" r:id="rId7"/>
    <p:sldId id="269" r:id="rId8"/>
    <p:sldId id="270" r:id="rId9"/>
    <p:sldId id="271" r:id="rId10"/>
    <p:sldId id="272" r:id="rId11"/>
    <p:sldId id="274" r:id="rId12"/>
    <p:sldId id="275" r:id="rId13"/>
    <p:sldId id="276" r:id="rId14"/>
    <p:sldId id="278" r:id="rId15"/>
    <p:sldId id="279" r:id="rId16"/>
    <p:sldId id="283" r:id="rId17"/>
    <p:sldId id="305" r:id="rId18"/>
    <p:sldId id="280" r:id="rId19"/>
    <p:sldId id="262" r:id="rId20"/>
    <p:sldId id="286" r:id="rId21"/>
    <p:sldId id="289" r:id="rId22"/>
    <p:sldId id="307" r:id="rId23"/>
    <p:sldId id="290" r:id="rId24"/>
    <p:sldId id="292" r:id="rId25"/>
    <p:sldId id="281" r:id="rId26"/>
    <p:sldId id="293" r:id="rId27"/>
    <p:sldId id="295" r:id="rId28"/>
    <p:sldId id="296" r:id="rId29"/>
    <p:sldId id="297" r:id="rId30"/>
    <p:sldId id="298" r:id="rId31"/>
    <p:sldId id="309" r:id="rId32"/>
    <p:sldId id="310" r:id="rId33"/>
    <p:sldId id="287" r:id="rId34"/>
    <p:sldId id="311" r:id="rId35"/>
    <p:sldId id="312" r:id="rId36"/>
    <p:sldId id="313" r:id="rId37"/>
    <p:sldId id="300" r:id="rId38"/>
    <p:sldId id="303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C0256"/>
    <a:srgbClr val="F58025"/>
    <a:srgbClr val="7C6A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3200B9-3EA1-471D-AC7F-DDA36E231BFA}" v="19" dt="2022-09-23T20:06:06.5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Stijl, gemiddeld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888" autoAdjust="0"/>
  </p:normalViewPr>
  <p:slideViewPr>
    <p:cSldViewPr snapToGrid="0">
      <p:cViewPr varScale="1">
        <p:scale>
          <a:sx n="95" d="100"/>
          <a:sy n="95" d="100"/>
        </p:scale>
        <p:origin x="206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7115B-BBF5-8F4C-8394-DFDD01961919}" type="datetimeFigureOut">
              <a:rPr lang="en-US" smtClean="0"/>
              <a:t>9/23/2022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2C08E-A00E-674B-9F83-8B15C023A4AB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2324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0853A2-4B75-E44B-9265-E053C75ED377}" type="datetimeFigureOut">
              <a:rPr lang="en-US" smtClean="0"/>
              <a:t>9/23/2022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5293B-D7DF-864D-BBAC-7C683A2EF6CE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548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Mezelf voorstellen: Shana Haenen, ik ben gastroenterologe en werk sinds 08/2022 voltijds</a:t>
            </a:r>
          </a:p>
          <a:p>
            <a:r>
              <a:rPr lang="nl-BE" dirty="0"/>
              <a:t>Bijzondere interesse in colitis ulcerose en ziekte van Crohn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5293B-D7DF-864D-BBAC-7C683A2EF6C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2135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Gezien 50+, indien geen coloscopie sedert start symptomen verwijzen = ‘veranderd stoelgangspatroon’ = recente onset van symptomen!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5293B-D7DF-864D-BBAC-7C683A2EF6C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7189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Nieuwe guidelines bij screening te verduidelijken!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5293B-D7DF-864D-BBAC-7C683A2EF6C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0710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Bij coloscopie toevallige vondst van 4 poliepen, kleiner dan 1 cm</a:t>
            </a:r>
          </a:p>
          <a:p>
            <a:r>
              <a:rPr lang="nl-BE" dirty="0"/>
              <a:t>Bij diarree nemen we altijd biopsies thv ileum ter uitsluiting IBD en colon voor microscopische colitis -&gt; negatief</a:t>
            </a:r>
          </a:p>
          <a:p>
            <a:r>
              <a:rPr lang="nl-BE" dirty="0"/>
              <a:t>En als we het APO Verslag terug krijgen zijn er maar 2 van de 4 adenomen met laaggradige dysplasie : dus klassieke poliepen</a:t>
            </a:r>
          </a:p>
          <a:p>
            <a:r>
              <a:rPr lang="nl-BE" dirty="0"/>
              <a:t>Die overige 2 zijn hyperplastisch, die ik eigenlijk had mogen laten zitten, zeker linkszijdig</a:t>
            </a:r>
          </a:p>
          <a:p>
            <a:r>
              <a:rPr lang="nl-BE" dirty="0"/>
              <a:t>Wat betekent dit nu voor de opvolging? Iemand een idee wat we in het verslag gaan schrijven voor opvolging?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5293B-D7DF-864D-BBAC-7C683A2EF6C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7129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Bij coloscopie toevallige vondst van 4 poliepen, kleiner dan 1 cm</a:t>
            </a:r>
          </a:p>
          <a:p>
            <a:r>
              <a:rPr lang="nl-BE" dirty="0"/>
              <a:t>Bij diarree nemen we altijd biopsies thv ileum ter uitsluiting IBD en colon voor microscopische colitis -&gt; negatief</a:t>
            </a:r>
          </a:p>
          <a:p>
            <a:r>
              <a:rPr lang="nl-BE" dirty="0"/>
              <a:t>En als we het APO Verslag terug krijgen zijn er maar 2 van de 4 adenomen met laaggradige dysplasie : dus klassieke poliepen</a:t>
            </a:r>
          </a:p>
          <a:p>
            <a:r>
              <a:rPr lang="nl-BE" dirty="0"/>
              <a:t>Die overige 2 zijn hyperplastisch, die ik eigenlijk had mogen laten zitten, zeker linkszijdig</a:t>
            </a:r>
          </a:p>
          <a:p>
            <a:r>
              <a:rPr lang="nl-BE" dirty="0"/>
              <a:t>Wat betekent dit nu voor de opvolging? Iemand een idee wat we in het verslag gaan schrijven voor opvolging?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5293B-D7DF-864D-BBAC-7C683A2EF6C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5663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Dit leek me het ideale moment om even mee te delen dat de richtlijnen</a:t>
            </a:r>
            <a:r>
              <a:rPr lang="nl-BE" baseline="0" dirty="0"/>
              <a:t> voor de opvolging van poliepen recent aangepast zijn in 2020</a:t>
            </a:r>
          </a:p>
          <a:p>
            <a:r>
              <a:rPr lang="nl-BE" baseline="0" dirty="0"/>
              <a:t>Zoals jullie misschien al gemerkt hebben zijn de intervallen de laatste jaren op basis van de meest recente data verlengd</a:t>
            </a:r>
          </a:p>
          <a:p>
            <a:r>
              <a:rPr lang="nl-BE" baseline="0" dirty="0"/>
              <a:t>Hier zijn jullie de flowchart rechtstreeks uit onze europese richtlijnen, Wij als gastro-enteroloog beslissen nadat we het APO onderzoek hebben of dit poliepen zijn die surveillance nodig hebben, en de criteria hiervoor vind je rechts -&gt; zoals jullie zien, gaan we nu pas vanaf 5 kleine adenomen een nieuwe coloscopie aanbevelen na drie jaar (terwijl voordien was dit al vanaf 3 poliepen)  of bij grote poliepen boven 1 cm of poliepen met hooggradige dysplasie, De meeste pt hebben namelijk minder dan 5 kleine adenomen, die zullen dus gewoon terugkeren naar screening, wat wil zeggen nieuwe iFOB over 10 jaar!</a:t>
            </a:r>
          </a:p>
          <a:p>
            <a:r>
              <a:rPr lang="nl-BE" baseline="0" dirty="0"/>
              <a:t>De richtlijnen zeggen te screenen tot 80 jaar, later bekijk ik het met pt in functie van algemene toestand</a:t>
            </a:r>
          </a:p>
          <a:p>
            <a:r>
              <a:rPr lang="nl-BE" baseline="0" dirty="0"/>
              <a:t>Voor pt is dit vaak lang, ik probeer dit goed uit te leggen, Grote uitzondering is familiale belasting voor CRC in 1</a:t>
            </a:r>
            <a:r>
              <a:rPr lang="nl-BE" baseline="30000" dirty="0"/>
              <a:t>e</a:t>
            </a:r>
            <a:r>
              <a:rPr lang="nl-BE" baseline="0" dirty="0"/>
              <a:t> lijn -&gt; elke 5 jaar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5293B-D7DF-864D-BBAC-7C683A2EF6C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500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Het belangrijkste is je pt de diagnose goed uit te leggen en geruststelling  -&gt; vaak al voldoende, eens gerustgesteld klachten meestal hanteerbaar zonder medicatie</a:t>
            </a:r>
          </a:p>
          <a:p>
            <a:endParaRPr lang="nl-BE" dirty="0"/>
          </a:p>
          <a:p>
            <a:r>
              <a:rPr lang="nl-BE" dirty="0"/>
              <a:t>Het is belangrijk dat je benadrukt dat IBS effectief een aandoening is waarbij de darmen overgevoelig zijn waardoor ze overactief zijn, wat krampen etc geeft</a:t>
            </a:r>
          </a:p>
          <a:p>
            <a:r>
              <a:rPr lang="nl-BE" dirty="0"/>
              <a:t>Belangrijk dat je als arts erkent dat hun klachten werkelijk zijn en zelfs invaliderend kunnen zijn</a:t>
            </a:r>
          </a:p>
          <a:p>
            <a:r>
              <a:rPr lang="nl-BE" dirty="0"/>
              <a:t>benadruk dat we die kunnen behandelen, maar dat er geen behandeling is voor iedereen, dat het trial en error is tot we het juiste gevonden hebben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5293B-D7DF-864D-BBAC-7C683A2EF6C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5249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Hoe begin je eraan? </a:t>
            </a:r>
          </a:p>
          <a:p>
            <a:r>
              <a:rPr lang="nl-BE" dirty="0"/>
              <a:t>Vraag aan de patiënt wat hem het meest stoort op dit moment: pijn, diarree of bloating?</a:t>
            </a:r>
          </a:p>
          <a:p>
            <a:r>
              <a:rPr lang="nl-BE" dirty="0"/>
              <a:t>2co in eens nemen werkt beter dan 1co telkens</a:t>
            </a:r>
          </a:p>
          <a:p>
            <a:r>
              <a:rPr lang="nl-BE" dirty="0"/>
              <a:t>Bij galzouten diarree -&gt; vaak op proef, kan bewezen worden via ademtest met faecescollectie of simpelere via nucleaire test SeHCAT (capsule innemen, eerste scan na 4u, 2</a:t>
            </a:r>
            <a:r>
              <a:rPr lang="nl-BE" baseline="30000" dirty="0"/>
              <a:t>de</a:t>
            </a:r>
            <a:r>
              <a:rPr lang="nl-BE" dirty="0"/>
              <a:t> na 7 dagen) om galzouten malabsorptie vast te stellen</a:t>
            </a:r>
          </a:p>
          <a:p>
            <a:r>
              <a:rPr lang="nl-BE" dirty="0"/>
              <a:t>Psyllium zijn wateroplosbare vezels -&gt; Colofiber -&gt; 2 zakjes ‘s avonds bij constipatie / werkt ook bij diarree !</a:t>
            </a:r>
            <a:br>
              <a:rPr lang="nl-BE" dirty="0"/>
            </a:br>
            <a:r>
              <a:rPr lang="nl-BE" dirty="0"/>
              <a:t>Cave te veel vezels geeft weer bloating en flatulentie, vaak niet goed verdragen, wordt ook gebruikt bij diarree, vooral incontinentie omdat dat stoelgang kan indikken in combinatie met Imodium</a:t>
            </a:r>
          </a:p>
          <a:p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WAARSCHUW pt dat op bijsluiter ‘laxativa’ staat  =&gt; doel is meer volumineuze en gebonden stoelgang -&gt; nodig bij pt die makkelijk constiperen op Loperamide ! </a:t>
            </a:r>
          </a:p>
          <a:p>
            <a:r>
              <a:rPr lang="nl-NL" sz="18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Nog te weinig evidentie voor Probiotica (type Alflorex) </a:t>
            </a:r>
          </a:p>
          <a:p>
            <a:r>
              <a:rPr lang="nl-NL" sz="18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Osmotische laxativa: type Movicol op geleide frequentie met voldoende water (levensstijl!!) Lactulose ook probiotisch effect min 4 weken te proberen !</a:t>
            </a:r>
            <a:br>
              <a:rPr lang="nl-NL" sz="18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18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Linaclotide = 2</a:t>
            </a:r>
            <a:r>
              <a:rPr lang="nl-NL" sz="1800" baseline="300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nl-NL" sz="18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lijn Constella 290 µg/dag  </a:t>
            </a: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activeert secretie in chloride kanaal, wordt niet opgenomen = lumineel werkend effect !</a:t>
            </a:r>
            <a:b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goed effect bij predominant constipatie, snel onset, spectaculair effect, onderhoudend effect -&gt; CAVE nevenwerking diarree !</a:t>
            </a:r>
          </a:p>
          <a:p>
            <a:r>
              <a:rPr lang="nl-BE" sz="18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Resolor = 2</a:t>
            </a:r>
            <a:r>
              <a:rPr lang="nl-BE" sz="1800" baseline="300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nl-BE" sz="18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lijn </a:t>
            </a: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Cave hoofdpijn en nausea/diarree bij start, even doorzetten want verdwijnt vaak weer</a:t>
            </a:r>
            <a:b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verbetert ook maaglediging en gastroparese</a:t>
            </a:r>
            <a:endParaRPr lang="nl-NL" sz="18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18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MINSTENS 3 maanden spasmomen 3x/dag(otilonium bromide) simalviane 3x/dag(alverine en simeticon) Duspatalin retard 2x/dag (mebeverine)</a:t>
            </a:r>
            <a:endParaRPr lang="nl-BE" dirty="0"/>
          </a:p>
          <a:p>
            <a:r>
              <a:rPr lang="nl-BE" dirty="0"/>
              <a:t>Redomex minstens 3 maanden, zo respons minstens 6 maanden alvorens afbouwen! </a:t>
            </a:r>
          </a:p>
          <a:p>
            <a:r>
              <a:rPr lang="nl-BE" dirty="0"/>
              <a:t>-&gt; start met 1 symptoom 1 medicament, controle na 3 maand dan vaak naar combi of switch </a:t>
            </a:r>
          </a:p>
          <a:p>
            <a:r>
              <a:rPr lang="nl-BE" dirty="0"/>
              <a:t>-&gt; liefst tijdig verwijzen zo nog niet alle medicamenten ‘opgebruikt’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5293B-D7DF-864D-BBAC-7C683A2EF6C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2939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Hoe begin je eraan? </a:t>
            </a:r>
          </a:p>
          <a:p>
            <a:r>
              <a:rPr lang="nl-BE" dirty="0"/>
              <a:t>Vraag aan de patiënt wat hem het meest stoort op dit moment: pijn, diarree of bloating?</a:t>
            </a:r>
          </a:p>
          <a:p>
            <a:r>
              <a:rPr lang="nl-BE" dirty="0"/>
              <a:t>2co in eens nemen werkt beter dan 1co telkens</a:t>
            </a:r>
          </a:p>
          <a:p>
            <a:r>
              <a:rPr lang="nl-BE" dirty="0"/>
              <a:t>Bij galzouten diarree -&gt; vaak op proef, kan bewezen worden via ademtest met faecescollectie of simpelere via nucleaire test SeHCAT (capsule innemen, eerste scan na 4u, 2</a:t>
            </a:r>
            <a:r>
              <a:rPr lang="nl-BE" baseline="30000" dirty="0"/>
              <a:t>de</a:t>
            </a:r>
            <a:r>
              <a:rPr lang="nl-BE" dirty="0"/>
              <a:t> na 7 dagen) om galzouten malabsorptie vast te stellen</a:t>
            </a:r>
          </a:p>
          <a:p>
            <a:r>
              <a:rPr lang="nl-BE" dirty="0"/>
              <a:t>Psyllium zijn wateroplosbare vezels -&gt; Colofiber -&gt; 2 zakjes ‘s avonds bij constipatie</a:t>
            </a:r>
            <a:br>
              <a:rPr lang="nl-BE" dirty="0"/>
            </a:br>
            <a:r>
              <a:rPr lang="nl-BE" dirty="0"/>
              <a:t>Cave te veel vezels geeft weer bloating en flatulentie, vaak niet goed verdragen, wordt ook gebruikt bij diarree, vooral incontinentie omdat dat stoelgang kan indikken in combinatie met Imodium</a:t>
            </a:r>
          </a:p>
          <a:p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WAARSCHUW pt dat op bijsluiter ‘laxativa’ staat  =&gt; doel is meer volumineuze en gebonden stoelgang -&gt; nodig bij pt die makkelijk constiperen op Loperamide ! </a:t>
            </a:r>
          </a:p>
          <a:p>
            <a:r>
              <a:rPr lang="nl-NL" sz="18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Nog te weinig evidentie voor Probiotica (type Alflorex) </a:t>
            </a:r>
          </a:p>
          <a:p>
            <a:r>
              <a:rPr lang="nl-NL" sz="18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Osmotische laxativa: type Movicol op geleide frequentie met voldoende water (levensstijl!!) Lactulose ook probiotisch effect min 4 weken te proberen !</a:t>
            </a:r>
            <a:br>
              <a:rPr lang="nl-NL" sz="18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18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Linaclotide = 2</a:t>
            </a:r>
            <a:r>
              <a:rPr lang="nl-NL" sz="1800" baseline="300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nl-NL" sz="18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lijn Constella 290 µg/dag  </a:t>
            </a: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activeert secretie in chloride kanaal, wordt niet opgenomen = lumineel werkend effect !</a:t>
            </a:r>
            <a:b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goed effect bij predominant constipatie, snel onset, spectaculair effect, onderhoudend effect -&gt; CAVE nevenwerking diarree !</a:t>
            </a:r>
          </a:p>
          <a:p>
            <a:r>
              <a:rPr lang="nl-BE" sz="18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Resolor = 2</a:t>
            </a:r>
            <a:r>
              <a:rPr lang="nl-BE" sz="1800" baseline="300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nl-BE" sz="18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lijn </a:t>
            </a: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Cave hoofdpijn en nausea/diarree bij start, even doorzetten want verdwijnt vaak weer</a:t>
            </a:r>
            <a:b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verbetert ook maaglediging en gastroparese</a:t>
            </a:r>
            <a:endParaRPr lang="nl-NL" sz="18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18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MINSTENS 3 maanden spasmomen 3x/dag(otilonium bromide) simalviane 3x/dag(alverine en simeticon) Duspatalin retard 2x/dag (mebeverine)</a:t>
            </a:r>
            <a:endParaRPr lang="nl-BE" dirty="0"/>
          </a:p>
          <a:p>
            <a:r>
              <a:rPr lang="nl-BE" dirty="0"/>
              <a:t>Redomex minstens 3 maanden, zo respons minstens 6 maanden alvorens afbouwen! </a:t>
            </a:r>
          </a:p>
          <a:p>
            <a:r>
              <a:rPr lang="nl-BE" dirty="0"/>
              <a:t>-&gt; start met 1 symptoom 1 medicament, controle na 3 maand dan vaak naar combi of switch </a:t>
            </a:r>
          </a:p>
          <a:p>
            <a:r>
              <a:rPr lang="nl-BE" dirty="0"/>
              <a:t>-&gt; liefst tijdig verwijzen zo nog niet alle medicamenten ‘opgebruikt’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5293B-D7DF-864D-BBAC-7C683A2EF6C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9366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Vooral bij jonge patiente</a:t>
            </a:r>
          </a:p>
          <a:p>
            <a:r>
              <a:rPr lang="nl-BE" dirty="0"/>
              <a:t>Niet zo simpel, tot 2 kg gewichtsverlies</a:t>
            </a:r>
          </a:p>
          <a:p>
            <a:r>
              <a:rPr lang="nl-BE" dirty="0"/>
              <a:t>Best begeleiding met dietiste voor voldoende calorie intake</a:t>
            </a:r>
          </a:p>
          <a:p>
            <a:r>
              <a:rPr lang="nl-BE" dirty="0"/>
              <a:t>Zo niet mogelijk Monash APP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5293B-D7DF-864D-BBAC-7C683A2EF6CE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9039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Vooral bij jonge patiente</a:t>
            </a:r>
          </a:p>
          <a:p>
            <a:r>
              <a:rPr lang="nl-BE" dirty="0"/>
              <a:t>Niet zo simpel, tot 2 kg gewichtsverlies</a:t>
            </a:r>
          </a:p>
          <a:p>
            <a:r>
              <a:rPr lang="nl-BE" dirty="0"/>
              <a:t>Best begeleiding met dietiste voor voldoende calorie intake</a:t>
            </a:r>
          </a:p>
          <a:p>
            <a:r>
              <a:rPr lang="nl-BE" dirty="0"/>
              <a:t>Zo niet mogelijk Monash APP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5293B-D7DF-864D-BBAC-7C683A2EF6CE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045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Wat willen jullie nog weten?</a:t>
            </a:r>
          </a:p>
          <a:p>
            <a:r>
              <a:rPr lang="nl-BE" dirty="0"/>
              <a:t>Geen bloed- of slijmbijmenging</a:t>
            </a:r>
          </a:p>
          <a:p>
            <a:r>
              <a:rPr lang="nl-BE" dirty="0"/>
              <a:t>Geen familiale belasting CRC of IBD</a:t>
            </a:r>
          </a:p>
          <a:p>
            <a:r>
              <a:rPr lang="nl-BE" dirty="0"/>
              <a:t>Geen belangrijke voorgeschiedenis</a:t>
            </a:r>
          </a:p>
          <a:p>
            <a:r>
              <a:rPr lang="nl-BE" dirty="0"/>
              <a:t>Geen medicatie</a:t>
            </a:r>
          </a:p>
          <a:p>
            <a:r>
              <a:rPr lang="nl-BE" dirty="0"/>
              <a:t>Klinisch: soepel abdomen, lichte drukpijn linker fossa, geen prikkeling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5293B-D7DF-864D-BBAC-7C683A2EF6C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2587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Behandel predominante symptoom ! Dus waarmee behandelen?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5293B-D7DF-864D-BBAC-7C683A2EF6CE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7683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5293B-D7DF-864D-BBAC-7C683A2EF6CE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8197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En nu?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5293B-D7DF-864D-BBAC-7C683A2EF6CE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9400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  <a:p>
            <a:r>
              <a:rPr lang="nl-BE" dirty="0"/>
              <a:t>Een spasmolytica, persoonlijke voorkeur</a:t>
            </a:r>
          </a:p>
          <a:p>
            <a:r>
              <a:rPr lang="nl-BE" dirty="0"/>
              <a:t>Herinner u minstens 1 maand, zo beter zeker eenmalig 3 maand te nemen</a:t>
            </a:r>
          </a:p>
          <a:p>
            <a:r>
              <a:rPr lang="nl-BE" dirty="0"/>
              <a:t>3x/dag ! Behalve duspatalin retard 2x/dag</a:t>
            </a:r>
          </a:p>
          <a:p>
            <a:r>
              <a:rPr lang="nl-BE" dirty="0"/>
              <a:t>-&gt; zo onvoldoende effect na 3 maanden spasmolytica, kan je pepermunt olie nog proberen, indien dan geen effect liefst verwijzen alvorens na neuromodulatoren type Redomex etc gezien jonge patiënte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5293B-D7DF-864D-BBAC-7C683A2EF6CE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0773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Dus waarmee beginnen we?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5293B-D7DF-864D-BBAC-7C683A2EF6CE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2329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Inderdaad, op geleide van stoelgang op te drijven tot max 8co/dag, beter effect bij 2co ineens max 4x/dag</a:t>
            </a:r>
          </a:p>
          <a:p>
            <a:r>
              <a:rPr lang="nl-BE" dirty="0"/>
              <a:t>zo hij constipeert kan combineren met Colofiber helpen (wateroplosbare vezels)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5293B-D7DF-864D-BBAC-7C683A2EF6CE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2426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/>
              <a:t>Reeds na 1-2co last van opzetting, meer pijn en eerder constipatie -&gt; gestopt, nu weer diarree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/>
              <a:t>Factor galzouten diarree ? -&gt; vaak op proef, kan bewezen worden via ademtest met faecescollectie of simpelere via nucleaire test SeHCAT (capsule innemen, eerste scan na 4u, 2</a:t>
            </a:r>
            <a:r>
              <a:rPr lang="nl-BE" baseline="30000" dirty="0"/>
              <a:t>de</a:t>
            </a:r>
            <a:r>
              <a:rPr lang="nl-BE" dirty="0"/>
              <a:t> na 7 dagen) om galzouten malabsorptie vast te stellen -&gt; op proef Questran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/>
              <a:t>CCE in VG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/>
              <a:t>Ook pijnklachten, je kan nu ook iets voor pijn associeren -&gt; combitherapie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5293B-D7DF-864D-BBAC-7C683A2EF6CE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0251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/>
              <a:t>Reeds na 1-2co last van opzetting, meer pijn en eerder constipatie -&gt; gestopt, nu weer diarree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/>
              <a:t>Factor galzouten diarree ? -&gt; vaak op proef, kan bewezen worden via ademtest met faecescollectie of simpelere via nucleaire test SeHCAT (capsule innemen, eerste scan na 4u, 2</a:t>
            </a:r>
            <a:r>
              <a:rPr lang="nl-BE" baseline="30000" dirty="0"/>
              <a:t>de</a:t>
            </a:r>
            <a:r>
              <a:rPr lang="nl-BE" dirty="0"/>
              <a:t> na 7 dagen) om galzouten malabsorptie vast te stellen -&gt; op proef Questran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/>
              <a:t>CCE in VG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5293B-D7DF-864D-BBAC-7C683A2EF6CE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4603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Hoe begin je eraan? </a:t>
            </a:r>
          </a:p>
          <a:p>
            <a:r>
              <a:rPr lang="nl-BE" dirty="0"/>
              <a:t>Vraag aan de patiënt wat hem het meest stoort op dit moment: pijn, diarree of bloating?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5293B-D7DF-864D-BBAC-7C683A2EF6CE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2765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Hoe begin je eraan? </a:t>
            </a:r>
          </a:p>
          <a:p>
            <a:r>
              <a:rPr lang="nl-BE" dirty="0"/>
              <a:t>Vraag aan de patiënt wat hem het meest stoort op dit moment: pijn, diarree of bloating?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5293B-D7DF-864D-BBAC-7C683A2EF6CE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899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Waar denken jullie aan en zouden jullie nog onderzoeken doen?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5293B-D7DF-864D-BBAC-7C683A2EF6C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4575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Hoe begin je eraan? </a:t>
            </a:r>
          </a:p>
          <a:p>
            <a:r>
              <a:rPr lang="nl-BE" dirty="0"/>
              <a:t>Vraag aan de patiënt wat hem het meest stoort op dit moment: pijn, diarree of bloating?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5293B-D7DF-864D-BBAC-7C683A2EF6CE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6831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Hoe begin je eraan? </a:t>
            </a:r>
          </a:p>
          <a:p>
            <a:r>
              <a:rPr lang="nl-BE" dirty="0"/>
              <a:t>Vraag aan de patiënt wat hem het meest stoort op dit moment: pijn, diarree of bloating?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5293B-D7DF-864D-BBAC-7C683A2EF6CE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0224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Hoe begin je eraan? </a:t>
            </a:r>
          </a:p>
          <a:p>
            <a:r>
              <a:rPr lang="nl-BE" dirty="0"/>
              <a:t>Vraag aan de patiënt wat hem het meest stoort op dit moment: pijn, diarree of bloating?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5293B-D7DF-864D-BBAC-7C683A2EF6CE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589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Flowchart van ROME IV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5293B-D7DF-864D-BBAC-7C683A2EF6C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736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Oudere pt met vermagering en bloed -&gt; direct voor coloscopie</a:t>
            </a:r>
          </a:p>
          <a:p>
            <a:r>
              <a:rPr lang="nl-BE" dirty="0"/>
              <a:t>Enkel 50+, geen andere alarmsymptomen of geen fam belasting volstaat iFOB</a:t>
            </a:r>
          </a:p>
          <a:p>
            <a:r>
              <a:rPr lang="nl-BE" dirty="0"/>
              <a:t>Bij recent antibiotica gebruik willen we vooral Clostridium uitsluiten -&gt; coprocultuur met Clostridium!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5293B-D7DF-864D-BBAC-7C683A2EF6C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923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Ik doe laagdrempelig bij iedereen op mijn consultatie met chronische abd pijn eenmalig algemene bloedname met complet en CRP ter inschatting inflammatie, ijzerset, vitamine B12, foliumzuur en vitamine D zo niet recent gebeurd</a:t>
            </a:r>
          </a:p>
          <a:p>
            <a:r>
              <a:rPr lang="nl-BE" dirty="0"/>
              <a:t>Bij jonge patiënten &lt;50 jaar steeds met anti tissue transglutaminase (voorwaarde minstens 6 weken gluten eten!) om coeliakie uit te sluiten</a:t>
            </a:r>
          </a:p>
          <a:p>
            <a:r>
              <a:rPr lang="nl-BE" dirty="0"/>
              <a:t>Ook doe ik bij iedereen eenmalig stoelgangsstaal voor coprocultuur en parasieten -&gt; bij &lt;50 jaar ook eenmalig calprotectine ter uitsluiting inflammatoir darmlijden</a:t>
            </a:r>
          </a:p>
          <a:p>
            <a:r>
              <a:rPr lang="nl-BE" dirty="0"/>
              <a:t>Anders op indicatie!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5293B-D7DF-864D-BBAC-7C683A2EF6C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63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Heeft zij alarmsymptomen?</a:t>
            </a:r>
          </a:p>
          <a:p>
            <a:r>
              <a:rPr lang="nl-BE" dirty="0"/>
              <a:t>Beperkte vermagering -&gt; ze verdient op zijn minst een bloedname met coeliakie serologie en fecaal calprotectine</a:t>
            </a:r>
          </a:p>
          <a:p>
            <a:r>
              <a:rPr lang="nl-BE" dirty="0"/>
              <a:t>Gezien gewicht nu stabiel is dat discutabel, doch daarom dat we die ‘beperkte screening’ praktisch bij iedereen doen</a:t>
            </a:r>
          </a:p>
          <a:p>
            <a:r>
              <a:rPr lang="nl-BE" dirty="0"/>
              <a:t>Je wil hier zeker IBD en coeliakie uitsluiten bij deze jonge patiënte, zo calpro laag, geen indicatie voor endoscopie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5293B-D7DF-864D-BBAC-7C683A2EF6C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508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Wat willen jullie nog weten?</a:t>
            </a:r>
          </a:p>
          <a:p>
            <a:r>
              <a:rPr lang="nl-BE" dirty="0"/>
              <a:t>Geen bloed- of slijmbijmenging</a:t>
            </a:r>
          </a:p>
          <a:p>
            <a:r>
              <a:rPr lang="nl-BE" dirty="0"/>
              <a:t>Geen familiale belasting CRC of IBD</a:t>
            </a:r>
          </a:p>
          <a:p>
            <a:r>
              <a:rPr lang="nl-BE" dirty="0"/>
              <a:t>Voorgeschiedenis: cholecystectomie 3 jaar geleden, arteriele hypertensie</a:t>
            </a:r>
          </a:p>
          <a:p>
            <a:r>
              <a:rPr lang="nl-BE" dirty="0"/>
              <a:t>Medicatie: Coversyl en Bisoprolol voor de bloeddruk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5293B-D7DF-864D-BBAC-7C683A2EF6C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126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Waar denken jullie aan en zouden jullie nog onderzoeken doen?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5293B-D7DF-864D-BBAC-7C683A2EF6C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628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5"/>
          <p:cNvSpPr/>
          <p:nvPr userDrawn="1"/>
        </p:nvSpPr>
        <p:spPr>
          <a:xfrm>
            <a:off x="0" y="6038226"/>
            <a:ext cx="9144000" cy="8367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accent6"/>
              </a:solidFill>
            </a:endParaRPr>
          </a:p>
        </p:txBody>
      </p:sp>
      <p:sp>
        <p:nvSpPr>
          <p:cNvPr id="7" name="AutoShape 10"/>
          <p:cNvSpPr>
            <a:spLocks noChangeArrowheads="1"/>
          </p:cNvSpPr>
          <p:nvPr userDrawn="1"/>
        </p:nvSpPr>
        <p:spPr bwMode="auto">
          <a:xfrm>
            <a:off x="-222911" y="2060848"/>
            <a:ext cx="9835471" cy="1476164"/>
          </a:xfrm>
          <a:prstGeom prst="roundRect">
            <a:avLst>
              <a:gd name="adj" fmla="val 16667"/>
            </a:avLst>
          </a:prstGeom>
          <a:solidFill>
            <a:srgbClr val="3E9EC4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BE" altLang="nl-B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640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Click to edit Master subtitle style</a:t>
            </a:r>
            <a:endParaRPr lang="en-US"/>
          </a:p>
        </p:txBody>
      </p:sp>
      <p:pic>
        <p:nvPicPr>
          <p:cNvPr id="8" name="Afbeelding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104" y="239348"/>
            <a:ext cx="2086343" cy="648074"/>
          </a:xfrm>
          <a:prstGeom prst="rect">
            <a:avLst/>
          </a:prstGeom>
        </p:spPr>
      </p:pic>
      <p:cxnSp>
        <p:nvCxnSpPr>
          <p:cNvPr id="9" name="Rechte verbindingslijn 12"/>
          <p:cNvCxnSpPr/>
          <p:nvPr userDrawn="1"/>
        </p:nvCxnSpPr>
        <p:spPr>
          <a:xfrm>
            <a:off x="2495352" y="239348"/>
            <a:ext cx="0" cy="69661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Afbeelding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9368" y="239348"/>
            <a:ext cx="720080" cy="707515"/>
          </a:xfrm>
          <a:prstGeom prst="rect">
            <a:avLst/>
          </a:prstGeom>
        </p:spPr>
      </p:pic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838200" y="6255874"/>
            <a:ext cx="2895600" cy="365125"/>
          </a:xfrm>
        </p:spPr>
        <p:txBody>
          <a:bodyPr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4A2FA2-D158-814B-9CAA-BB7864D97BF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324600" y="6255874"/>
            <a:ext cx="2133600" cy="365125"/>
          </a:xfrm>
        </p:spPr>
        <p:txBody>
          <a:bodyPr/>
          <a:lstStyle>
            <a:lvl1pPr algn="r">
              <a:defRPr sz="1800">
                <a:solidFill>
                  <a:srgbClr val="FFFFFF"/>
                </a:solidFill>
              </a:defRPr>
            </a:lvl1pPr>
          </a:lstStyle>
          <a:p>
            <a:fld id="{3122D58F-F0D8-4141-B99C-95BA80AA3388}" type="datetime1">
              <a:rPr lang="nl-BE" smtClean="0"/>
              <a:pPr/>
              <a:t>23/09/2022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262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30950"/>
            <a:ext cx="2133600" cy="365125"/>
          </a:xfrm>
        </p:spPr>
        <p:txBody>
          <a:bodyPr/>
          <a:lstStyle>
            <a:lvl1pPr>
              <a:defRPr>
                <a:solidFill>
                  <a:srgbClr val="7C6A55"/>
                </a:solidFill>
              </a:defRPr>
            </a:lvl1pPr>
          </a:lstStyle>
          <a:p>
            <a:fld id="{E509AFBB-1428-A64E-9BE2-5F524C343B0D}" type="datetime1">
              <a:rPr lang="nl-BE" smtClean="0"/>
              <a:pPr/>
              <a:t>23/09/2022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6836" y="6330950"/>
            <a:ext cx="2895600" cy="365125"/>
          </a:xfrm>
        </p:spPr>
        <p:txBody>
          <a:bodyPr/>
          <a:lstStyle>
            <a:lvl1pPr>
              <a:defRPr>
                <a:solidFill>
                  <a:srgbClr val="7C6A55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Afbeelding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9456" y="6025603"/>
            <a:ext cx="2086343" cy="648074"/>
          </a:xfrm>
          <a:prstGeom prst="rect">
            <a:avLst/>
          </a:prstGeom>
        </p:spPr>
      </p:pic>
      <p:cxnSp>
        <p:nvCxnSpPr>
          <p:cNvPr id="8" name="Rechte verbindingslijn 12"/>
          <p:cNvCxnSpPr/>
          <p:nvPr userDrawn="1"/>
        </p:nvCxnSpPr>
        <p:spPr>
          <a:xfrm>
            <a:off x="8071704" y="6025603"/>
            <a:ext cx="0" cy="69661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Afbeelding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720" y="6025603"/>
            <a:ext cx="720080" cy="70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652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229600" cy="1143000"/>
          </a:xfrm>
        </p:spPr>
        <p:txBody>
          <a:bodyPr/>
          <a:lstStyle>
            <a:lvl1pPr algn="l">
              <a:defRPr>
                <a:solidFill>
                  <a:srgbClr val="F58025"/>
                </a:solidFill>
              </a:defRPr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>
            <a:lvl1pPr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</a:p>
          <a:p>
            <a:pPr lvl="4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30950"/>
            <a:ext cx="2133600" cy="365125"/>
          </a:xfrm>
        </p:spPr>
        <p:txBody>
          <a:bodyPr/>
          <a:lstStyle>
            <a:lvl1pPr>
              <a:defRPr>
                <a:solidFill>
                  <a:srgbClr val="7C6A55"/>
                </a:solidFill>
              </a:defRPr>
            </a:lvl1pPr>
          </a:lstStyle>
          <a:p>
            <a:fld id="{3122D58F-F0D8-4141-B99C-95BA80AA3388}" type="datetime1">
              <a:rPr lang="nl-BE" smtClean="0"/>
              <a:pPr/>
              <a:t>23/09/2022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04156" y="6330950"/>
            <a:ext cx="2895600" cy="365125"/>
          </a:xfrm>
        </p:spPr>
        <p:txBody>
          <a:bodyPr/>
          <a:lstStyle>
            <a:lvl1pPr>
              <a:defRPr>
                <a:solidFill>
                  <a:srgbClr val="7C6A55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Afbeelding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9456" y="5974803"/>
            <a:ext cx="2086343" cy="648074"/>
          </a:xfrm>
          <a:prstGeom prst="rect">
            <a:avLst/>
          </a:prstGeom>
        </p:spPr>
      </p:pic>
      <p:cxnSp>
        <p:nvCxnSpPr>
          <p:cNvPr id="8" name="Rechte verbindingslijn 12"/>
          <p:cNvCxnSpPr/>
          <p:nvPr userDrawn="1"/>
        </p:nvCxnSpPr>
        <p:spPr>
          <a:xfrm>
            <a:off x="8071704" y="5974803"/>
            <a:ext cx="0" cy="69661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Afbeelding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720" y="5974803"/>
            <a:ext cx="720080" cy="70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239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1" y="1292601"/>
            <a:ext cx="9144092" cy="5679699"/>
          </a:xfrm>
          <a:prstGeom prst="rect">
            <a:avLst/>
          </a:prstGeom>
        </p:spPr>
      </p:pic>
      <p:sp>
        <p:nvSpPr>
          <p:cNvPr id="8" name="AutoShape 10"/>
          <p:cNvSpPr>
            <a:spLocks noChangeArrowheads="1"/>
          </p:cNvSpPr>
          <p:nvPr userDrawn="1"/>
        </p:nvSpPr>
        <p:spPr bwMode="auto">
          <a:xfrm>
            <a:off x="-516908" y="5052552"/>
            <a:ext cx="9320775" cy="1476164"/>
          </a:xfrm>
          <a:prstGeom prst="roundRect">
            <a:avLst>
              <a:gd name="adj" fmla="val 16667"/>
            </a:avLst>
          </a:prstGeom>
          <a:solidFill>
            <a:srgbClr val="F5802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BE" altLang="nl-BE" dirty="0"/>
          </a:p>
        </p:txBody>
      </p:sp>
      <p:pic>
        <p:nvPicPr>
          <p:cNvPr id="9" name="Afbeelding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104" y="239348"/>
            <a:ext cx="2086343" cy="648074"/>
          </a:xfrm>
          <a:prstGeom prst="rect">
            <a:avLst/>
          </a:prstGeom>
        </p:spPr>
      </p:pic>
      <p:cxnSp>
        <p:nvCxnSpPr>
          <p:cNvPr id="10" name="Rechte verbindingslijn 12"/>
          <p:cNvCxnSpPr/>
          <p:nvPr userDrawn="1"/>
        </p:nvCxnSpPr>
        <p:spPr>
          <a:xfrm>
            <a:off x="2495352" y="239348"/>
            <a:ext cx="0" cy="69661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Afbeelding 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9368" y="239348"/>
            <a:ext cx="720080" cy="707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8013" y="5306341"/>
            <a:ext cx="7772400" cy="1362075"/>
          </a:xfrm>
        </p:spPr>
        <p:txBody>
          <a:bodyPr anchor="t">
            <a:normAutofit/>
          </a:bodyPr>
          <a:lstStyle>
            <a:lvl1pPr algn="r">
              <a:defRPr sz="4400" b="1" cap="none">
                <a:solidFill>
                  <a:srgbClr val="FFFFFF"/>
                </a:solidFill>
              </a:defRPr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68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9726" y="1257300"/>
            <a:ext cx="9271893" cy="5626100"/>
          </a:xfrm>
          <a:prstGeom prst="rect">
            <a:avLst/>
          </a:prstGeom>
        </p:spPr>
      </p:pic>
      <p:sp>
        <p:nvSpPr>
          <p:cNvPr id="8" name="AutoShape 10"/>
          <p:cNvSpPr>
            <a:spLocks noChangeArrowheads="1"/>
          </p:cNvSpPr>
          <p:nvPr userDrawn="1"/>
        </p:nvSpPr>
        <p:spPr bwMode="auto">
          <a:xfrm>
            <a:off x="-516908" y="5052552"/>
            <a:ext cx="9320775" cy="1476164"/>
          </a:xfrm>
          <a:prstGeom prst="roundRect">
            <a:avLst>
              <a:gd name="adj" fmla="val 16667"/>
            </a:avLst>
          </a:prstGeom>
          <a:solidFill>
            <a:srgbClr val="F5802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BE" altLang="nl-BE" dirty="0"/>
          </a:p>
        </p:txBody>
      </p:sp>
      <p:pic>
        <p:nvPicPr>
          <p:cNvPr id="9" name="Afbeelding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104" y="239348"/>
            <a:ext cx="2086343" cy="648074"/>
          </a:xfrm>
          <a:prstGeom prst="rect">
            <a:avLst/>
          </a:prstGeom>
        </p:spPr>
      </p:pic>
      <p:cxnSp>
        <p:nvCxnSpPr>
          <p:cNvPr id="10" name="Rechte verbindingslijn 12"/>
          <p:cNvCxnSpPr/>
          <p:nvPr userDrawn="1"/>
        </p:nvCxnSpPr>
        <p:spPr>
          <a:xfrm>
            <a:off x="2495352" y="239348"/>
            <a:ext cx="0" cy="69661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Afbeelding 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9368" y="239348"/>
            <a:ext cx="720080" cy="707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8013" y="5306341"/>
            <a:ext cx="7772400" cy="1362075"/>
          </a:xfrm>
        </p:spPr>
        <p:txBody>
          <a:bodyPr anchor="t">
            <a:normAutofit/>
          </a:bodyPr>
          <a:lstStyle>
            <a:lvl1pPr algn="r">
              <a:defRPr sz="4400" b="1" cap="none">
                <a:solidFill>
                  <a:srgbClr val="FFFFFF"/>
                </a:solidFill>
              </a:defRPr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31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1" y="1302127"/>
            <a:ext cx="9144092" cy="5555874"/>
          </a:xfrm>
          <a:prstGeom prst="rect">
            <a:avLst/>
          </a:prstGeom>
        </p:spPr>
      </p:pic>
      <p:sp>
        <p:nvSpPr>
          <p:cNvPr id="8" name="AutoShape 10"/>
          <p:cNvSpPr>
            <a:spLocks noChangeArrowheads="1"/>
          </p:cNvSpPr>
          <p:nvPr userDrawn="1"/>
        </p:nvSpPr>
        <p:spPr bwMode="auto">
          <a:xfrm>
            <a:off x="-516908" y="5234586"/>
            <a:ext cx="9320775" cy="1341967"/>
          </a:xfrm>
          <a:prstGeom prst="roundRect">
            <a:avLst>
              <a:gd name="adj" fmla="val 16667"/>
            </a:avLst>
          </a:prstGeom>
          <a:solidFill>
            <a:srgbClr val="F5802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BE" altLang="nl-BE" dirty="0"/>
          </a:p>
        </p:txBody>
      </p:sp>
      <p:pic>
        <p:nvPicPr>
          <p:cNvPr id="9" name="Afbeelding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104" y="239348"/>
            <a:ext cx="2086343" cy="648074"/>
          </a:xfrm>
          <a:prstGeom prst="rect">
            <a:avLst/>
          </a:prstGeom>
        </p:spPr>
      </p:pic>
      <p:cxnSp>
        <p:nvCxnSpPr>
          <p:cNvPr id="10" name="Rechte verbindingslijn 12"/>
          <p:cNvCxnSpPr/>
          <p:nvPr userDrawn="1"/>
        </p:nvCxnSpPr>
        <p:spPr>
          <a:xfrm>
            <a:off x="2495352" y="239348"/>
            <a:ext cx="0" cy="69661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Afbeelding 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9368" y="239348"/>
            <a:ext cx="720080" cy="707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8013" y="5421276"/>
            <a:ext cx="7772400" cy="1362075"/>
          </a:xfrm>
        </p:spPr>
        <p:txBody>
          <a:bodyPr anchor="t">
            <a:normAutofit/>
          </a:bodyPr>
          <a:lstStyle>
            <a:lvl1pPr algn="r">
              <a:defRPr sz="4400" b="1" cap="none">
                <a:solidFill>
                  <a:srgbClr val="FFFFFF"/>
                </a:solidFill>
              </a:defRPr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222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63"/>
          <a:stretch/>
        </p:blipFill>
        <p:spPr>
          <a:xfrm>
            <a:off x="-893" y="1358900"/>
            <a:ext cx="9144893" cy="5588000"/>
          </a:xfrm>
          <a:prstGeom prst="rect">
            <a:avLst/>
          </a:prstGeom>
        </p:spPr>
      </p:pic>
      <p:sp>
        <p:nvSpPr>
          <p:cNvPr id="8" name="AutoShape 10"/>
          <p:cNvSpPr>
            <a:spLocks noChangeArrowheads="1"/>
          </p:cNvSpPr>
          <p:nvPr userDrawn="1"/>
        </p:nvSpPr>
        <p:spPr bwMode="auto">
          <a:xfrm>
            <a:off x="-516908" y="5052552"/>
            <a:ext cx="9320775" cy="1476164"/>
          </a:xfrm>
          <a:prstGeom prst="roundRect">
            <a:avLst>
              <a:gd name="adj" fmla="val 16667"/>
            </a:avLst>
          </a:prstGeom>
          <a:solidFill>
            <a:srgbClr val="F5802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BE" altLang="nl-BE" dirty="0"/>
          </a:p>
        </p:txBody>
      </p:sp>
      <p:pic>
        <p:nvPicPr>
          <p:cNvPr id="9" name="Afbeelding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104" y="239348"/>
            <a:ext cx="2086343" cy="648074"/>
          </a:xfrm>
          <a:prstGeom prst="rect">
            <a:avLst/>
          </a:prstGeom>
        </p:spPr>
      </p:pic>
      <p:cxnSp>
        <p:nvCxnSpPr>
          <p:cNvPr id="10" name="Rechte verbindingslijn 12"/>
          <p:cNvCxnSpPr/>
          <p:nvPr userDrawn="1"/>
        </p:nvCxnSpPr>
        <p:spPr>
          <a:xfrm>
            <a:off x="2495352" y="239348"/>
            <a:ext cx="0" cy="69661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Afbeelding 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9368" y="239348"/>
            <a:ext cx="720080" cy="707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8013" y="5306341"/>
            <a:ext cx="7772400" cy="1362075"/>
          </a:xfrm>
        </p:spPr>
        <p:txBody>
          <a:bodyPr anchor="t">
            <a:normAutofit/>
          </a:bodyPr>
          <a:lstStyle>
            <a:lvl1pPr algn="r">
              <a:defRPr sz="4400" b="1" cap="none">
                <a:solidFill>
                  <a:srgbClr val="FFFFFF"/>
                </a:solidFill>
              </a:defRPr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48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1083" y="1268760"/>
            <a:ext cx="9310483" cy="5690840"/>
          </a:xfrm>
          <a:prstGeom prst="rect">
            <a:avLst/>
          </a:prstGeom>
        </p:spPr>
      </p:pic>
      <p:sp>
        <p:nvSpPr>
          <p:cNvPr id="14" name="AutoShape 10"/>
          <p:cNvSpPr>
            <a:spLocks noChangeArrowheads="1"/>
          </p:cNvSpPr>
          <p:nvPr userDrawn="1"/>
        </p:nvSpPr>
        <p:spPr bwMode="auto">
          <a:xfrm>
            <a:off x="-516908" y="5049180"/>
            <a:ext cx="9320775" cy="1476164"/>
          </a:xfrm>
          <a:prstGeom prst="roundRect">
            <a:avLst>
              <a:gd name="adj" fmla="val 16667"/>
            </a:avLst>
          </a:prstGeom>
          <a:solidFill>
            <a:srgbClr val="F5802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BE" altLang="nl-BE" dirty="0"/>
          </a:p>
        </p:txBody>
      </p:sp>
      <p:sp>
        <p:nvSpPr>
          <p:cNvPr id="8" name="AutoShape 10"/>
          <p:cNvSpPr>
            <a:spLocks noChangeArrowheads="1"/>
          </p:cNvSpPr>
          <p:nvPr userDrawn="1"/>
        </p:nvSpPr>
        <p:spPr bwMode="auto">
          <a:xfrm>
            <a:off x="-516908" y="5052552"/>
            <a:ext cx="9320775" cy="1476164"/>
          </a:xfrm>
          <a:prstGeom prst="roundRect">
            <a:avLst>
              <a:gd name="adj" fmla="val 16667"/>
            </a:avLst>
          </a:prstGeom>
          <a:solidFill>
            <a:srgbClr val="F5802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BE" altLang="nl-B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8013" y="5306341"/>
            <a:ext cx="7772400" cy="1362075"/>
          </a:xfrm>
        </p:spPr>
        <p:txBody>
          <a:bodyPr anchor="t">
            <a:normAutofit/>
          </a:bodyPr>
          <a:lstStyle>
            <a:lvl1pPr algn="r">
              <a:defRPr sz="4400" b="1" cap="none">
                <a:solidFill>
                  <a:srgbClr val="FFFFFF"/>
                </a:solidFill>
              </a:defRPr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pic>
        <p:nvPicPr>
          <p:cNvPr id="19" name="Afbeelding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104" y="239348"/>
            <a:ext cx="2086343" cy="648074"/>
          </a:xfrm>
          <a:prstGeom prst="rect">
            <a:avLst/>
          </a:prstGeom>
        </p:spPr>
      </p:pic>
      <p:cxnSp>
        <p:nvCxnSpPr>
          <p:cNvPr id="20" name="Rechte verbindingslijn 12"/>
          <p:cNvCxnSpPr/>
          <p:nvPr userDrawn="1"/>
        </p:nvCxnSpPr>
        <p:spPr>
          <a:xfrm>
            <a:off x="2495352" y="239348"/>
            <a:ext cx="0" cy="69661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Afbeelding 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9368" y="239348"/>
            <a:ext cx="720080" cy="70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164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938"/>
            <a:ext cx="8229600" cy="1143000"/>
          </a:xfrm>
        </p:spPr>
        <p:txBody>
          <a:bodyPr/>
          <a:lstStyle>
            <a:lvl1pPr algn="l">
              <a:defRPr>
                <a:solidFill>
                  <a:srgbClr val="F58025"/>
                </a:solidFill>
              </a:defRPr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843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4300"/>
            <a:ext cx="4038600" cy="4525963"/>
          </a:xfrm>
        </p:spPr>
        <p:txBody>
          <a:bodyPr/>
          <a:lstStyle>
            <a:lvl1pPr>
              <a:defRPr sz="2800">
                <a:solidFill>
                  <a:srgbClr val="262626"/>
                </a:solidFill>
              </a:defRPr>
            </a:lvl1pPr>
            <a:lvl2pPr>
              <a:defRPr sz="2400">
                <a:solidFill>
                  <a:srgbClr val="262626"/>
                </a:solidFill>
              </a:defRPr>
            </a:lvl2pPr>
            <a:lvl3pPr>
              <a:defRPr sz="2000">
                <a:solidFill>
                  <a:srgbClr val="262626"/>
                </a:solidFill>
              </a:defRPr>
            </a:lvl3pPr>
            <a:lvl4pPr>
              <a:defRPr sz="1800">
                <a:solidFill>
                  <a:srgbClr val="262626"/>
                </a:solidFill>
              </a:defRPr>
            </a:lvl4pPr>
            <a:lvl5pPr>
              <a:defRPr sz="1800">
                <a:solidFill>
                  <a:srgbClr val="26262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30950"/>
            <a:ext cx="2133600" cy="365125"/>
          </a:xfrm>
        </p:spPr>
        <p:txBody>
          <a:bodyPr/>
          <a:lstStyle>
            <a:lvl1pPr>
              <a:defRPr>
                <a:solidFill>
                  <a:srgbClr val="7C6A55"/>
                </a:solidFill>
              </a:defRPr>
            </a:lvl1pPr>
          </a:lstStyle>
          <a:p>
            <a:fld id="{CE821023-D1C2-EE4D-A01B-5BCA9ACA20C6}" type="datetime1">
              <a:rPr lang="nl-BE" smtClean="0"/>
              <a:pPr/>
              <a:t>23/09/2022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6836" y="6330950"/>
            <a:ext cx="2895600" cy="365125"/>
          </a:xfrm>
        </p:spPr>
        <p:txBody>
          <a:bodyPr/>
          <a:lstStyle>
            <a:lvl1pPr>
              <a:defRPr>
                <a:solidFill>
                  <a:srgbClr val="7C6A55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Afbeelding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9456" y="6025603"/>
            <a:ext cx="2086343" cy="648074"/>
          </a:xfrm>
          <a:prstGeom prst="rect">
            <a:avLst/>
          </a:prstGeom>
        </p:spPr>
      </p:pic>
      <p:cxnSp>
        <p:nvCxnSpPr>
          <p:cNvPr id="9" name="Rechte verbindingslijn 12"/>
          <p:cNvCxnSpPr/>
          <p:nvPr userDrawn="1"/>
        </p:nvCxnSpPr>
        <p:spPr>
          <a:xfrm>
            <a:off x="8071704" y="6025603"/>
            <a:ext cx="0" cy="69661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Afbeelding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720" y="6025603"/>
            <a:ext cx="720080" cy="70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664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1143000"/>
          </a:xfrm>
        </p:spPr>
        <p:txBody>
          <a:bodyPr/>
          <a:lstStyle>
            <a:lvl1pPr algn="l">
              <a:defRPr>
                <a:solidFill>
                  <a:srgbClr val="F58025"/>
                </a:solidFill>
              </a:defRPr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30950"/>
            <a:ext cx="2133600" cy="365125"/>
          </a:xfrm>
        </p:spPr>
        <p:txBody>
          <a:bodyPr/>
          <a:lstStyle>
            <a:lvl1pPr>
              <a:defRPr>
                <a:solidFill>
                  <a:srgbClr val="7C6A55"/>
                </a:solidFill>
              </a:defRPr>
            </a:lvl1pPr>
          </a:lstStyle>
          <a:p>
            <a:fld id="{FC6226F1-5532-A042-9BAB-2EC6F2CCEFAD}" type="datetime1">
              <a:rPr lang="nl-BE" smtClean="0"/>
              <a:pPr/>
              <a:t>23/09/2022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6836" y="6330950"/>
            <a:ext cx="2895600" cy="365125"/>
          </a:xfrm>
        </p:spPr>
        <p:txBody>
          <a:bodyPr/>
          <a:lstStyle>
            <a:lvl1pPr>
              <a:defRPr>
                <a:solidFill>
                  <a:srgbClr val="7C6A55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0" name="Afbeelding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9456" y="6025603"/>
            <a:ext cx="2086343" cy="648074"/>
          </a:xfrm>
          <a:prstGeom prst="rect">
            <a:avLst/>
          </a:prstGeom>
        </p:spPr>
      </p:pic>
      <p:cxnSp>
        <p:nvCxnSpPr>
          <p:cNvPr id="11" name="Rechte verbindingslijn 12"/>
          <p:cNvCxnSpPr/>
          <p:nvPr userDrawn="1"/>
        </p:nvCxnSpPr>
        <p:spPr>
          <a:xfrm>
            <a:off x="8071704" y="6025603"/>
            <a:ext cx="0" cy="69661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Afbeelding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720" y="6025603"/>
            <a:ext cx="720080" cy="70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15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CE120-E665-4147-832F-6D386580C401}" type="datetime1">
              <a:rPr lang="nl-BE" smtClean="0"/>
              <a:t>23/09/2022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43036" y="637017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A2FA2-D158-814B-9CAA-BB7864D97BF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174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1" r:id="rId5"/>
    <p:sldLayoutId id="2147483662" r:id="rId6"/>
    <p:sldLayoutId id="2147483664" r:id="rId7"/>
    <p:sldLayoutId id="2147483652" r:id="rId8"/>
    <p:sldLayoutId id="2147483654" r:id="rId9"/>
    <p:sldLayoutId id="2147483655" r:id="rId10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6.jpg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898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Chronische buikpijn bij volwassenen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Diagnose en aanpak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Shana Haenen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24/09/2022</a:t>
            </a:r>
          </a:p>
        </p:txBody>
      </p:sp>
    </p:spTree>
    <p:extLst>
      <p:ext uri="{BB962C8B-B14F-4D97-AF65-F5344CB8AC3E}">
        <p14:creationId xmlns:p14="http://schemas.microsoft.com/office/powerpoint/2010/main" val="2261181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Casus 2: Man, 55 jaar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6B17A786-71E7-354E-DF4B-308E840B8C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34647" y="1166018"/>
            <a:ext cx="6034617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04156" y="63309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30950"/>
            <a:ext cx="2133600" cy="365125"/>
          </a:xfrm>
        </p:spPr>
        <p:txBody>
          <a:bodyPr/>
          <a:lstStyle/>
          <a:p>
            <a:r>
              <a:rPr lang="en-US" dirty="0"/>
              <a:t>24/09/2022</a:t>
            </a:r>
          </a:p>
        </p:txBody>
      </p:sp>
      <p:pic>
        <p:nvPicPr>
          <p:cNvPr id="3" name="Tijdelijke aanduiding voor inhoud 8">
            <a:extLst>
              <a:ext uri="{FF2B5EF4-FFF2-40B4-BE49-F238E27FC236}">
                <a16:creationId xmlns:a16="http://schemas.microsoft.com/office/drawing/2014/main" id="{366CE111-6ED8-EAD4-1965-42A1932047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3276" y="235396"/>
            <a:ext cx="2093524" cy="122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220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76D351-B5C0-6BDC-A231-55DB6D3E2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Casus 2: Man, 55 jaar</a:t>
            </a:r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58649F8-AD9B-36D2-9F77-894B79ACA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24/09/2022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8546061-FB03-67F7-7424-18A2F7E9F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69621D79-32EB-0CB6-81B7-24FB6F3E0234}"/>
              </a:ext>
            </a:extLst>
          </p:cNvPr>
          <p:cNvSpPr txBox="1"/>
          <p:nvPr/>
        </p:nvSpPr>
        <p:spPr>
          <a:xfrm>
            <a:off x="3331906" y="1720840"/>
            <a:ext cx="5608894" cy="34163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BE" sz="2400" dirty="0"/>
              <a:t>Vermagering</a:t>
            </a:r>
          </a:p>
          <a:p>
            <a:pPr marL="285750" indent="-285750">
              <a:buFontTx/>
              <a:buChar char="-"/>
            </a:pPr>
            <a:r>
              <a:rPr lang="nl-BE" sz="2400" dirty="0"/>
              <a:t>Leeftijd &gt; 50 jaar</a:t>
            </a:r>
          </a:p>
          <a:p>
            <a:pPr marL="285750" indent="-285750">
              <a:buFontTx/>
              <a:buChar char="-"/>
            </a:pPr>
            <a:r>
              <a:rPr lang="nl-BE" sz="2400" dirty="0"/>
              <a:t>Bloedbijmenging bij stoelgang</a:t>
            </a:r>
          </a:p>
          <a:p>
            <a:pPr marL="285750" indent="-285750">
              <a:buFontTx/>
              <a:buChar char="-"/>
            </a:pPr>
            <a:r>
              <a:rPr lang="nl-BE" sz="2400" dirty="0"/>
              <a:t>Anemie</a:t>
            </a:r>
          </a:p>
          <a:p>
            <a:pPr marL="285750" indent="-285750">
              <a:buFontTx/>
              <a:buChar char="-"/>
            </a:pPr>
            <a:r>
              <a:rPr lang="nl-BE" sz="2400" dirty="0"/>
              <a:t>Recent antibiotica gebruik</a:t>
            </a:r>
          </a:p>
          <a:p>
            <a:pPr marL="285750" indent="-285750">
              <a:buFontTx/>
              <a:buChar char="-"/>
            </a:pPr>
            <a:r>
              <a:rPr lang="nl-BE" sz="2400" dirty="0"/>
              <a:t>Nachtelijke symptomen</a:t>
            </a:r>
          </a:p>
          <a:p>
            <a:pPr marL="285750" indent="-285750">
              <a:buFontTx/>
              <a:buChar char="-"/>
            </a:pPr>
            <a:r>
              <a:rPr lang="nl-BE" sz="2400" dirty="0"/>
              <a:t>Familiale voorgeschiedenis</a:t>
            </a:r>
          </a:p>
          <a:p>
            <a:pPr marL="285750" indent="-285750">
              <a:buFontTx/>
              <a:buChar char="-"/>
            </a:pPr>
            <a:r>
              <a:rPr lang="nl-BE" sz="2400" dirty="0"/>
              <a:t>Afwijkingen bij klinisch onderzoek</a:t>
            </a:r>
          </a:p>
          <a:p>
            <a:pPr marL="285750" indent="-285750">
              <a:buFontTx/>
              <a:buChar char="-"/>
            </a:pPr>
            <a:r>
              <a:rPr lang="nl-BE" sz="2400" dirty="0"/>
              <a:t>Recente onset van symptomen</a:t>
            </a:r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56AA687A-ED26-D8C6-4CCC-A49E45226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3792" y="2899851"/>
            <a:ext cx="1490495" cy="1490495"/>
          </a:xfrm>
          <a:prstGeom prst="rect">
            <a:avLst/>
          </a:prstGeom>
        </p:spPr>
      </p:pic>
      <p:pic>
        <p:nvPicPr>
          <p:cNvPr id="3" name="Tijdelijke aanduiding voor inhoud 8">
            <a:extLst>
              <a:ext uri="{FF2B5EF4-FFF2-40B4-BE49-F238E27FC236}">
                <a16:creationId xmlns:a16="http://schemas.microsoft.com/office/drawing/2014/main" id="{6D42BD46-C59E-8B29-9267-09C06A04D8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3276" y="174118"/>
            <a:ext cx="2093524" cy="1229945"/>
          </a:xfrm>
          <a:prstGeom prst="rect">
            <a:avLst/>
          </a:prstGeom>
        </p:spPr>
      </p:pic>
      <p:sp>
        <p:nvSpPr>
          <p:cNvPr id="6" name="Ovaal 5">
            <a:extLst>
              <a:ext uri="{FF2B5EF4-FFF2-40B4-BE49-F238E27FC236}">
                <a16:creationId xmlns:a16="http://schemas.microsoft.com/office/drawing/2014/main" id="{C9DFA5A5-7726-FE93-EE8F-8178162D6F14}"/>
              </a:ext>
            </a:extLst>
          </p:cNvPr>
          <p:cNvSpPr/>
          <p:nvPr/>
        </p:nvSpPr>
        <p:spPr>
          <a:xfrm>
            <a:off x="3539067" y="2006061"/>
            <a:ext cx="2472266" cy="62707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B1FA6B6-A801-E51C-D829-0412F11B34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713" y="1322829"/>
            <a:ext cx="2728959" cy="4411226"/>
          </a:xfrm>
          <a:prstGeom prst="rect">
            <a:avLst/>
          </a:prstGeom>
        </p:spPr>
      </p:pic>
      <p:sp>
        <p:nvSpPr>
          <p:cNvPr id="16" name="Rechthoek 15">
            <a:extLst>
              <a:ext uri="{FF2B5EF4-FFF2-40B4-BE49-F238E27FC236}">
                <a16:creationId xmlns:a16="http://schemas.microsoft.com/office/drawing/2014/main" id="{00CDA196-348C-050E-9E22-312B0357C9C1}"/>
              </a:ext>
            </a:extLst>
          </p:cNvPr>
          <p:cNvSpPr/>
          <p:nvPr/>
        </p:nvSpPr>
        <p:spPr>
          <a:xfrm>
            <a:off x="203200" y="2734733"/>
            <a:ext cx="2925506" cy="13123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98486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76D351-B5C0-6BDC-A231-55DB6D3E2D1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Casus 2: Man, 55 jaar</a:t>
            </a:r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58649F8-AD9B-36D2-9F77-894B79ACA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24/09/2022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8546061-FB03-67F7-7424-18A2F7E9F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Tijdelijke aanduiding voor inhoud 8">
            <a:extLst>
              <a:ext uri="{FF2B5EF4-FFF2-40B4-BE49-F238E27FC236}">
                <a16:creationId xmlns:a16="http://schemas.microsoft.com/office/drawing/2014/main" id="{6D42BD46-C59E-8B29-9267-09C06A04D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3276" y="174118"/>
            <a:ext cx="2093524" cy="1229945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40B7ABD9-BDF7-1A82-1738-9F913386A1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8153" y="1417843"/>
            <a:ext cx="3008921" cy="4212490"/>
          </a:xfrm>
          <a:prstGeom prst="rect">
            <a:avLst/>
          </a:prstGeom>
        </p:spPr>
      </p:pic>
      <p:sp>
        <p:nvSpPr>
          <p:cNvPr id="12" name="Pijl: rechts 11">
            <a:extLst>
              <a:ext uri="{FF2B5EF4-FFF2-40B4-BE49-F238E27FC236}">
                <a16:creationId xmlns:a16="http://schemas.microsoft.com/office/drawing/2014/main" id="{7E622D67-2F6B-F8D2-0583-A85E13875433}"/>
              </a:ext>
            </a:extLst>
          </p:cNvPr>
          <p:cNvSpPr/>
          <p:nvPr/>
        </p:nvSpPr>
        <p:spPr>
          <a:xfrm>
            <a:off x="3606800" y="3090333"/>
            <a:ext cx="1430867" cy="575734"/>
          </a:xfrm>
          <a:prstGeom prst="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1F55E10-6077-13C8-896C-52647AC92E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318475"/>
            <a:ext cx="2728959" cy="4411226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996706F4-FA91-923E-1D8D-E5B7952ADD3A}"/>
              </a:ext>
            </a:extLst>
          </p:cNvPr>
          <p:cNvSpPr/>
          <p:nvPr/>
        </p:nvSpPr>
        <p:spPr>
          <a:xfrm>
            <a:off x="457200" y="4317491"/>
            <a:ext cx="2658533" cy="13439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54475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Casus 2: Man, 55 jaar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BE" dirty="0"/>
              <a:t>Coloscopie toont enkel 4 poliepen:</a:t>
            </a:r>
          </a:p>
          <a:p>
            <a:pPr marL="400050" lvl="1" indent="0">
              <a:buNone/>
            </a:pPr>
            <a:r>
              <a:rPr lang="nl-BE" sz="2000" dirty="0"/>
              <a:t>* Op 30 cm thv sigmoid 1 poliep, Paris Ip van 8 mm, weggenomen met warme lus (potje 4).</a:t>
            </a:r>
          </a:p>
          <a:p>
            <a:pPr marL="400050" lvl="1" indent="0">
              <a:buNone/>
            </a:pPr>
            <a:r>
              <a:rPr lang="nl-BE" sz="2000" dirty="0"/>
              <a:t>* Op 20 cm 2 poliepen, Paris IIa van 4 en 5 mm, weggenomen met koude lus; sessile serrated lesion? (potje 5)</a:t>
            </a:r>
          </a:p>
          <a:p>
            <a:pPr marL="400050" lvl="1" indent="0">
              <a:buNone/>
            </a:pPr>
            <a:r>
              <a:rPr lang="nl-BE" sz="2000" dirty="0"/>
              <a:t>* Op 15 cm 1 poliep, Paris Is van 6 mm, weggenomen met koude lus (potje 6)</a:t>
            </a:r>
            <a:br>
              <a:rPr lang="nl-BE" sz="2000" dirty="0"/>
            </a:br>
            <a:r>
              <a:rPr lang="nl-BE" sz="20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APO</a:t>
            </a:r>
            <a:br>
              <a:rPr lang="nl-BE" dirty="0"/>
            </a:br>
            <a:r>
              <a:rPr lang="nl-BE" sz="2000" dirty="0"/>
              <a:t>1: Terminaal ileum: binnen normale grenzen</a:t>
            </a:r>
            <a:br>
              <a:rPr lang="nl-BE" sz="2000" dirty="0"/>
            </a:br>
            <a:r>
              <a:rPr lang="nl-BE" sz="2000" dirty="0"/>
              <a:t>2: Colon ascendens: binnen normale grenzen</a:t>
            </a:r>
            <a:br>
              <a:rPr lang="nl-BE" sz="2000" dirty="0"/>
            </a:br>
            <a:r>
              <a:rPr lang="nl-BE" sz="2000" dirty="0"/>
              <a:t>3: Colon descendens: binnen normale grenzen</a:t>
            </a:r>
            <a:br>
              <a:rPr lang="nl-BE" sz="2000" dirty="0"/>
            </a:br>
            <a:r>
              <a:rPr lang="nl-BE" sz="2000" dirty="0"/>
              <a:t>4: Poliepectomie sigmoied op 30 cm (1F): Tubulair </a:t>
            </a:r>
            <a:r>
              <a:rPr lang="nl-BE" sz="2000" b="1" dirty="0"/>
              <a:t>adenoom</a:t>
            </a:r>
            <a:r>
              <a:rPr lang="nl-BE" sz="2000" dirty="0"/>
              <a:t> met laaggradige dysplasie.</a:t>
            </a:r>
            <a:br>
              <a:rPr lang="nl-BE" sz="2000" dirty="0"/>
            </a:br>
            <a:r>
              <a:rPr lang="nl-BE" sz="2000" dirty="0"/>
              <a:t>5: Poliepectomies colon op 20 cm (3F): Twee hyperplastische poliepen.</a:t>
            </a:r>
            <a:br>
              <a:rPr lang="nl-BE" sz="2000" dirty="0"/>
            </a:br>
            <a:r>
              <a:rPr lang="nl-BE" sz="2000" dirty="0"/>
              <a:t>6: Poliepectomie op 15 cm (1F): Tubulair </a:t>
            </a:r>
            <a:r>
              <a:rPr lang="nl-BE" sz="2000" b="1" dirty="0"/>
              <a:t>adenoom</a:t>
            </a:r>
            <a:r>
              <a:rPr lang="nl-BE" sz="2000" dirty="0"/>
              <a:t> met laaggradige dysplasie. 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dirty="0"/>
              <a:t>24/09/2022</a:t>
            </a:r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Tijdelijke aanduiding voor inhoud 8">
            <a:extLst>
              <a:ext uri="{FF2B5EF4-FFF2-40B4-BE49-F238E27FC236}">
                <a16:creationId xmlns:a16="http://schemas.microsoft.com/office/drawing/2014/main" id="{6D42BD46-C59E-8B29-9267-09C06A04D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3276" y="217855"/>
            <a:ext cx="2093524" cy="122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865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Casus 2: Man, 55 jaar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BE" dirty="0"/>
              <a:t>Coloscopie toont enkel 4 poliepen:</a:t>
            </a:r>
          </a:p>
          <a:p>
            <a:pPr marL="400050" lvl="1" indent="0">
              <a:buNone/>
            </a:pPr>
            <a:r>
              <a:rPr lang="nl-BE" sz="2000" dirty="0"/>
              <a:t>* Op 30 cm thv sigmoid 1 poliep, Paris Ip van 8 mm, weggenomen met warme lus (potje 4).</a:t>
            </a:r>
          </a:p>
          <a:p>
            <a:pPr marL="400050" lvl="1" indent="0">
              <a:buNone/>
            </a:pPr>
            <a:r>
              <a:rPr lang="nl-BE" sz="2000" dirty="0"/>
              <a:t>* Op 20 cm 2 poliepen, Paris IIa van 4 en 5 mm, weggenomen met koude lus; sessile serrated lesion? (potje 5)</a:t>
            </a:r>
          </a:p>
          <a:p>
            <a:pPr marL="400050" lvl="1" indent="0">
              <a:buNone/>
            </a:pPr>
            <a:r>
              <a:rPr lang="nl-BE" sz="2000" dirty="0"/>
              <a:t>* Op 15 cm 1 poliep, Paris Is van 6 mm, weggenomen met koude lus (potje 6)</a:t>
            </a:r>
            <a:br>
              <a:rPr lang="nl-BE" sz="2000" dirty="0"/>
            </a:br>
            <a:r>
              <a:rPr lang="nl-BE" sz="20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APO</a:t>
            </a:r>
            <a:br>
              <a:rPr lang="nl-BE" dirty="0"/>
            </a:br>
            <a:r>
              <a:rPr lang="nl-BE" sz="2000" dirty="0"/>
              <a:t>1: Terminaal ileum: binnen normale grenzen</a:t>
            </a:r>
            <a:br>
              <a:rPr lang="nl-BE" sz="2000" dirty="0"/>
            </a:br>
            <a:r>
              <a:rPr lang="nl-BE" sz="2000" dirty="0"/>
              <a:t>2: Colon ascendens: binnen normale grenzen</a:t>
            </a:r>
            <a:br>
              <a:rPr lang="nl-BE" sz="2000" dirty="0"/>
            </a:br>
            <a:r>
              <a:rPr lang="nl-BE" sz="2000" dirty="0"/>
              <a:t>3: Colon descendens: binnen normale grenzen</a:t>
            </a:r>
            <a:br>
              <a:rPr lang="nl-BE" sz="2000" dirty="0"/>
            </a:br>
            <a:r>
              <a:rPr lang="nl-BE" sz="2000" dirty="0"/>
              <a:t>4: Poliepectomie sigmoied op 30 cm (1F): Tubulair </a:t>
            </a:r>
            <a:r>
              <a:rPr lang="nl-BE" sz="2000" b="1" dirty="0"/>
              <a:t>adenoom</a:t>
            </a:r>
            <a:r>
              <a:rPr lang="nl-BE" sz="2000" dirty="0"/>
              <a:t> met laaggradige dysplasie.</a:t>
            </a:r>
            <a:br>
              <a:rPr lang="nl-BE" sz="2000" dirty="0"/>
            </a:br>
            <a:r>
              <a:rPr lang="nl-BE" sz="2000" dirty="0"/>
              <a:t>5: Poliepectomies colon op 20 cm (3F): Twee hyperplastische poliepen.</a:t>
            </a:r>
            <a:br>
              <a:rPr lang="nl-BE" sz="2000" dirty="0"/>
            </a:br>
            <a:r>
              <a:rPr lang="nl-BE" sz="2000" dirty="0"/>
              <a:t>6: Poliepectomie op 15 cm (1F): Tubulair </a:t>
            </a:r>
            <a:r>
              <a:rPr lang="nl-BE" sz="2000" b="1" dirty="0"/>
              <a:t>adenoom</a:t>
            </a:r>
            <a:r>
              <a:rPr lang="nl-BE" sz="2000" dirty="0"/>
              <a:t> met laaggradige dysplasie. 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dirty="0"/>
              <a:t>24/09/2022</a:t>
            </a:r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Tijdelijke aanduiding voor inhoud 8">
            <a:extLst>
              <a:ext uri="{FF2B5EF4-FFF2-40B4-BE49-F238E27FC236}">
                <a16:creationId xmlns:a16="http://schemas.microsoft.com/office/drawing/2014/main" id="{6D42BD46-C59E-8B29-9267-09C06A04D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3276" y="217855"/>
            <a:ext cx="2093524" cy="122994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3DE2C7D-91B3-E81B-D429-ED324D193B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0828" y="1955712"/>
            <a:ext cx="6702343" cy="3770068"/>
          </a:xfrm>
          <a:prstGeom prst="rect">
            <a:avLst/>
          </a:prstGeom>
        </p:spPr>
      </p:pic>
      <p:pic>
        <p:nvPicPr>
          <p:cNvPr id="11" name="Graphic 10" descr="Vraagteken met effen opvulling">
            <a:extLst>
              <a:ext uri="{FF2B5EF4-FFF2-40B4-BE49-F238E27FC236}">
                <a16:creationId xmlns:a16="http://schemas.microsoft.com/office/drawing/2014/main" id="{CEFE4C09-EDAF-7523-24BB-96D97B6A21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33550" y="2941654"/>
            <a:ext cx="1803679" cy="205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86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5AB81F-ABCA-9BF2-2C7D-FB94D9195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3200" dirty="0"/>
              <a:t>Post-polypectomy colonoscopy surveillance: ESGE Guideline – Update 2020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7FA79B65-997A-ED6C-DACF-AE0780EDC1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12800" y="1286281"/>
            <a:ext cx="3344333" cy="4873755"/>
          </a:xfr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A52CA17-3776-3C5D-3ECF-0E77548D1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dirty="0"/>
              <a:t>24/09/2022</a:t>
            </a:r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4CF4AA4-E88A-9F8F-0029-CF0CF1FA9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" name="Afbeelding 12" descr="Afbeelding met tekst&#10;&#10;Automatisch gegenereerde beschrijving">
            <a:extLst>
              <a:ext uri="{FF2B5EF4-FFF2-40B4-BE49-F238E27FC236}">
                <a16:creationId xmlns:a16="http://schemas.microsoft.com/office/drawing/2014/main" id="{4F5770BE-E8C7-04AA-D6A4-895FE54C9C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8899" y="1303338"/>
            <a:ext cx="3726442" cy="2409133"/>
          </a:xfrm>
          <a:prstGeom prst="rect">
            <a:avLst/>
          </a:prstGeom>
        </p:spPr>
      </p:pic>
      <p:pic>
        <p:nvPicPr>
          <p:cNvPr id="15" name="Afbeelding 14" descr="Afbeelding met tekst">
            <a:extLst>
              <a:ext uri="{FF2B5EF4-FFF2-40B4-BE49-F238E27FC236}">
                <a16:creationId xmlns:a16="http://schemas.microsoft.com/office/drawing/2014/main" id="{14AA458D-28A9-F60F-6DA0-466E2E3350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8899" y="4233333"/>
            <a:ext cx="3815506" cy="1576755"/>
          </a:xfrm>
          <a:prstGeom prst="rect">
            <a:avLst/>
          </a:prstGeom>
        </p:spPr>
      </p:pic>
      <p:sp>
        <p:nvSpPr>
          <p:cNvPr id="16" name="Rechthoek 15">
            <a:extLst>
              <a:ext uri="{FF2B5EF4-FFF2-40B4-BE49-F238E27FC236}">
                <a16:creationId xmlns:a16="http://schemas.microsoft.com/office/drawing/2014/main" id="{2BEC36B9-6BB5-DC47-208A-002F4CA86C05}"/>
              </a:ext>
            </a:extLst>
          </p:cNvPr>
          <p:cNvSpPr/>
          <p:nvPr/>
        </p:nvSpPr>
        <p:spPr>
          <a:xfrm>
            <a:off x="5046133" y="2006600"/>
            <a:ext cx="1600200" cy="1862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D3934648-76ED-2B28-EC4E-67B77B1E1062}"/>
              </a:ext>
            </a:extLst>
          </p:cNvPr>
          <p:cNvSpPr/>
          <p:nvPr/>
        </p:nvSpPr>
        <p:spPr>
          <a:xfrm>
            <a:off x="6468533" y="2582333"/>
            <a:ext cx="1371600" cy="1862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17213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Aanpak van IBS</a:t>
            </a:r>
          </a:p>
        </p:txBody>
      </p:sp>
    </p:spTree>
    <p:extLst>
      <p:ext uri="{BB962C8B-B14F-4D97-AF65-F5344CB8AC3E}">
        <p14:creationId xmlns:p14="http://schemas.microsoft.com/office/powerpoint/2010/main" val="3428428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E9DF47-6F17-FED1-2355-54B31C242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Behandeling van IBS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2ECDD2-9880-4FAA-4749-D47B87DE56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Educatie = hoeksteen</a:t>
            </a:r>
          </a:p>
          <a:p>
            <a:r>
              <a:rPr lang="nl-BE" dirty="0"/>
              <a:t>Stapsgewijs: ‘trial and error’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68692D7-A90A-F2EA-0C69-92702D3F2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dirty="0"/>
              <a:t>24/09/2022</a:t>
            </a:r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118C274-532A-BB30-4213-34A139FB2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Afbeelding 6" descr="Afbeelding met persoon, vrouw&#10;&#10;Automatisch gegenereerde beschrijving">
            <a:extLst>
              <a:ext uri="{FF2B5EF4-FFF2-40B4-BE49-F238E27FC236}">
                <a16:creationId xmlns:a16="http://schemas.microsoft.com/office/drawing/2014/main" id="{E05A22EA-EC4C-F771-F3E9-76119D1674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122" y="2701158"/>
            <a:ext cx="5291667" cy="353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7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E9DF47-6F17-FED1-2355-54B31C242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Behandel het primaire symptoom!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68692D7-A90A-F2EA-0C69-92702D3F2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dirty="0"/>
              <a:t>24/09/2022</a:t>
            </a:r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118C274-532A-BB30-4213-34A139FB2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0" name="Tabel 10">
            <a:extLst>
              <a:ext uri="{FF2B5EF4-FFF2-40B4-BE49-F238E27FC236}">
                <a16:creationId xmlns:a16="http://schemas.microsoft.com/office/drawing/2014/main" id="{0DF1C3C6-4AE7-A18B-287C-F2ED3EF7B0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336705"/>
              </p:ext>
            </p:extLst>
          </p:nvPr>
        </p:nvGraphicFramePr>
        <p:xfrm>
          <a:off x="457198" y="1427746"/>
          <a:ext cx="8446168" cy="45945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11542">
                  <a:extLst>
                    <a:ext uri="{9D8B030D-6E8A-4147-A177-3AD203B41FA5}">
                      <a16:colId xmlns:a16="http://schemas.microsoft.com/office/drawing/2014/main" val="566405181"/>
                    </a:ext>
                  </a:extLst>
                </a:gridCol>
                <a:gridCol w="2111542">
                  <a:extLst>
                    <a:ext uri="{9D8B030D-6E8A-4147-A177-3AD203B41FA5}">
                      <a16:colId xmlns:a16="http://schemas.microsoft.com/office/drawing/2014/main" val="2673936029"/>
                    </a:ext>
                  </a:extLst>
                </a:gridCol>
                <a:gridCol w="2032017">
                  <a:extLst>
                    <a:ext uri="{9D8B030D-6E8A-4147-A177-3AD203B41FA5}">
                      <a16:colId xmlns:a16="http://schemas.microsoft.com/office/drawing/2014/main" val="1879825230"/>
                    </a:ext>
                  </a:extLst>
                </a:gridCol>
                <a:gridCol w="2191067">
                  <a:extLst>
                    <a:ext uri="{9D8B030D-6E8A-4147-A177-3AD203B41FA5}">
                      <a16:colId xmlns:a16="http://schemas.microsoft.com/office/drawing/2014/main" val="579485272"/>
                    </a:ext>
                  </a:extLst>
                </a:gridCol>
              </a:tblGrid>
              <a:tr h="459300">
                <a:tc>
                  <a:txBody>
                    <a:bodyPr/>
                    <a:lstStyle/>
                    <a:p>
                      <a:pPr algn="ctr"/>
                      <a:r>
                        <a:rPr lang="nl-BE" sz="2800" dirty="0"/>
                        <a:t>Diarree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dirty="0"/>
                        <a:t>Constipatie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dirty="0"/>
                        <a:t>Pijn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dirty="0"/>
                        <a:t>Bloating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954194"/>
                  </a:ext>
                </a:extLst>
              </a:tr>
              <a:tr h="803774">
                <a:tc>
                  <a:txBody>
                    <a:bodyPr/>
                    <a:lstStyle/>
                    <a:p>
                      <a:r>
                        <a:rPr lang="nl-BE" dirty="0"/>
                        <a:t>Loperamide</a:t>
                      </a:r>
                      <a:br>
                        <a:rPr lang="nl-BE" dirty="0"/>
                      </a:br>
                      <a:r>
                        <a:rPr lang="nl-BE" sz="1200" dirty="0"/>
                        <a:t>(zo nodig tot max 8co/dag)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Psyllium</a:t>
                      </a:r>
                    </a:p>
                    <a:p>
                      <a:r>
                        <a:rPr lang="nl-BE" sz="1200" dirty="0"/>
                        <a:t>(Colofiber tot 2 zakjes 1x/dag)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Low FODMAP dieet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Low FODMAP dieet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804827"/>
                  </a:ext>
                </a:extLst>
              </a:tr>
              <a:tr h="803774">
                <a:tc>
                  <a:txBody>
                    <a:bodyPr/>
                    <a:lstStyle/>
                    <a:p>
                      <a:r>
                        <a:rPr lang="nl-BE" dirty="0"/>
                        <a:t>Cholestyramine</a:t>
                      </a:r>
                      <a:br>
                        <a:rPr lang="nl-BE" dirty="0"/>
                      </a:br>
                      <a:r>
                        <a:rPr lang="nl-BE" sz="1200" dirty="0"/>
                        <a:t>(bij galzoutendiarree, tot 3x 4g/dag)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Osmotische laxativa</a:t>
                      </a:r>
                      <a:br>
                        <a:rPr lang="nl-BE" dirty="0"/>
                      </a:br>
                      <a:r>
                        <a:rPr lang="nl-BE" sz="1200" dirty="0"/>
                        <a:t>(Movicol, Lactulose min. 4 weken)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Spasmolytica</a:t>
                      </a:r>
                      <a:br>
                        <a:rPr lang="nl-BE" dirty="0"/>
                      </a:br>
                      <a:r>
                        <a:rPr lang="nl-BE" sz="1200" dirty="0"/>
                        <a:t>(Spasmomen, Simalviane, Duspatalin min. 3 maanden)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Spasmolytica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5886144"/>
                  </a:ext>
                </a:extLst>
              </a:tr>
              <a:tr h="803774">
                <a:tc>
                  <a:txBody>
                    <a:bodyPr/>
                    <a:lstStyle/>
                    <a:p>
                      <a:r>
                        <a:rPr lang="nl-BE" dirty="0"/>
                        <a:t>Low FODMAP dieet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800" dirty="0"/>
                        <a:t>Linaclotide</a:t>
                      </a:r>
                      <a:br>
                        <a:rPr lang="nl-BE" dirty="0"/>
                      </a:br>
                      <a:r>
                        <a:rPr lang="nl-BE" sz="1200" dirty="0"/>
                        <a:t>(Constella 1x/dag)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Ebastine </a:t>
                      </a:r>
                      <a:r>
                        <a:rPr lang="nl-BE" sz="1200" dirty="0"/>
                        <a:t>bij IBS-C</a:t>
                      </a:r>
                    </a:p>
                    <a:p>
                      <a:r>
                        <a:rPr lang="nl-BE" sz="1200" dirty="0"/>
                        <a:t>(20 mg 1x/dag)</a:t>
                      </a:r>
                    </a:p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u="none" dirty="0"/>
                        <a:t>TCA, SSRI</a:t>
                      </a:r>
                      <a:br>
                        <a:rPr lang="nl-BE" dirty="0"/>
                      </a:br>
                      <a:r>
                        <a:rPr lang="nl-BE" sz="1200" dirty="0"/>
                        <a:t>(Sipralexa 10 mg)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8451074"/>
                  </a:ext>
                </a:extLst>
              </a:tr>
              <a:tr h="465679">
                <a:tc>
                  <a:txBody>
                    <a:bodyPr/>
                    <a:lstStyle/>
                    <a:p>
                      <a:r>
                        <a:rPr lang="nl-BE" sz="1800" dirty="0"/>
                        <a:t>Psyllium</a:t>
                      </a:r>
                      <a:br>
                        <a:rPr lang="nl-BE" sz="1800" dirty="0"/>
                      </a:br>
                      <a:r>
                        <a:rPr lang="nl-BE" sz="1400" dirty="0"/>
                        <a:t>(Colofiber)</a:t>
                      </a:r>
                      <a:endParaRPr lang="nl-B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/>
                        <a:t>Prucalopride</a:t>
                      </a:r>
                      <a:br>
                        <a:rPr lang="nl-BE" sz="1800" dirty="0"/>
                      </a:br>
                      <a:r>
                        <a:rPr lang="nl-BE" sz="1200" dirty="0"/>
                        <a:t>(Resolor 2 mg 1x/dag)</a:t>
                      </a:r>
                      <a:endParaRPr lang="nl-B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Pepermuntolie</a:t>
                      </a:r>
                      <a:br>
                        <a:rPr lang="nl-BE" dirty="0"/>
                      </a:br>
                      <a:r>
                        <a:rPr lang="nl-BE" sz="1200" dirty="0"/>
                        <a:t>(3x/dag 30 min voor het eten)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400" dirty="0"/>
                        <a:t>Probiotica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678586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l-BE" sz="1400" dirty="0"/>
                        <a:t>Probiotica</a:t>
                      </a:r>
                      <a:br>
                        <a:rPr lang="nl-BE" sz="1400" dirty="0"/>
                      </a:br>
                      <a:r>
                        <a:rPr lang="nl-BE" sz="1200" dirty="0"/>
                        <a:t>(Alflorex)</a:t>
                      </a:r>
                      <a:endParaRPr lang="nl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800" u="none" dirty="0"/>
                        <a:t>TCA</a:t>
                      </a:r>
                      <a:br>
                        <a:rPr lang="nl-BE" sz="1200" dirty="0"/>
                      </a:br>
                      <a:r>
                        <a:rPr lang="nl-BE" sz="1200" dirty="0"/>
                        <a:t>(Redomex max 25 mg 1x/dag min. 6 maanden)</a:t>
                      </a:r>
                    </a:p>
                    <a:p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6949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842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E9DF47-6F17-FED1-2355-54B31C242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Behandel het primaire symptoom!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68692D7-A90A-F2EA-0C69-92702D3F2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dirty="0"/>
              <a:t>24/09/2022</a:t>
            </a:r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118C274-532A-BB30-4213-34A139FB2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0" name="Tabel 10">
            <a:extLst>
              <a:ext uri="{FF2B5EF4-FFF2-40B4-BE49-F238E27FC236}">
                <a16:creationId xmlns:a16="http://schemas.microsoft.com/office/drawing/2014/main" id="{0DF1C3C6-4AE7-A18B-287C-F2ED3EF7B0E0}"/>
              </a:ext>
            </a:extLst>
          </p:cNvPr>
          <p:cNvGraphicFramePr>
            <a:graphicFrameLocks noGrp="1"/>
          </p:cNvGraphicFramePr>
          <p:nvPr/>
        </p:nvGraphicFramePr>
        <p:xfrm>
          <a:off x="457198" y="1427746"/>
          <a:ext cx="8446168" cy="441170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11542">
                  <a:extLst>
                    <a:ext uri="{9D8B030D-6E8A-4147-A177-3AD203B41FA5}">
                      <a16:colId xmlns:a16="http://schemas.microsoft.com/office/drawing/2014/main" val="566405181"/>
                    </a:ext>
                  </a:extLst>
                </a:gridCol>
                <a:gridCol w="2111542">
                  <a:extLst>
                    <a:ext uri="{9D8B030D-6E8A-4147-A177-3AD203B41FA5}">
                      <a16:colId xmlns:a16="http://schemas.microsoft.com/office/drawing/2014/main" val="2673936029"/>
                    </a:ext>
                  </a:extLst>
                </a:gridCol>
                <a:gridCol w="2032017">
                  <a:extLst>
                    <a:ext uri="{9D8B030D-6E8A-4147-A177-3AD203B41FA5}">
                      <a16:colId xmlns:a16="http://schemas.microsoft.com/office/drawing/2014/main" val="1879825230"/>
                    </a:ext>
                  </a:extLst>
                </a:gridCol>
                <a:gridCol w="2191067">
                  <a:extLst>
                    <a:ext uri="{9D8B030D-6E8A-4147-A177-3AD203B41FA5}">
                      <a16:colId xmlns:a16="http://schemas.microsoft.com/office/drawing/2014/main" val="579485272"/>
                    </a:ext>
                  </a:extLst>
                </a:gridCol>
              </a:tblGrid>
              <a:tr h="459300">
                <a:tc>
                  <a:txBody>
                    <a:bodyPr/>
                    <a:lstStyle/>
                    <a:p>
                      <a:pPr algn="ctr"/>
                      <a:r>
                        <a:rPr lang="nl-BE" sz="2800" dirty="0"/>
                        <a:t>Diarree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dirty="0"/>
                        <a:t>Constipatie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dirty="0"/>
                        <a:t>Pijn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dirty="0"/>
                        <a:t>Bloating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954194"/>
                  </a:ext>
                </a:extLst>
              </a:tr>
              <a:tr h="803774">
                <a:tc>
                  <a:txBody>
                    <a:bodyPr/>
                    <a:lstStyle/>
                    <a:p>
                      <a:r>
                        <a:rPr lang="nl-BE" dirty="0"/>
                        <a:t>Loperamide</a:t>
                      </a:r>
                      <a:br>
                        <a:rPr lang="nl-BE" dirty="0"/>
                      </a:br>
                      <a:r>
                        <a:rPr lang="nl-BE" sz="1200" dirty="0"/>
                        <a:t>(zo nodig tot max 8co/dag)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Psyllium</a:t>
                      </a:r>
                    </a:p>
                    <a:p>
                      <a:r>
                        <a:rPr lang="nl-BE" sz="1200" dirty="0"/>
                        <a:t>(Colofiber 2 zakjes 1x/dag)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Low FODMAP dieet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Low FODMAP dieet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804827"/>
                  </a:ext>
                </a:extLst>
              </a:tr>
              <a:tr h="803774">
                <a:tc>
                  <a:txBody>
                    <a:bodyPr/>
                    <a:lstStyle/>
                    <a:p>
                      <a:r>
                        <a:rPr lang="nl-BE" dirty="0"/>
                        <a:t>Cholestyramine</a:t>
                      </a:r>
                      <a:br>
                        <a:rPr lang="nl-BE" dirty="0"/>
                      </a:br>
                      <a:r>
                        <a:rPr lang="nl-BE" sz="1200" dirty="0"/>
                        <a:t>(bij galzoutendiarree, tot 3x 4g/dag)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Osmotische laxativa</a:t>
                      </a:r>
                      <a:br>
                        <a:rPr lang="nl-BE" dirty="0"/>
                      </a:br>
                      <a:r>
                        <a:rPr lang="nl-BE" sz="1200" dirty="0"/>
                        <a:t>(Movicol, Lactulose)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Spasmolytica</a:t>
                      </a:r>
                      <a:br>
                        <a:rPr lang="nl-BE" dirty="0"/>
                      </a:br>
                      <a:r>
                        <a:rPr lang="nl-BE" sz="1200" dirty="0"/>
                        <a:t>(Spasmomen, Simalviane, Duspatalin)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Spasmolytica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5886144"/>
                  </a:ext>
                </a:extLst>
              </a:tr>
              <a:tr h="803774">
                <a:tc>
                  <a:txBody>
                    <a:bodyPr/>
                    <a:lstStyle/>
                    <a:p>
                      <a:r>
                        <a:rPr lang="nl-BE" dirty="0"/>
                        <a:t>Low FODMAP dieet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800" dirty="0"/>
                        <a:t>Linaclotide</a:t>
                      </a:r>
                      <a:br>
                        <a:rPr lang="nl-BE" dirty="0"/>
                      </a:br>
                      <a:r>
                        <a:rPr lang="nl-BE" sz="1200" dirty="0"/>
                        <a:t>(Constella 1x/dag)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Ebastine </a:t>
                      </a:r>
                      <a:r>
                        <a:rPr lang="nl-BE" sz="1200" dirty="0"/>
                        <a:t>bij IBS-C</a:t>
                      </a:r>
                    </a:p>
                    <a:p>
                      <a:r>
                        <a:rPr lang="nl-BE" sz="1200" dirty="0"/>
                        <a:t>(20 mg 1x/dag)</a:t>
                      </a:r>
                    </a:p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u="none" dirty="0"/>
                        <a:t>TCA, SSRI</a:t>
                      </a:r>
                      <a:br>
                        <a:rPr lang="nl-BE" dirty="0"/>
                      </a:br>
                      <a:r>
                        <a:rPr lang="nl-BE" sz="1200" dirty="0"/>
                        <a:t>(Sipralexa 10 mg)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8451074"/>
                  </a:ext>
                </a:extLst>
              </a:tr>
              <a:tr h="465679">
                <a:tc>
                  <a:txBody>
                    <a:bodyPr/>
                    <a:lstStyle/>
                    <a:p>
                      <a:r>
                        <a:rPr lang="nl-BE" sz="1800" dirty="0"/>
                        <a:t>Psyllium</a:t>
                      </a:r>
                      <a:br>
                        <a:rPr lang="nl-BE" sz="1800" dirty="0"/>
                      </a:br>
                      <a:r>
                        <a:rPr lang="nl-BE" sz="1400" dirty="0"/>
                        <a:t>(Colofiber)</a:t>
                      </a:r>
                      <a:endParaRPr lang="nl-B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/>
                        <a:t>Prucalopride</a:t>
                      </a:r>
                      <a:br>
                        <a:rPr lang="nl-BE" sz="1800" dirty="0"/>
                      </a:br>
                      <a:r>
                        <a:rPr lang="nl-BE" sz="1200" dirty="0"/>
                        <a:t>(Resolor 2 mg 1x/dag)</a:t>
                      </a:r>
                      <a:endParaRPr lang="nl-B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Pepermuntolie</a:t>
                      </a:r>
                      <a:br>
                        <a:rPr lang="nl-BE" dirty="0"/>
                      </a:br>
                      <a:r>
                        <a:rPr lang="nl-BE" sz="1200" dirty="0"/>
                        <a:t>(3x/dag 30 min voor het eten)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400" dirty="0"/>
                        <a:t>Probiotica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678586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l-BE" sz="1400" dirty="0"/>
                        <a:t>Probiotica</a:t>
                      </a:r>
                      <a:br>
                        <a:rPr lang="nl-BE" sz="1400" dirty="0"/>
                      </a:br>
                      <a:r>
                        <a:rPr lang="nl-BE" sz="1200" dirty="0"/>
                        <a:t>(Alflorex)</a:t>
                      </a:r>
                      <a:endParaRPr lang="nl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800" u="none" dirty="0"/>
                        <a:t>TCA</a:t>
                      </a:r>
                      <a:br>
                        <a:rPr lang="nl-BE" sz="1200" dirty="0"/>
                      </a:br>
                      <a:r>
                        <a:rPr lang="nl-BE" sz="1200" dirty="0"/>
                        <a:t>(Redomex max 25 mg 1x/dag)</a:t>
                      </a:r>
                    </a:p>
                    <a:p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694948"/>
                  </a:ext>
                </a:extLst>
              </a:tr>
            </a:tbl>
          </a:graphicData>
        </a:graphic>
      </p:graphicFrame>
      <p:sp>
        <p:nvSpPr>
          <p:cNvPr id="3" name="Rechthoek 2">
            <a:extLst>
              <a:ext uri="{FF2B5EF4-FFF2-40B4-BE49-F238E27FC236}">
                <a16:creationId xmlns:a16="http://schemas.microsoft.com/office/drawing/2014/main" id="{520860A4-EDDD-E222-FCB3-34F6B777A856}"/>
              </a:ext>
            </a:extLst>
          </p:cNvPr>
          <p:cNvSpPr/>
          <p:nvPr/>
        </p:nvSpPr>
        <p:spPr>
          <a:xfrm>
            <a:off x="524933" y="3623733"/>
            <a:ext cx="1871134" cy="2370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1D255B5F-E470-42DD-508A-45CB89E4C3E5}"/>
              </a:ext>
            </a:extLst>
          </p:cNvPr>
          <p:cNvSpPr/>
          <p:nvPr/>
        </p:nvSpPr>
        <p:spPr>
          <a:xfrm>
            <a:off x="4764189" y="1997574"/>
            <a:ext cx="1871134" cy="2370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37C8C94C-439B-39C7-C470-9A433F2034CD}"/>
              </a:ext>
            </a:extLst>
          </p:cNvPr>
          <p:cNvSpPr/>
          <p:nvPr/>
        </p:nvSpPr>
        <p:spPr>
          <a:xfrm>
            <a:off x="6815666" y="1997574"/>
            <a:ext cx="1871134" cy="2370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81468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Diagnose</a:t>
            </a:r>
          </a:p>
        </p:txBody>
      </p:sp>
    </p:spTree>
    <p:extLst>
      <p:ext uri="{BB962C8B-B14F-4D97-AF65-F5344CB8AC3E}">
        <p14:creationId xmlns:p14="http://schemas.microsoft.com/office/powerpoint/2010/main" val="1655325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11994F-FCA2-2471-7F54-12D7C4B4B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Eerste lijn = low FODMAP dieet</a:t>
            </a:r>
          </a:p>
        </p:txBody>
      </p:sp>
      <p:pic>
        <p:nvPicPr>
          <p:cNvPr id="7" name="Tijdelijke aanduiding voor inhoud 6" descr="Afbeelding met tekst&#10;&#10;Automatisch gegenereerde beschrijving">
            <a:extLst>
              <a:ext uri="{FF2B5EF4-FFF2-40B4-BE49-F238E27FC236}">
                <a16:creationId xmlns:a16="http://schemas.microsoft.com/office/drawing/2014/main" id="{E3D37D45-7F68-EB8D-027D-DE387EF83E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024110"/>
            <a:ext cx="6556825" cy="4530023"/>
          </a:xfr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BA84EF5-1DA4-47BF-EAF5-456982471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dirty="0"/>
              <a:t>24/09/2022</a:t>
            </a:r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CE58F30-F1A3-C94E-6906-BB6BB9A51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0805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11994F-FCA2-2471-7F54-12D7C4B4B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Eerste lijn = low FODMAP dieet</a:t>
            </a:r>
          </a:p>
        </p:txBody>
      </p:sp>
      <p:pic>
        <p:nvPicPr>
          <p:cNvPr id="7" name="Tijdelijke aanduiding voor inhoud 6" descr="Afbeelding met tekst&#10;&#10;Automatisch gegenereerde beschrijving">
            <a:extLst>
              <a:ext uri="{FF2B5EF4-FFF2-40B4-BE49-F238E27FC236}">
                <a16:creationId xmlns:a16="http://schemas.microsoft.com/office/drawing/2014/main" id="{E3D37D45-7F68-EB8D-027D-DE387EF83E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024110"/>
            <a:ext cx="6556825" cy="4530023"/>
          </a:xfr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BA84EF5-1DA4-47BF-EAF5-456982471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dirty="0"/>
              <a:t>24/09/2022</a:t>
            </a:r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CE58F30-F1A3-C94E-6906-BB6BB9A51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42358A9-2CA4-E40E-5A74-0235A0F06F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3785" y="4065928"/>
            <a:ext cx="3019349" cy="1581324"/>
          </a:xfrm>
          <a:prstGeom prst="rect">
            <a:avLst/>
          </a:prstGeom>
        </p:spPr>
      </p:pic>
      <p:pic>
        <p:nvPicPr>
          <p:cNvPr id="9" name="Afbeelding 8" descr="Afbeelding met tekst, printer&#10;&#10;Automatisch gegenereerde beschrijving">
            <a:extLst>
              <a:ext uri="{FF2B5EF4-FFF2-40B4-BE49-F238E27FC236}">
                <a16:creationId xmlns:a16="http://schemas.microsoft.com/office/drawing/2014/main" id="{F7163749-942A-727E-A1E9-CD4A0EED9C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3842" y="1024110"/>
            <a:ext cx="2549292" cy="280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4481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Casus 1: Vrouw, 28 jaar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50000"/>
              </a:spcBef>
            </a:pPr>
            <a:r>
              <a:rPr lang="nl-BE" sz="2800" dirty="0">
                <a:latin typeface="Calibri"/>
                <a:cs typeface="Calibri"/>
              </a:rPr>
              <a:t>Predominante symptoom = bloating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04156" y="63309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30950"/>
            <a:ext cx="2133600" cy="365125"/>
          </a:xfrm>
        </p:spPr>
        <p:txBody>
          <a:bodyPr/>
          <a:lstStyle/>
          <a:p>
            <a:r>
              <a:rPr lang="en-US" dirty="0"/>
              <a:t>24/09/2022</a:t>
            </a:r>
          </a:p>
        </p:txBody>
      </p:sp>
      <p:pic>
        <p:nvPicPr>
          <p:cNvPr id="6" name="Tijdelijke aanduiding voor inhoud 4">
            <a:extLst>
              <a:ext uri="{FF2B5EF4-FFF2-40B4-BE49-F238E27FC236}">
                <a16:creationId xmlns:a16="http://schemas.microsoft.com/office/drawing/2014/main" id="{0698C0C2-E737-301F-AC78-86E1C447B3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276" y="186395"/>
            <a:ext cx="2093524" cy="139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0617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Casus 1: Vrouw, 28 jaar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50000"/>
              </a:spcBef>
            </a:pPr>
            <a:r>
              <a:rPr lang="nl-BE" sz="2800" dirty="0">
                <a:latin typeface="Calibri"/>
                <a:cs typeface="Calibri"/>
              </a:rPr>
              <a:t>Predominante symptoom = bloating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04156" y="63309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30950"/>
            <a:ext cx="2133600" cy="365125"/>
          </a:xfrm>
        </p:spPr>
        <p:txBody>
          <a:bodyPr/>
          <a:lstStyle/>
          <a:p>
            <a:r>
              <a:rPr lang="en-US" dirty="0"/>
              <a:t>24/09/2022</a:t>
            </a:r>
          </a:p>
        </p:txBody>
      </p:sp>
      <p:pic>
        <p:nvPicPr>
          <p:cNvPr id="6" name="Tijdelijke aanduiding voor inhoud 4">
            <a:extLst>
              <a:ext uri="{FF2B5EF4-FFF2-40B4-BE49-F238E27FC236}">
                <a16:creationId xmlns:a16="http://schemas.microsoft.com/office/drawing/2014/main" id="{0698C0C2-E737-301F-AC78-86E1C447B3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276" y="186395"/>
            <a:ext cx="2093524" cy="1395683"/>
          </a:xfrm>
          <a:prstGeom prst="rect">
            <a:avLst/>
          </a:prstGeom>
        </p:spPr>
      </p:pic>
      <p:pic>
        <p:nvPicPr>
          <p:cNvPr id="8" name="Afbeelding 7" descr="Afbeelding met tekst, printer&#10;&#10;Automatisch gegenereerde beschrijving">
            <a:extLst>
              <a:ext uri="{FF2B5EF4-FFF2-40B4-BE49-F238E27FC236}">
                <a16:creationId xmlns:a16="http://schemas.microsoft.com/office/drawing/2014/main" id="{686750D3-93EB-9F66-2867-BF95CF6386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9532" y="2175933"/>
            <a:ext cx="3344333" cy="367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4745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Casus 1: Vrouw, 28 jaar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50000"/>
              </a:spcBef>
            </a:pPr>
            <a:r>
              <a:rPr lang="nl-BE" sz="2800" dirty="0">
                <a:latin typeface="Calibri"/>
                <a:cs typeface="Calibri"/>
              </a:rPr>
              <a:t>Controle na 3 maanden:</a:t>
            </a:r>
          </a:p>
          <a:p>
            <a:pPr lvl="1">
              <a:spcBef>
                <a:spcPct val="50000"/>
              </a:spcBef>
            </a:pPr>
            <a:r>
              <a:rPr lang="nl-BE" sz="2400" dirty="0">
                <a:latin typeface="Calibri"/>
                <a:cs typeface="Calibri"/>
              </a:rPr>
              <a:t>Bloating en flatulentie beter met low FODMAP dieet</a:t>
            </a:r>
          </a:p>
          <a:p>
            <a:pPr lvl="1">
              <a:spcBef>
                <a:spcPct val="50000"/>
              </a:spcBef>
            </a:pPr>
            <a:r>
              <a:rPr lang="nl-BE" sz="2400" dirty="0">
                <a:latin typeface="Calibri"/>
                <a:cs typeface="Calibri"/>
              </a:rPr>
              <a:t>Klaagt nog steeds van pijnlijke krampen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04156" y="63309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30950"/>
            <a:ext cx="2133600" cy="365125"/>
          </a:xfrm>
        </p:spPr>
        <p:txBody>
          <a:bodyPr/>
          <a:lstStyle/>
          <a:p>
            <a:r>
              <a:rPr lang="en-US" dirty="0"/>
              <a:t>24/09/2022</a:t>
            </a:r>
          </a:p>
        </p:txBody>
      </p:sp>
      <p:pic>
        <p:nvPicPr>
          <p:cNvPr id="6" name="Tijdelijke aanduiding voor inhoud 4">
            <a:extLst>
              <a:ext uri="{FF2B5EF4-FFF2-40B4-BE49-F238E27FC236}">
                <a16:creationId xmlns:a16="http://schemas.microsoft.com/office/drawing/2014/main" id="{0698C0C2-E737-301F-AC78-86E1C447B3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276" y="186395"/>
            <a:ext cx="2093524" cy="139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618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Casus 1: Vrouw, 28 jaar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50000"/>
              </a:spcBef>
            </a:pPr>
            <a:r>
              <a:rPr lang="nl-BE" sz="2800" dirty="0">
                <a:latin typeface="Calibri"/>
                <a:cs typeface="Calibri"/>
              </a:rPr>
              <a:t>Controle na 3 maanden:</a:t>
            </a:r>
          </a:p>
          <a:p>
            <a:pPr lvl="1">
              <a:spcBef>
                <a:spcPct val="50000"/>
              </a:spcBef>
            </a:pPr>
            <a:r>
              <a:rPr lang="nl-BE" sz="2400" dirty="0">
                <a:latin typeface="Calibri"/>
                <a:cs typeface="Calibri"/>
              </a:rPr>
              <a:t>Bloating en flatulentie beter met low FODMAP dieet</a:t>
            </a:r>
          </a:p>
          <a:p>
            <a:pPr lvl="1">
              <a:spcBef>
                <a:spcPct val="50000"/>
              </a:spcBef>
            </a:pPr>
            <a:r>
              <a:rPr lang="nl-BE" sz="2400" dirty="0">
                <a:latin typeface="Calibri"/>
                <a:cs typeface="Calibri"/>
              </a:rPr>
              <a:t>Klaagt nog steeds van pijnlijke krampen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04156" y="63309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30950"/>
            <a:ext cx="2133600" cy="365125"/>
          </a:xfrm>
        </p:spPr>
        <p:txBody>
          <a:bodyPr/>
          <a:lstStyle/>
          <a:p>
            <a:r>
              <a:rPr lang="en-US" dirty="0"/>
              <a:t>24/09/2022</a:t>
            </a:r>
          </a:p>
        </p:txBody>
      </p:sp>
      <p:pic>
        <p:nvPicPr>
          <p:cNvPr id="6" name="Tijdelijke aanduiding voor inhoud 4">
            <a:extLst>
              <a:ext uri="{FF2B5EF4-FFF2-40B4-BE49-F238E27FC236}">
                <a16:creationId xmlns:a16="http://schemas.microsoft.com/office/drawing/2014/main" id="{0698C0C2-E737-301F-AC78-86E1C447B3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276" y="186395"/>
            <a:ext cx="2093524" cy="1395683"/>
          </a:xfrm>
          <a:prstGeom prst="rect">
            <a:avLst/>
          </a:prstGeom>
        </p:spPr>
      </p:pic>
      <p:pic>
        <p:nvPicPr>
          <p:cNvPr id="8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0ABA33A2-3E73-56BF-3CFB-B89F0BA5D9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9745" y="3429000"/>
            <a:ext cx="1843005" cy="1967954"/>
          </a:xfrm>
          <a:prstGeom prst="rect">
            <a:avLst/>
          </a:prstGeom>
        </p:spPr>
      </p:pic>
      <p:pic>
        <p:nvPicPr>
          <p:cNvPr id="10" name="Afbeelding 9" descr="Afbeelding met tekst, whiteboard&#10;&#10;Automatisch gegenereerde beschrijving">
            <a:extLst>
              <a:ext uri="{FF2B5EF4-FFF2-40B4-BE49-F238E27FC236}">
                <a16:creationId xmlns:a16="http://schemas.microsoft.com/office/drawing/2014/main" id="{26EB442F-3165-81D5-264F-40AE654EFA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184" y="3340100"/>
            <a:ext cx="2288602" cy="2288602"/>
          </a:xfrm>
          <a:prstGeom prst="rect">
            <a:avLst/>
          </a:prstGeom>
        </p:spPr>
      </p:pic>
      <p:pic>
        <p:nvPicPr>
          <p:cNvPr id="12" name="Afbeelding 11" descr="Afbeelding met tekst">
            <a:extLst>
              <a:ext uri="{FF2B5EF4-FFF2-40B4-BE49-F238E27FC236}">
                <a16:creationId xmlns:a16="http://schemas.microsoft.com/office/drawing/2014/main" id="{C29F76CB-7128-7F4E-6403-77ECED0C8A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9349" y="2979743"/>
            <a:ext cx="2881455" cy="288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0643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Casus 2: Man, 55 jaar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50000"/>
              </a:spcBef>
            </a:pPr>
            <a:r>
              <a:rPr lang="nl-BE" sz="2800" dirty="0">
                <a:latin typeface="Calibri"/>
                <a:cs typeface="Calibri"/>
              </a:rPr>
              <a:t>Predominante symptoom = diarree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04156" y="63309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30950"/>
            <a:ext cx="2133600" cy="365125"/>
          </a:xfrm>
        </p:spPr>
        <p:txBody>
          <a:bodyPr/>
          <a:lstStyle/>
          <a:p>
            <a:r>
              <a:rPr lang="en-US" dirty="0"/>
              <a:t>24/09/2022</a:t>
            </a:r>
          </a:p>
        </p:txBody>
      </p:sp>
      <p:pic>
        <p:nvPicPr>
          <p:cNvPr id="7" name="Tijdelijke aanduiding voor inhoud 8">
            <a:extLst>
              <a:ext uri="{FF2B5EF4-FFF2-40B4-BE49-F238E27FC236}">
                <a16:creationId xmlns:a16="http://schemas.microsoft.com/office/drawing/2014/main" id="{32263968-8789-0359-4847-AFC93D9EF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3276" y="269264"/>
            <a:ext cx="2093524" cy="122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3334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Casus 2: Man, 55 jaar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50000"/>
              </a:spcBef>
            </a:pPr>
            <a:r>
              <a:rPr lang="nl-BE" sz="2800" dirty="0">
                <a:latin typeface="Calibri"/>
                <a:cs typeface="Calibri"/>
              </a:rPr>
              <a:t>Predominante symptoom = diarree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04156" y="63309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30950"/>
            <a:ext cx="2133600" cy="365125"/>
          </a:xfrm>
        </p:spPr>
        <p:txBody>
          <a:bodyPr/>
          <a:lstStyle/>
          <a:p>
            <a:r>
              <a:rPr lang="en-US" dirty="0"/>
              <a:t>24/09/2022</a:t>
            </a:r>
          </a:p>
        </p:txBody>
      </p:sp>
      <p:pic>
        <p:nvPicPr>
          <p:cNvPr id="7" name="Tijdelijke aanduiding voor inhoud 8">
            <a:extLst>
              <a:ext uri="{FF2B5EF4-FFF2-40B4-BE49-F238E27FC236}">
                <a16:creationId xmlns:a16="http://schemas.microsoft.com/office/drawing/2014/main" id="{32263968-8789-0359-4847-AFC93D9EF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3276" y="269264"/>
            <a:ext cx="2093524" cy="1229945"/>
          </a:xfrm>
          <a:prstGeom prst="rect">
            <a:avLst/>
          </a:prstGeom>
        </p:spPr>
      </p:pic>
      <p:pic>
        <p:nvPicPr>
          <p:cNvPr id="8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95F65174-D647-FA57-3AE2-3409BEEF5E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1166" y="1952096"/>
            <a:ext cx="4021667" cy="402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8999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Casus 2: Man, 55 jaar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50000"/>
              </a:spcBef>
            </a:pPr>
            <a:r>
              <a:rPr lang="nl-BE" sz="2800" dirty="0">
                <a:latin typeface="Calibri"/>
                <a:cs typeface="Calibri"/>
              </a:rPr>
              <a:t>Controle na enkele weken: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nl-BE" sz="2400" dirty="0">
                <a:latin typeface="Calibri"/>
                <a:cs typeface="Calibri"/>
              </a:rPr>
              <a:t>Loperamide gestopt owv intolerantie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nl-BE" sz="2400" dirty="0">
                <a:latin typeface="Calibri"/>
                <a:cs typeface="Calibri"/>
              </a:rPr>
              <a:t>invaliderende abdominale krampen voor defecatie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04156" y="63309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30950"/>
            <a:ext cx="2133600" cy="365125"/>
          </a:xfrm>
        </p:spPr>
        <p:txBody>
          <a:bodyPr/>
          <a:lstStyle/>
          <a:p>
            <a:r>
              <a:rPr lang="en-US" dirty="0"/>
              <a:t>24/09/2022</a:t>
            </a:r>
          </a:p>
        </p:txBody>
      </p:sp>
      <p:pic>
        <p:nvPicPr>
          <p:cNvPr id="7" name="Tijdelijke aanduiding voor inhoud 8">
            <a:extLst>
              <a:ext uri="{FF2B5EF4-FFF2-40B4-BE49-F238E27FC236}">
                <a16:creationId xmlns:a16="http://schemas.microsoft.com/office/drawing/2014/main" id="{32263968-8789-0359-4847-AFC93D9EF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3276" y="269264"/>
            <a:ext cx="2093524" cy="122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4906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Casus 2: Man, 55 jaar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50000"/>
              </a:spcBef>
            </a:pPr>
            <a:r>
              <a:rPr lang="nl-BE" sz="2800" dirty="0">
                <a:latin typeface="Calibri"/>
                <a:cs typeface="Calibri"/>
              </a:rPr>
              <a:t>Controle na enkele weken: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nl-BE" sz="2400" dirty="0">
                <a:latin typeface="Calibri"/>
                <a:cs typeface="Calibri"/>
              </a:rPr>
              <a:t>Loperamide gestopt owv intolerantie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nl-BE" sz="2400" dirty="0">
                <a:latin typeface="Calibri"/>
                <a:cs typeface="Calibri"/>
              </a:rPr>
              <a:t>invaliderende abdominale krampen voor defecatie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04156" y="63309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30950"/>
            <a:ext cx="2133600" cy="365125"/>
          </a:xfrm>
        </p:spPr>
        <p:txBody>
          <a:bodyPr/>
          <a:lstStyle/>
          <a:p>
            <a:r>
              <a:rPr lang="en-US" dirty="0"/>
              <a:t>24/09/2022</a:t>
            </a:r>
          </a:p>
        </p:txBody>
      </p:sp>
      <p:pic>
        <p:nvPicPr>
          <p:cNvPr id="7" name="Tijdelijke aanduiding voor inhoud 8">
            <a:extLst>
              <a:ext uri="{FF2B5EF4-FFF2-40B4-BE49-F238E27FC236}">
                <a16:creationId xmlns:a16="http://schemas.microsoft.com/office/drawing/2014/main" id="{32263968-8789-0359-4847-AFC93D9EF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3276" y="269264"/>
            <a:ext cx="2093524" cy="1229945"/>
          </a:xfrm>
          <a:prstGeom prst="rect">
            <a:avLst/>
          </a:prstGeom>
        </p:spPr>
      </p:pic>
      <p:pic>
        <p:nvPicPr>
          <p:cNvPr id="8" name="Afbeelding 7" descr="Afbeelding met tekst, whiteboard">
            <a:extLst>
              <a:ext uri="{FF2B5EF4-FFF2-40B4-BE49-F238E27FC236}">
                <a16:creationId xmlns:a16="http://schemas.microsoft.com/office/drawing/2014/main" id="{D35F876A-EAE7-1115-0511-5E4BC38737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126" y="3154886"/>
            <a:ext cx="2963339" cy="2963339"/>
          </a:xfrm>
          <a:prstGeom prst="rect">
            <a:avLst/>
          </a:prstGeom>
        </p:spPr>
      </p:pic>
      <p:pic>
        <p:nvPicPr>
          <p:cNvPr id="9" name="Afbeelding 8" descr="Afbeelding met tekst, printer&#10;&#10;Automatisch gegenereerde beschrijving">
            <a:extLst>
              <a:ext uri="{FF2B5EF4-FFF2-40B4-BE49-F238E27FC236}">
                <a16:creationId xmlns:a16="http://schemas.microsoft.com/office/drawing/2014/main" id="{BD21D4A0-D7B1-7864-2510-4EB39626D5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1956" y="3398312"/>
            <a:ext cx="2341320" cy="2575451"/>
          </a:xfrm>
          <a:prstGeom prst="rect">
            <a:avLst/>
          </a:prstGeom>
        </p:spPr>
      </p:pic>
      <p:pic>
        <p:nvPicPr>
          <p:cNvPr id="10" name="Afbeelding 9" descr="Afbeelding met tekst">
            <a:extLst>
              <a:ext uri="{FF2B5EF4-FFF2-40B4-BE49-F238E27FC236}">
                <a16:creationId xmlns:a16="http://schemas.microsoft.com/office/drawing/2014/main" id="{4836B667-7956-E1C8-D04E-8CF5E1F2F1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7162" y="4391110"/>
            <a:ext cx="1654884" cy="165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079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Casus 1: Vrouw, 28 jaar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50000"/>
              </a:spcBef>
            </a:pPr>
            <a:r>
              <a:rPr lang="nl-BE" sz="2800" dirty="0">
                <a:latin typeface="Calibri"/>
                <a:cs typeface="Calibri"/>
              </a:rPr>
              <a:t>&gt;10 jaar linker fossa pijn, bloating, flatulentie</a:t>
            </a:r>
          </a:p>
          <a:p>
            <a:pPr>
              <a:spcBef>
                <a:spcPct val="50000"/>
              </a:spcBef>
            </a:pPr>
            <a:r>
              <a:rPr lang="nl-BE" sz="2800" dirty="0">
                <a:latin typeface="Calibri"/>
                <a:cs typeface="Calibri"/>
              </a:rPr>
              <a:t>gekend wisselend stoelgangspatroon: diarree tot 5x/dag, soms 2 dagen geen stoelgang</a:t>
            </a:r>
          </a:p>
          <a:p>
            <a:pPr>
              <a:spcBef>
                <a:spcPct val="50000"/>
              </a:spcBef>
            </a:pPr>
            <a:r>
              <a:rPr lang="nl-BE" sz="2800" dirty="0">
                <a:latin typeface="Calibri"/>
                <a:cs typeface="Calibri"/>
              </a:rPr>
              <a:t>pijn beter na defecatie</a:t>
            </a:r>
          </a:p>
          <a:p>
            <a:pPr>
              <a:spcBef>
                <a:spcPct val="50000"/>
              </a:spcBef>
            </a:pPr>
            <a:r>
              <a:rPr lang="nl-BE" sz="2800" dirty="0">
                <a:latin typeface="Calibri"/>
                <a:cs typeface="Calibri"/>
              </a:rPr>
              <a:t>2 kg vermagering afgelopen jaar, nu stabiel gewicht</a:t>
            </a:r>
          </a:p>
          <a:p>
            <a:pPr marL="0" indent="0">
              <a:spcBef>
                <a:spcPct val="50000"/>
              </a:spcBef>
              <a:buNone/>
            </a:pPr>
            <a:endParaRPr lang="nl-BE" sz="2800" dirty="0">
              <a:latin typeface="Calibri"/>
              <a:cs typeface="Calibri"/>
            </a:endParaRPr>
          </a:p>
          <a:p>
            <a:pPr>
              <a:spcBef>
                <a:spcPct val="50000"/>
              </a:spcBef>
            </a:pPr>
            <a:r>
              <a:rPr lang="nl-BE" sz="2800" dirty="0">
                <a:latin typeface="Calibri"/>
                <a:cs typeface="Calibri"/>
              </a:rPr>
              <a:t>klinisch soepel, diffuus licht drukpijnlijk abdomen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04156" y="63309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30950"/>
            <a:ext cx="2133600" cy="365125"/>
          </a:xfrm>
        </p:spPr>
        <p:txBody>
          <a:bodyPr/>
          <a:lstStyle/>
          <a:p>
            <a:r>
              <a:rPr lang="en-US" dirty="0"/>
              <a:t>24/09/2022</a:t>
            </a:r>
          </a:p>
        </p:txBody>
      </p:sp>
      <p:pic>
        <p:nvPicPr>
          <p:cNvPr id="6" name="Tijdelijke aanduiding voor inhoud 4">
            <a:extLst>
              <a:ext uri="{FF2B5EF4-FFF2-40B4-BE49-F238E27FC236}">
                <a16:creationId xmlns:a16="http://schemas.microsoft.com/office/drawing/2014/main" id="{0698C0C2-E737-301F-AC78-86E1C447B3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276" y="186395"/>
            <a:ext cx="2093524" cy="139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6983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E9DF47-6F17-FED1-2355-54B31C242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03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nl-BE" dirty="0"/>
              <a:t>Take home message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68692D7-A90A-F2EA-0C69-92702D3F27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309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nl-BE" dirty="0"/>
              <a:t>24/09/2022</a:t>
            </a:r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AA0DEA13-6F0A-B2FA-2C59-5FAD4C759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04156" y="63309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291E79FE-87A6-094F-B534-37A8AD7D6763}"/>
              </a:ext>
            </a:extLst>
          </p:cNvPr>
          <p:cNvSpPr txBox="1"/>
          <p:nvPr/>
        </p:nvSpPr>
        <p:spPr>
          <a:xfrm>
            <a:off x="4876799" y="3321278"/>
            <a:ext cx="406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" dirty="0">
                <a:solidFill>
                  <a:srgbClr val="0C02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35D12DF-71BC-7B2E-9B65-8DD5ECECA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492" y="1092370"/>
            <a:ext cx="6105104" cy="488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5461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E9DF47-6F17-FED1-2355-54B31C242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03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nl-BE" dirty="0"/>
              <a:t>Take home message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68692D7-A90A-F2EA-0C69-92702D3F27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309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nl-BE" dirty="0"/>
              <a:t>24/09/2022</a:t>
            </a:r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AA0DEA13-6F0A-B2FA-2C59-5FAD4C759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04156" y="63309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291E79FE-87A6-094F-B534-37A8AD7D6763}"/>
              </a:ext>
            </a:extLst>
          </p:cNvPr>
          <p:cNvSpPr txBox="1"/>
          <p:nvPr/>
        </p:nvSpPr>
        <p:spPr>
          <a:xfrm>
            <a:off x="4876799" y="3321278"/>
            <a:ext cx="406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" dirty="0">
                <a:solidFill>
                  <a:srgbClr val="0C02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35D12DF-71BC-7B2E-9B65-8DD5ECECA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492" y="1092370"/>
            <a:ext cx="6105104" cy="4888703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CD733566-F53E-B443-ECCA-8CEEBDD6A668}"/>
              </a:ext>
            </a:extLst>
          </p:cNvPr>
          <p:cNvSpPr txBox="1"/>
          <p:nvPr/>
        </p:nvSpPr>
        <p:spPr>
          <a:xfrm>
            <a:off x="3358738" y="2564753"/>
            <a:ext cx="5497770" cy="341632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BE" sz="2400" dirty="0"/>
              <a:t>Vermagering</a:t>
            </a:r>
          </a:p>
          <a:p>
            <a:pPr marL="285750" indent="-285750">
              <a:buFontTx/>
              <a:buChar char="-"/>
            </a:pPr>
            <a:r>
              <a:rPr lang="nl-BE" sz="2400" dirty="0"/>
              <a:t>Leeftijd &gt; 50 jaar</a:t>
            </a:r>
          </a:p>
          <a:p>
            <a:pPr marL="285750" indent="-285750">
              <a:buFontTx/>
              <a:buChar char="-"/>
            </a:pPr>
            <a:r>
              <a:rPr lang="nl-BE" sz="2400" dirty="0"/>
              <a:t>Bloedbijmenging bij stoelgang</a:t>
            </a:r>
          </a:p>
          <a:p>
            <a:pPr marL="285750" indent="-285750">
              <a:buFontTx/>
              <a:buChar char="-"/>
            </a:pPr>
            <a:r>
              <a:rPr lang="nl-BE" sz="2400" dirty="0"/>
              <a:t>Anemie</a:t>
            </a:r>
          </a:p>
          <a:p>
            <a:pPr marL="285750" indent="-285750">
              <a:buFontTx/>
              <a:buChar char="-"/>
            </a:pPr>
            <a:r>
              <a:rPr lang="nl-BE" sz="2400" dirty="0"/>
              <a:t>Recent antibiotica gebruik</a:t>
            </a:r>
          </a:p>
          <a:p>
            <a:pPr marL="285750" indent="-285750">
              <a:buFontTx/>
              <a:buChar char="-"/>
            </a:pPr>
            <a:r>
              <a:rPr lang="nl-BE" sz="2400" dirty="0"/>
              <a:t>Nachtelijke symptomen</a:t>
            </a:r>
          </a:p>
          <a:p>
            <a:pPr marL="285750" indent="-285750">
              <a:buFontTx/>
              <a:buChar char="-"/>
            </a:pPr>
            <a:r>
              <a:rPr lang="nl-BE" sz="2400" dirty="0"/>
              <a:t>Familiale voorgeschiedenis</a:t>
            </a:r>
          </a:p>
          <a:p>
            <a:pPr marL="285750" indent="-285750">
              <a:buFontTx/>
              <a:buChar char="-"/>
            </a:pPr>
            <a:r>
              <a:rPr lang="nl-BE" sz="2400" dirty="0"/>
              <a:t>Afwijkingen bij klinisch onderzoek</a:t>
            </a:r>
          </a:p>
          <a:p>
            <a:pPr marL="285750" indent="-285750">
              <a:buFontTx/>
              <a:buChar char="-"/>
            </a:pPr>
            <a:r>
              <a:rPr lang="nl-BE" sz="2400" dirty="0"/>
              <a:t>Recente onset van symptomen</a:t>
            </a:r>
          </a:p>
        </p:txBody>
      </p:sp>
      <p:pic>
        <p:nvPicPr>
          <p:cNvPr id="7" name="Afbeelding 6" descr="Afbeelding met tekst, teken, stoppen, illustratie&#10;&#10;Automatisch gegenereerde beschrijving">
            <a:extLst>
              <a:ext uri="{FF2B5EF4-FFF2-40B4-BE49-F238E27FC236}">
                <a16:creationId xmlns:a16="http://schemas.microsoft.com/office/drawing/2014/main" id="{02D5E377-7226-09B7-1B2C-83316E7064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9520" y="2637422"/>
            <a:ext cx="1097280" cy="1097280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29C39B05-CFD6-D5F7-3E14-4A389CE60C67}"/>
              </a:ext>
            </a:extLst>
          </p:cNvPr>
          <p:cNvSpPr/>
          <p:nvPr/>
        </p:nvSpPr>
        <p:spPr>
          <a:xfrm>
            <a:off x="1271675" y="4353448"/>
            <a:ext cx="1602819" cy="7511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233975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E9DF47-6F17-FED1-2355-54B31C242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03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nl-BE" dirty="0"/>
              <a:t>Take home message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68692D7-A90A-F2EA-0C69-92702D3F27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309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nl-BE" dirty="0"/>
              <a:t>24/09/2022</a:t>
            </a:r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AA0DEA13-6F0A-B2FA-2C59-5FAD4C759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04156" y="63309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291E79FE-87A6-094F-B534-37A8AD7D6763}"/>
              </a:ext>
            </a:extLst>
          </p:cNvPr>
          <p:cNvSpPr txBox="1"/>
          <p:nvPr/>
        </p:nvSpPr>
        <p:spPr>
          <a:xfrm>
            <a:off x="4876799" y="3321278"/>
            <a:ext cx="406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" dirty="0">
                <a:solidFill>
                  <a:srgbClr val="0C02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35D12DF-71BC-7B2E-9B65-8DD5ECECA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492" y="1092370"/>
            <a:ext cx="6105104" cy="488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1399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E9DF47-6F17-FED1-2355-54B31C242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03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nl-BE" dirty="0"/>
              <a:t>Take home message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68692D7-A90A-F2EA-0C69-92702D3F27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309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nl-BE" dirty="0"/>
              <a:t>24/09/2022</a:t>
            </a:r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AA0DEA13-6F0A-B2FA-2C59-5FAD4C759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04156" y="63309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291E79FE-87A6-094F-B534-37A8AD7D6763}"/>
              </a:ext>
            </a:extLst>
          </p:cNvPr>
          <p:cNvSpPr txBox="1"/>
          <p:nvPr/>
        </p:nvSpPr>
        <p:spPr>
          <a:xfrm>
            <a:off x="4876799" y="3321278"/>
            <a:ext cx="406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" dirty="0">
                <a:solidFill>
                  <a:srgbClr val="0C02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35D12DF-71BC-7B2E-9B65-8DD5ECECA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492" y="1092370"/>
            <a:ext cx="6105104" cy="4888703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55E5BA18-DA5F-5349-5172-92B4B0B997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4156" y="2370461"/>
            <a:ext cx="6285805" cy="1901634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9CF379F2-BD39-60FB-9122-29ADF200B241}"/>
              </a:ext>
            </a:extLst>
          </p:cNvPr>
          <p:cNvSpPr/>
          <p:nvPr/>
        </p:nvSpPr>
        <p:spPr>
          <a:xfrm>
            <a:off x="3032926" y="4333931"/>
            <a:ext cx="1539073" cy="708229"/>
          </a:xfrm>
          <a:prstGeom prst="rect">
            <a:avLst/>
          </a:prstGeom>
          <a:noFill/>
          <a:ln w="38100">
            <a:solidFill>
              <a:srgbClr val="F580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281753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E9DF47-6F17-FED1-2355-54B31C242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03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nl-BE" dirty="0"/>
              <a:t>Take home message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68692D7-A90A-F2EA-0C69-92702D3F27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309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nl-BE" dirty="0"/>
              <a:t>24/09/2022</a:t>
            </a:r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AA0DEA13-6F0A-B2FA-2C59-5FAD4C759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04156" y="63309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58D91EB-932F-7534-E132-15036D0F5A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142" y="1105341"/>
            <a:ext cx="4384342" cy="4805757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D8D98A18-639F-E3D6-DB71-0C240EBE9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03" y="1303338"/>
            <a:ext cx="4856271" cy="3888691"/>
          </a:xfrm>
          <a:prstGeom prst="rect">
            <a:avLst/>
          </a:prstGeom>
        </p:spPr>
      </p:pic>
      <p:cxnSp>
        <p:nvCxnSpPr>
          <p:cNvPr id="16" name="Rechte verbindingslijn met pijl 15">
            <a:extLst>
              <a:ext uri="{FF2B5EF4-FFF2-40B4-BE49-F238E27FC236}">
                <a16:creationId xmlns:a16="http://schemas.microsoft.com/office/drawing/2014/main" id="{961C4F91-4163-9ADF-8442-ED48425C2BA9}"/>
              </a:ext>
            </a:extLst>
          </p:cNvPr>
          <p:cNvCxnSpPr>
            <a:cxnSpLocks/>
          </p:cNvCxnSpPr>
          <p:nvPr/>
        </p:nvCxnSpPr>
        <p:spPr>
          <a:xfrm flipV="1">
            <a:off x="4788142" y="1577591"/>
            <a:ext cx="1652851" cy="763675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73506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321EC7-B44E-911C-251A-7DF72E04B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Zijn er nog vragen?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88344EE-F8C3-269E-E230-B0520FFE9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D58F-F0D8-4141-B99C-95BA80AA3388}" type="datetime1">
              <a:rPr lang="nl-BE" smtClean="0"/>
              <a:pPr/>
              <a:t>23/09/2022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AF9B791-E751-779F-06AB-0D0943E90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Tijdelijke aanduiding voor inhoud 6">
            <a:extLst>
              <a:ext uri="{FF2B5EF4-FFF2-40B4-BE49-F238E27FC236}">
                <a16:creationId xmlns:a16="http://schemas.microsoft.com/office/drawing/2014/main" id="{1972DF53-A598-6326-8A62-86245114C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312" y="1164650"/>
            <a:ext cx="6251375" cy="468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753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Casus 1: Vrouw, 28 jaar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6B17A786-71E7-354E-DF4B-308E840B8C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34647" y="1166018"/>
            <a:ext cx="6034617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04156" y="63309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30950"/>
            <a:ext cx="2133600" cy="365125"/>
          </a:xfrm>
        </p:spPr>
        <p:txBody>
          <a:bodyPr/>
          <a:lstStyle/>
          <a:p>
            <a:r>
              <a:rPr lang="en-US" dirty="0"/>
              <a:t>24/09/2022</a:t>
            </a:r>
          </a:p>
        </p:txBody>
      </p:sp>
      <p:pic>
        <p:nvPicPr>
          <p:cNvPr id="8" name="Tijdelijke aanduiding voor inhoud 4">
            <a:extLst>
              <a:ext uri="{FF2B5EF4-FFF2-40B4-BE49-F238E27FC236}">
                <a16:creationId xmlns:a16="http://schemas.microsoft.com/office/drawing/2014/main" id="{0EF578CB-80C9-12B1-FF61-879EB049E2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276" y="227139"/>
            <a:ext cx="2093524" cy="139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327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76D351-B5C0-6BDC-A231-55DB6D3E2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Diagnose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58649F8-AD9B-36D2-9F77-894B79ACA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24/09/2022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8546061-FB03-67F7-7424-18A2F7E9F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ACA3A226-C979-E6E9-F1C4-0DF3E0112944}"/>
              </a:ext>
            </a:extLst>
          </p:cNvPr>
          <p:cNvSpPr txBox="1"/>
          <p:nvPr/>
        </p:nvSpPr>
        <p:spPr>
          <a:xfrm>
            <a:off x="6773333" y="3674533"/>
            <a:ext cx="406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" dirty="0">
                <a:solidFill>
                  <a:srgbClr val="0C02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2B04F26-408F-B96F-CAD8-8280C29BC8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214" y="1062970"/>
            <a:ext cx="5909484" cy="473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760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76D351-B5C0-6BDC-A231-55DB6D3E2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Diagnose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58649F8-AD9B-36D2-9F77-894B79ACA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24/09/2022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8546061-FB03-67F7-7424-18A2F7E9F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69621D79-32EB-0CB6-81B7-24FB6F3E0234}"/>
              </a:ext>
            </a:extLst>
          </p:cNvPr>
          <p:cNvSpPr txBox="1"/>
          <p:nvPr/>
        </p:nvSpPr>
        <p:spPr>
          <a:xfrm>
            <a:off x="3331906" y="1720840"/>
            <a:ext cx="5608894" cy="34163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BE" sz="2400" dirty="0"/>
              <a:t>Vermagering</a:t>
            </a:r>
          </a:p>
          <a:p>
            <a:pPr marL="285750" indent="-285750">
              <a:buFontTx/>
              <a:buChar char="-"/>
            </a:pPr>
            <a:r>
              <a:rPr lang="nl-BE" sz="2400" dirty="0"/>
              <a:t>Leeftijd &gt; 50 jaar</a:t>
            </a:r>
          </a:p>
          <a:p>
            <a:pPr marL="285750" indent="-285750">
              <a:buFontTx/>
              <a:buChar char="-"/>
            </a:pPr>
            <a:r>
              <a:rPr lang="nl-BE" sz="2400" dirty="0"/>
              <a:t>Bloedbijmenging bij stoelgang</a:t>
            </a:r>
          </a:p>
          <a:p>
            <a:pPr marL="285750" indent="-285750">
              <a:buFontTx/>
              <a:buChar char="-"/>
            </a:pPr>
            <a:r>
              <a:rPr lang="nl-BE" sz="2400" dirty="0"/>
              <a:t>Anemie</a:t>
            </a:r>
          </a:p>
          <a:p>
            <a:pPr marL="285750" indent="-285750">
              <a:buFontTx/>
              <a:buChar char="-"/>
            </a:pPr>
            <a:r>
              <a:rPr lang="nl-BE" sz="2400" dirty="0"/>
              <a:t>Recent antibiotica gebruik</a:t>
            </a:r>
          </a:p>
          <a:p>
            <a:pPr marL="285750" indent="-285750">
              <a:buFontTx/>
              <a:buChar char="-"/>
            </a:pPr>
            <a:r>
              <a:rPr lang="nl-BE" sz="2400" dirty="0"/>
              <a:t>Nachtelijke symptomen</a:t>
            </a:r>
          </a:p>
          <a:p>
            <a:pPr marL="285750" indent="-285750">
              <a:buFontTx/>
              <a:buChar char="-"/>
            </a:pPr>
            <a:r>
              <a:rPr lang="nl-BE" sz="2400" dirty="0"/>
              <a:t>Familiale voorgeschiedenis</a:t>
            </a:r>
          </a:p>
          <a:p>
            <a:pPr marL="285750" indent="-285750">
              <a:buFontTx/>
              <a:buChar char="-"/>
            </a:pPr>
            <a:r>
              <a:rPr lang="nl-BE" sz="2400" dirty="0"/>
              <a:t>Afwijkingen bij klinisch onderzoek</a:t>
            </a:r>
          </a:p>
          <a:p>
            <a:pPr marL="285750" indent="-285750">
              <a:buFontTx/>
              <a:buChar char="-"/>
            </a:pPr>
            <a:r>
              <a:rPr lang="nl-BE" sz="2400" dirty="0"/>
              <a:t>Recente onset van symptomen</a:t>
            </a:r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56AA687A-ED26-D8C6-4CCC-A49E45226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3792" y="2899851"/>
            <a:ext cx="1490495" cy="149049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45C636E-2D32-AA57-B9D5-D362BE4CD1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381995"/>
            <a:ext cx="2478274" cy="4017809"/>
          </a:xfrm>
          <a:prstGeom prst="rect">
            <a:avLst/>
          </a:prstGeom>
        </p:spPr>
      </p:pic>
      <p:sp>
        <p:nvSpPr>
          <p:cNvPr id="16" name="Rechthoek 15">
            <a:extLst>
              <a:ext uri="{FF2B5EF4-FFF2-40B4-BE49-F238E27FC236}">
                <a16:creationId xmlns:a16="http://schemas.microsoft.com/office/drawing/2014/main" id="{00CDA196-348C-050E-9E22-312B0357C9C1}"/>
              </a:ext>
            </a:extLst>
          </p:cNvPr>
          <p:cNvSpPr/>
          <p:nvPr/>
        </p:nvSpPr>
        <p:spPr>
          <a:xfrm>
            <a:off x="233584" y="2594056"/>
            <a:ext cx="2895600" cy="13123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48237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76D351-B5C0-6BDC-A231-55DB6D3E2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Diagnose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58649F8-AD9B-36D2-9F77-894B79ACA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24/09/2022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8546061-FB03-67F7-7424-18A2F7E9F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1EF26F1C-1A84-E5C0-6532-F725C5F27A9B}"/>
              </a:ext>
            </a:extLst>
          </p:cNvPr>
          <p:cNvSpPr txBox="1"/>
          <p:nvPr/>
        </p:nvSpPr>
        <p:spPr>
          <a:xfrm>
            <a:off x="1049866" y="3895628"/>
            <a:ext cx="7044267" cy="2020789"/>
          </a:xfrm>
          <a:prstGeom prst="rect">
            <a:avLst/>
          </a:prstGeom>
          <a:noFill/>
          <a:ln w="38100">
            <a:solidFill>
              <a:srgbClr val="F58025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BE" sz="2800" dirty="0"/>
              <a:t>Biochemie met complet, CRP, vitaminestatus</a:t>
            </a:r>
          </a:p>
          <a:p>
            <a:pPr lvl="1"/>
            <a:r>
              <a:rPr lang="nl-BE" sz="2400" dirty="0"/>
              <a:t>° bij &lt;50 jaar met coeliakie serologie</a:t>
            </a:r>
          </a:p>
          <a:p>
            <a:pPr marL="285750" indent="-285750">
              <a:buFontTx/>
              <a:buChar char="-"/>
            </a:pPr>
            <a:r>
              <a:rPr lang="nl-BE" sz="2800" dirty="0"/>
              <a:t>Stoelgangsstaal voor coprocultuur, parasieten</a:t>
            </a:r>
          </a:p>
          <a:p>
            <a:r>
              <a:rPr lang="nl-BE" sz="2800" dirty="0"/>
              <a:t>	° </a:t>
            </a:r>
            <a:r>
              <a:rPr lang="nl-BE" sz="2400" dirty="0"/>
              <a:t>bij &lt;50 jaar met fecaal calprotectine</a:t>
            </a:r>
          </a:p>
          <a:p>
            <a:pPr marL="285750" indent="-285750">
              <a:buFontTx/>
              <a:buChar char="-"/>
            </a:pPr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20E42E2-1C96-D38A-3507-21BBB7D434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866" y="1124216"/>
            <a:ext cx="4775650" cy="2505084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3487F31F-1223-D586-E66F-A90DA00B1E9D}"/>
              </a:ext>
            </a:extLst>
          </p:cNvPr>
          <p:cNvSpPr/>
          <p:nvPr/>
        </p:nvSpPr>
        <p:spPr>
          <a:xfrm>
            <a:off x="3578010" y="2327150"/>
            <a:ext cx="2039019" cy="922866"/>
          </a:xfrm>
          <a:prstGeom prst="rect">
            <a:avLst/>
          </a:prstGeom>
          <a:noFill/>
          <a:ln w="38100">
            <a:solidFill>
              <a:srgbClr val="F580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ln w="38100">
                <a:solidFill>
                  <a:schemeClr val="tx1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817012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76D351-B5C0-6BDC-A231-55DB6D3E2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Casus 1: Vrouw, 28 jaar</a:t>
            </a:r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58649F8-AD9B-36D2-9F77-894B79ACA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24/09/2022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8546061-FB03-67F7-7424-18A2F7E9F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936B64FD-25B9-ABF4-3BE1-1D8CF97A7A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7713" y="5023546"/>
            <a:ext cx="568573" cy="427567"/>
          </a:xfrm>
          <a:prstGeom prst="rect">
            <a:avLst/>
          </a:prstGeom>
        </p:spPr>
      </p:pic>
      <p:pic>
        <p:nvPicPr>
          <p:cNvPr id="10" name="Tijdelijke aanduiding voor inhoud 4">
            <a:extLst>
              <a:ext uri="{FF2B5EF4-FFF2-40B4-BE49-F238E27FC236}">
                <a16:creationId xmlns:a16="http://schemas.microsoft.com/office/drawing/2014/main" id="{DFE40D57-B1B6-4D15-C24A-AFEE8F29BC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276" y="184919"/>
            <a:ext cx="2093524" cy="1395683"/>
          </a:xfr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5AC12197-F574-DC34-DAB2-191B5F10DEF7}"/>
              </a:ext>
            </a:extLst>
          </p:cNvPr>
          <p:cNvSpPr txBox="1"/>
          <p:nvPr/>
        </p:nvSpPr>
        <p:spPr>
          <a:xfrm>
            <a:off x="6199754" y="3321278"/>
            <a:ext cx="406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" dirty="0">
                <a:solidFill>
                  <a:srgbClr val="0C02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B82BD49-C5CC-988C-2BE7-7C4AC04AB6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905" y="1104930"/>
            <a:ext cx="5915371" cy="4736773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5E8C0589-6025-1AC6-78DC-A4FA769B44FD}"/>
              </a:ext>
            </a:extLst>
          </p:cNvPr>
          <p:cNvSpPr txBox="1"/>
          <p:nvPr/>
        </p:nvSpPr>
        <p:spPr>
          <a:xfrm>
            <a:off x="457200" y="4121557"/>
            <a:ext cx="1608666" cy="369332"/>
          </a:xfrm>
          <a:prstGeom prst="rect">
            <a:avLst/>
          </a:prstGeom>
          <a:solidFill>
            <a:srgbClr val="FFFFFF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“Vermagering”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803772D-97CB-DD70-B444-76230EE7D7D2}"/>
              </a:ext>
            </a:extLst>
          </p:cNvPr>
          <p:cNvSpPr txBox="1"/>
          <p:nvPr/>
        </p:nvSpPr>
        <p:spPr>
          <a:xfrm>
            <a:off x="4119108" y="5010706"/>
            <a:ext cx="4567692" cy="830997"/>
          </a:xfrm>
          <a:prstGeom prst="rect">
            <a:avLst/>
          </a:prstGeom>
          <a:solidFill>
            <a:srgbClr val="FFFFFF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400" dirty="0">
                <a:solidFill>
                  <a:srgbClr val="FF0000"/>
                </a:solidFill>
              </a:rPr>
              <a:t>Uitsluiten coeliakie en inflammatory bowel disease (IBD)</a:t>
            </a:r>
          </a:p>
        </p:txBody>
      </p:sp>
    </p:spTree>
    <p:extLst>
      <p:ext uri="{BB962C8B-B14F-4D97-AF65-F5344CB8AC3E}">
        <p14:creationId xmlns:p14="http://schemas.microsoft.com/office/powerpoint/2010/main" val="2423535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Casus 2: Man, 55 jaar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>
              <a:spcBef>
                <a:spcPct val="50000"/>
              </a:spcBef>
            </a:pPr>
            <a:r>
              <a:rPr lang="nl-BE" sz="2800" dirty="0">
                <a:latin typeface="Calibri"/>
                <a:cs typeface="Calibri"/>
              </a:rPr>
              <a:t>Sinds 1 jaar intermittent abdominale pijn</a:t>
            </a:r>
          </a:p>
          <a:p>
            <a:pPr>
              <a:spcBef>
                <a:spcPct val="50000"/>
              </a:spcBef>
            </a:pPr>
            <a:r>
              <a:rPr lang="nl-BE" sz="2800" dirty="0">
                <a:latin typeface="Calibri"/>
                <a:cs typeface="Calibri"/>
              </a:rPr>
              <a:t>Sinds enkele maanden meermaals per week abdominale krampen met dan waterige diarree en urgency</a:t>
            </a:r>
          </a:p>
          <a:p>
            <a:pPr>
              <a:spcBef>
                <a:spcPct val="50000"/>
              </a:spcBef>
            </a:pPr>
            <a:r>
              <a:rPr lang="nl-BE" sz="2800" dirty="0">
                <a:latin typeface="Calibri"/>
                <a:cs typeface="Calibri"/>
              </a:rPr>
              <a:t>Geeft zelf aan dat stress de symptomen verergeren</a:t>
            </a:r>
          </a:p>
          <a:p>
            <a:pPr>
              <a:spcBef>
                <a:spcPct val="50000"/>
              </a:spcBef>
            </a:pPr>
            <a:r>
              <a:rPr lang="nl-BE" sz="2800" dirty="0">
                <a:latin typeface="Calibri"/>
                <a:cs typeface="Calibri"/>
              </a:rPr>
              <a:t>Geen vermagering</a:t>
            </a:r>
          </a:p>
          <a:p>
            <a:pPr>
              <a:spcBef>
                <a:spcPct val="50000"/>
              </a:spcBef>
            </a:pPr>
            <a:r>
              <a:rPr lang="nl-BE" sz="2800" dirty="0">
                <a:latin typeface="Calibri"/>
                <a:cs typeface="Calibri"/>
              </a:rPr>
              <a:t>Geen bloedbijmenging</a:t>
            </a:r>
          </a:p>
          <a:p>
            <a:pPr>
              <a:spcBef>
                <a:spcPct val="50000"/>
              </a:spcBef>
            </a:pPr>
            <a:r>
              <a:rPr lang="nl-BE" sz="2800" dirty="0">
                <a:latin typeface="Calibri"/>
                <a:cs typeface="Calibri"/>
              </a:rPr>
              <a:t>Klinisch soepel abdomen, niet drukpijnlijk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04156" y="63309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30950"/>
            <a:ext cx="2133600" cy="365125"/>
          </a:xfrm>
        </p:spPr>
        <p:txBody>
          <a:bodyPr/>
          <a:lstStyle/>
          <a:p>
            <a:r>
              <a:rPr lang="en-US" dirty="0"/>
              <a:t>24/09/2022</a:t>
            </a:r>
          </a:p>
        </p:txBody>
      </p:sp>
      <p:pic>
        <p:nvPicPr>
          <p:cNvPr id="7" name="Tijdelijke aanduiding voor inhoud 8">
            <a:extLst>
              <a:ext uri="{FF2B5EF4-FFF2-40B4-BE49-F238E27FC236}">
                <a16:creationId xmlns:a16="http://schemas.microsoft.com/office/drawing/2014/main" id="{32263968-8789-0359-4847-AFC93D9EF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3276" y="269264"/>
            <a:ext cx="2093524" cy="122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037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57FBE74BFAF941A496D242E97C83D6" ma:contentTypeVersion="12" ma:contentTypeDescription="Een nieuw document maken." ma:contentTypeScope="" ma:versionID="bd5f77767e78b1d89d8697aef7ca4be6">
  <xsd:schema xmlns:xsd="http://www.w3.org/2001/XMLSchema" xmlns:xs="http://www.w3.org/2001/XMLSchema" xmlns:p="http://schemas.microsoft.com/office/2006/metadata/properties" xmlns:ns2="5b0873e5-e8b4-4a82-b8f1-f4228ec4477f" xmlns:ns3="9cd1bc00-83e0-475a-8617-0052e1107f80" targetNamespace="http://schemas.microsoft.com/office/2006/metadata/properties" ma:root="true" ma:fieldsID="4a3c50542be204827db036a407ac72dc" ns2:_="" ns3:_="">
    <xsd:import namespace="5b0873e5-e8b4-4a82-b8f1-f4228ec4477f"/>
    <xsd:import namespace="9cd1bc00-83e0-475a-8617-0052e1107f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0873e5-e8b4-4a82-b8f1-f4228ec447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d1bc00-83e0-475a-8617-0052e1107f8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cd1bc00-83e0-475a-8617-0052e1107f80">
      <UserInfo>
        <DisplayName>Shana Haenen</DisplayName>
        <AccountId>848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52E70BD-29FA-4E68-AD58-D4A5BEA5EF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0873e5-e8b4-4a82-b8f1-f4228ec4477f"/>
    <ds:schemaRef ds:uri="9cd1bc00-83e0-475a-8617-0052e1107f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38A2FD5-7E4D-4599-990A-AEF48E564E44}">
  <ds:schemaRefs>
    <ds:schemaRef ds:uri="http://purl.org/dc/dcmitype/"/>
    <ds:schemaRef ds:uri="9cd1bc00-83e0-475a-8617-0052e1107f80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5b0873e5-e8b4-4a82-b8f1-f4228ec4477f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8AFDE08-9595-4301-B984-7BE43F5552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Nipro.thmx</Template>
  <TotalTime>669</TotalTime>
  <Words>3024</Words>
  <Application>Microsoft Office PowerPoint</Application>
  <PresentationFormat>Diavoorstelling (4:3)</PresentationFormat>
  <Paragraphs>339</Paragraphs>
  <Slides>35</Slides>
  <Notes>32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35</vt:i4>
      </vt:variant>
    </vt:vector>
  </HeadingPairs>
  <TitlesOfParts>
    <vt:vector size="38" baseType="lpstr">
      <vt:lpstr>Arial</vt:lpstr>
      <vt:lpstr>Calibri</vt:lpstr>
      <vt:lpstr>Office Theme</vt:lpstr>
      <vt:lpstr>Chronische buikpijn bij volwassenen</vt:lpstr>
      <vt:lpstr>Diagnose</vt:lpstr>
      <vt:lpstr>Casus 1: Vrouw, 28 jaar</vt:lpstr>
      <vt:lpstr>Casus 1: Vrouw, 28 jaar</vt:lpstr>
      <vt:lpstr>Diagnose</vt:lpstr>
      <vt:lpstr>Diagnose</vt:lpstr>
      <vt:lpstr>Diagnose</vt:lpstr>
      <vt:lpstr>Casus 1: Vrouw, 28 jaar</vt:lpstr>
      <vt:lpstr>Casus 2: Man, 55 jaar</vt:lpstr>
      <vt:lpstr>Casus 2: Man, 55 jaar</vt:lpstr>
      <vt:lpstr>Casus 2: Man, 55 jaar</vt:lpstr>
      <vt:lpstr>Casus 2: Man, 55 jaar</vt:lpstr>
      <vt:lpstr>Casus 2: Man, 55 jaar</vt:lpstr>
      <vt:lpstr>Casus 2: Man, 55 jaar</vt:lpstr>
      <vt:lpstr>Post-polypectomy colonoscopy surveillance: ESGE Guideline – Update 2020</vt:lpstr>
      <vt:lpstr>Aanpak van IBS</vt:lpstr>
      <vt:lpstr>Behandeling van IBS</vt:lpstr>
      <vt:lpstr>Behandel het primaire symptoom!</vt:lpstr>
      <vt:lpstr>Behandel het primaire symptoom!</vt:lpstr>
      <vt:lpstr>Eerste lijn = low FODMAP dieet</vt:lpstr>
      <vt:lpstr>Eerste lijn = low FODMAP dieet</vt:lpstr>
      <vt:lpstr>Casus 1: Vrouw, 28 jaar</vt:lpstr>
      <vt:lpstr>Casus 1: Vrouw, 28 jaar</vt:lpstr>
      <vt:lpstr>Casus 1: Vrouw, 28 jaar</vt:lpstr>
      <vt:lpstr>Casus 1: Vrouw, 28 jaar</vt:lpstr>
      <vt:lpstr>Casus 2: Man, 55 jaar</vt:lpstr>
      <vt:lpstr>Casus 2: Man, 55 jaar</vt:lpstr>
      <vt:lpstr>Casus 2: Man, 55 jaar</vt:lpstr>
      <vt:lpstr>Casus 2: Man, 55 jaar</vt:lpstr>
      <vt:lpstr>Take home message</vt:lpstr>
      <vt:lpstr>Take home message</vt:lpstr>
      <vt:lpstr>Take home message</vt:lpstr>
      <vt:lpstr>Take home message</vt:lpstr>
      <vt:lpstr>Take home message</vt:lpstr>
      <vt:lpstr>Zijn er nog vragen?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sjabloon</dc:title>
  <dc:creator>Bea Bijnens</dc:creator>
  <cp:lastModifiedBy>Shana Haenen</cp:lastModifiedBy>
  <cp:revision>90</cp:revision>
  <dcterms:created xsi:type="dcterms:W3CDTF">2016-12-06T09:53:22Z</dcterms:created>
  <dcterms:modified xsi:type="dcterms:W3CDTF">2022-09-23T20:13:47Z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0x0101007557FBE74BFAF941A496D242E97C83D6</vt:lpwstr>
  </property>
</Properties>
</file>