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66" r:id="rId5"/>
    <p:sldId id="290" r:id="rId6"/>
    <p:sldId id="292" r:id="rId7"/>
    <p:sldId id="287" r:id="rId8"/>
    <p:sldId id="286" r:id="rId9"/>
    <p:sldId id="269" r:id="rId10"/>
    <p:sldId id="270" r:id="rId11"/>
    <p:sldId id="297" r:id="rId12"/>
    <p:sldId id="271" r:id="rId13"/>
    <p:sldId id="281" r:id="rId14"/>
    <p:sldId id="282" r:id="rId15"/>
    <p:sldId id="275" r:id="rId16"/>
    <p:sldId id="283" r:id="rId17"/>
    <p:sldId id="274" r:id="rId18"/>
    <p:sldId id="276" r:id="rId19"/>
    <p:sldId id="277" r:id="rId20"/>
    <p:sldId id="289" r:id="rId21"/>
    <p:sldId id="273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A55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0"/>
  </p:normalViewPr>
  <p:slideViewPr>
    <p:cSldViewPr snapToGrid="0">
      <p:cViewPr varScale="1">
        <p:scale>
          <a:sx n="87" d="100"/>
          <a:sy n="87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7115B-BBF5-8F4C-8394-DFDD01961919}" type="datetimeFigureOut">
              <a:rPr lang="en-US" smtClean="0"/>
              <a:t>10/8/22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08E-A00E-674B-9F83-8B15C023A4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2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853A2-4B75-E44B-9265-E053C75ED377}" type="datetimeFigureOut">
              <a:rPr lang="en-US" smtClean="0"/>
              <a:t>10/8/22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5293B-D7DF-864D-BBAC-7C683A2EF6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54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Voet-CI: soms ook paresthesieën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BMT: geen verbetering van CI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7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Wandelen beter dan fietsen/zwemmen…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5293B-D7DF-864D-BBAC-7C683A2EF6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5"/>
          <p:cNvSpPr/>
          <p:nvPr userDrawn="1"/>
        </p:nvSpPr>
        <p:spPr>
          <a:xfrm>
            <a:off x="0" y="6038226"/>
            <a:ext cx="9144000" cy="836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accent6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 userDrawn="1"/>
        </p:nvSpPr>
        <p:spPr bwMode="auto">
          <a:xfrm>
            <a:off x="-222911" y="2060848"/>
            <a:ext cx="9835471" cy="1476164"/>
          </a:xfrm>
          <a:prstGeom prst="roundRect">
            <a:avLst>
              <a:gd name="adj" fmla="val 16667"/>
            </a:avLst>
          </a:prstGeom>
          <a:solidFill>
            <a:srgbClr val="3E9EC4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4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838200" y="6255874"/>
            <a:ext cx="2895600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4A2FA2-D158-814B-9CAA-BB7864D97BF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55874"/>
            <a:ext cx="2133600" cy="365125"/>
          </a:xfrm>
        </p:spPr>
        <p:txBody>
          <a:bodyPr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E509AFBB-1428-A64E-9BE2-5F524C343B0D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</a:p>
          <a:p>
            <a:pPr lvl="4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415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5974803"/>
            <a:ext cx="2086343" cy="648074"/>
          </a:xfrm>
          <a:prstGeom prst="rect">
            <a:avLst/>
          </a:prstGeom>
        </p:spPr>
      </p:pic>
      <p:cxnSp>
        <p:nvCxnSpPr>
          <p:cNvPr id="8" name="Rechte verbindingslijn 12"/>
          <p:cNvCxnSpPr/>
          <p:nvPr userDrawn="1"/>
        </p:nvCxnSpPr>
        <p:spPr>
          <a:xfrm>
            <a:off x="8071704" y="59748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59748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292601"/>
            <a:ext cx="9144092" cy="5679699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726" y="1257300"/>
            <a:ext cx="9271893" cy="56261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1" y="1302127"/>
            <a:ext cx="9144092" cy="5555874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234586"/>
            <a:ext cx="9320775" cy="1341967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421276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3"/>
          <a:stretch/>
        </p:blipFill>
        <p:spPr>
          <a:xfrm>
            <a:off x="-893" y="1358900"/>
            <a:ext cx="9144893" cy="558800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1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1083" y="1268760"/>
            <a:ext cx="9310483" cy="5690840"/>
          </a:xfrm>
          <a:prstGeom prst="rect">
            <a:avLst/>
          </a:prstGeom>
        </p:spPr>
      </p:pic>
      <p:sp>
        <p:nvSpPr>
          <p:cNvPr id="14" name="AutoShape 10"/>
          <p:cNvSpPr>
            <a:spLocks noChangeArrowheads="1"/>
          </p:cNvSpPr>
          <p:nvPr userDrawn="1"/>
        </p:nvSpPr>
        <p:spPr bwMode="auto">
          <a:xfrm>
            <a:off x="-516908" y="5049180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AutoShape 10"/>
          <p:cNvSpPr>
            <a:spLocks noChangeArrowheads="1"/>
          </p:cNvSpPr>
          <p:nvPr userDrawn="1"/>
        </p:nvSpPr>
        <p:spPr bwMode="auto">
          <a:xfrm>
            <a:off x="-516908" y="5052552"/>
            <a:ext cx="9320775" cy="1476164"/>
          </a:xfrm>
          <a:prstGeom prst="roundRect">
            <a:avLst>
              <a:gd name="adj" fmla="val 16667"/>
            </a:avLst>
          </a:prstGeom>
          <a:solidFill>
            <a:srgbClr val="F58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8013" y="5306341"/>
            <a:ext cx="7772400" cy="1362075"/>
          </a:xfrm>
        </p:spPr>
        <p:txBody>
          <a:bodyPr anchor="t">
            <a:normAutofit/>
          </a:bodyPr>
          <a:lstStyle>
            <a:lvl1pPr algn="r"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pic>
        <p:nvPicPr>
          <p:cNvPr id="19" name="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04" y="239348"/>
            <a:ext cx="2086343" cy="648074"/>
          </a:xfrm>
          <a:prstGeom prst="rect">
            <a:avLst/>
          </a:prstGeom>
        </p:spPr>
      </p:pic>
      <p:cxnSp>
        <p:nvCxnSpPr>
          <p:cNvPr id="20" name="Rechte verbindingslijn 12"/>
          <p:cNvCxnSpPr/>
          <p:nvPr userDrawn="1"/>
        </p:nvCxnSpPr>
        <p:spPr>
          <a:xfrm>
            <a:off x="2495352" y="239348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368" y="239348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4525963"/>
          </a:xfr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CE821023-D1C2-EE4D-A01B-5BCA9ACA20C6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9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6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>
            <a:lvl1pPr algn="l">
              <a:defRPr>
                <a:solidFill>
                  <a:srgbClr val="F58025"/>
                </a:solidFill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30950"/>
            <a:ext cx="2133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fld id="{FC6226F1-5532-A042-9BAB-2EC6F2CCEFAD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6836" y="6330950"/>
            <a:ext cx="2895600" cy="365125"/>
          </a:xfrm>
        </p:spPr>
        <p:txBody>
          <a:bodyPr/>
          <a:lstStyle>
            <a:lvl1pPr>
              <a:defRPr>
                <a:solidFill>
                  <a:srgbClr val="7C6A55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Afbeelding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456" y="6025603"/>
            <a:ext cx="2086343" cy="648074"/>
          </a:xfrm>
          <a:prstGeom prst="rect">
            <a:avLst/>
          </a:prstGeom>
        </p:spPr>
      </p:pic>
      <p:cxnSp>
        <p:nvCxnSpPr>
          <p:cNvPr id="11" name="Rechte verbindingslijn 12"/>
          <p:cNvCxnSpPr/>
          <p:nvPr userDrawn="1"/>
        </p:nvCxnSpPr>
        <p:spPr>
          <a:xfrm>
            <a:off x="8071704" y="6025603"/>
            <a:ext cx="0" cy="69661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720" y="6025603"/>
            <a:ext cx="720080" cy="7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E120-E665-4147-832F-6D386580C401}" type="datetime1">
              <a:rPr lang="nl-BE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036" y="63701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2FA2-D158-814B-9CAA-BB7864D97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7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1" r:id="rId5"/>
    <p:sldLayoutId id="2147483662" r:id="rId6"/>
    <p:sldLayoutId id="2147483664" r:id="rId7"/>
    <p:sldLayoutId id="2147483652" r:id="rId8"/>
    <p:sldLayoutId id="2147483654" r:id="rId9"/>
    <p:sldLayoutId id="2147483655" r:id="rId10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471" y="2130425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Aanpak</a:t>
            </a:r>
            <a:r>
              <a:rPr lang="en-US" dirty="0"/>
              <a:t> </a:t>
            </a:r>
            <a:r>
              <a:rPr lang="en-US" dirty="0" err="1"/>
              <a:t>claudicatio</a:t>
            </a:r>
            <a:r>
              <a:rPr lang="en-US" dirty="0"/>
              <a:t> door de </a:t>
            </a:r>
            <a:r>
              <a:rPr lang="en-US" dirty="0" err="1"/>
              <a:t>huisarts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/>
              <a:t>Dienst</a:t>
            </a:r>
            <a:r>
              <a:rPr lang="en-US" dirty="0"/>
              <a:t> </a:t>
            </a:r>
            <a:r>
              <a:rPr lang="en-US" dirty="0" err="1"/>
              <a:t>vaatheelkunde</a:t>
            </a:r>
            <a:r>
              <a:rPr lang="en-US" dirty="0"/>
              <a:t> </a:t>
            </a:r>
          </a:p>
          <a:p>
            <a:r>
              <a:rPr lang="en-US" dirty="0"/>
              <a:t>Katrien Cuppens</a:t>
            </a:r>
          </a:p>
          <a:p>
            <a:r>
              <a:rPr lang="en-US" dirty="0"/>
              <a:t>Cindy Malliet </a:t>
            </a:r>
          </a:p>
          <a:p>
            <a:r>
              <a:rPr lang="en-US" dirty="0"/>
              <a:t>Pascal Deridder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/>
              <a:t>24 september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8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DD neurogene claudicatio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BE" sz="3200" dirty="0"/>
              <a:t>Symptomen/klachten:</a:t>
            </a:r>
          </a:p>
          <a:p>
            <a:pPr lvl="2"/>
            <a:r>
              <a:rPr lang="nl-BE" sz="2800" dirty="0"/>
              <a:t>Volgens </a:t>
            </a:r>
            <a:r>
              <a:rPr lang="nl-BE" sz="2800" dirty="0" err="1"/>
              <a:t>dermatoom</a:t>
            </a:r>
            <a:r>
              <a:rPr lang="nl-BE" sz="2800" dirty="0"/>
              <a:t> of </a:t>
            </a:r>
            <a:r>
              <a:rPr lang="nl-BE" sz="2800" dirty="0" err="1"/>
              <a:t>ischiatiform</a:t>
            </a:r>
            <a:endParaRPr lang="nl-BE" sz="2800" dirty="0"/>
          </a:p>
          <a:p>
            <a:pPr lvl="2"/>
            <a:r>
              <a:rPr lang="nl-BE" sz="2800" dirty="0"/>
              <a:t>Houdingsgebonden </a:t>
            </a:r>
          </a:p>
          <a:p>
            <a:pPr lvl="2"/>
            <a:r>
              <a:rPr lang="nl-BE" sz="2800" dirty="0"/>
              <a:t>Krachtsverlies en sensibiliteitsstoornissen (paresthesieën)</a:t>
            </a:r>
          </a:p>
          <a:p>
            <a:pPr lvl="2"/>
            <a:r>
              <a:rPr lang="nl-BE" sz="2800" dirty="0"/>
              <a:t>Zitten &gt; blijven staan </a:t>
            </a:r>
          </a:p>
          <a:p>
            <a:pPr lvl="2"/>
            <a:r>
              <a:rPr lang="nl-BE" sz="2800" dirty="0"/>
              <a:t>Pijn trekt slechts traag weg</a:t>
            </a:r>
          </a:p>
          <a:p>
            <a:pPr lvl="2"/>
            <a:r>
              <a:rPr lang="nl-BE" sz="2800" dirty="0"/>
              <a:t>Betere dagen, slechtere dagen</a:t>
            </a:r>
          </a:p>
          <a:p>
            <a:pPr lvl="2"/>
            <a:r>
              <a:rPr lang="nl-BE" sz="2800" dirty="0"/>
              <a:t>Beterend met anteroflexie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6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73724"/>
            <a:ext cx="8229600" cy="52000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BE" b="1" dirty="0"/>
              <a:t>Voor de vaatchirurg</a:t>
            </a:r>
            <a:r>
              <a:rPr lang="nl-BE" dirty="0"/>
              <a:t>: </a:t>
            </a:r>
          </a:p>
          <a:p>
            <a:pPr marL="0" indent="0" algn="ctr">
              <a:buNone/>
            </a:pPr>
            <a:r>
              <a:rPr lang="nl-BE" dirty="0"/>
              <a:t>“heelkundige interventie, financieel voordelig”</a:t>
            </a:r>
          </a:p>
          <a:p>
            <a:pPr marL="0" indent="0" algn="ctr">
              <a:buNone/>
            </a:pPr>
            <a:r>
              <a:rPr lang="nl-BE" i="1" dirty="0"/>
              <a:t>versus </a:t>
            </a:r>
          </a:p>
          <a:p>
            <a:pPr marL="0" indent="0" algn="ctr">
              <a:buNone/>
            </a:pPr>
            <a:r>
              <a:rPr lang="nl-BE" dirty="0"/>
              <a:t>“veel uitleg geven, tijdrovend, weinig compliantie”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b="1" dirty="0"/>
              <a:t>Voor de patiënt</a:t>
            </a:r>
            <a:r>
              <a:rPr lang="nl-BE" dirty="0"/>
              <a:t>: </a:t>
            </a:r>
          </a:p>
          <a:p>
            <a:pPr marL="0" indent="0" algn="ctr">
              <a:buNone/>
            </a:pPr>
            <a:r>
              <a:rPr lang="nl-BE" dirty="0"/>
              <a:t>“ballonnetje of stentje, korte opname, snel verlost van klacht” </a:t>
            </a:r>
          </a:p>
          <a:p>
            <a:pPr marL="0" indent="0" algn="ctr">
              <a:buNone/>
            </a:pPr>
            <a:r>
              <a:rPr lang="nl-BE" i="1" dirty="0"/>
              <a:t>versus </a:t>
            </a:r>
          </a:p>
          <a:p>
            <a:pPr marL="0" indent="0" algn="ctr">
              <a:buNone/>
            </a:pPr>
            <a:r>
              <a:rPr lang="nl-BE" dirty="0"/>
              <a:t>“zelf veel inspanning leveren”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6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Controle risicofactoren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Rookstop</a:t>
            </a:r>
          </a:p>
          <a:p>
            <a:r>
              <a:rPr lang="nl-BE" dirty="0"/>
              <a:t>Arteriële hypertensie</a:t>
            </a:r>
          </a:p>
          <a:p>
            <a:r>
              <a:rPr lang="nl-BE" dirty="0"/>
              <a:t>Diabetes</a:t>
            </a:r>
          </a:p>
          <a:p>
            <a:r>
              <a:rPr lang="nl-BE" dirty="0"/>
              <a:t>Obesitas</a:t>
            </a:r>
          </a:p>
          <a:p>
            <a:r>
              <a:rPr lang="nl-BE" dirty="0"/>
              <a:t>Gebrek aan beweging</a:t>
            </a:r>
          </a:p>
          <a:p>
            <a:r>
              <a:rPr lang="nl-BE" dirty="0"/>
              <a:t>Hypercholesterolemie</a:t>
            </a:r>
          </a:p>
          <a:p>
            <a:endParaRPr lang="nl-BE" dirty="0"/>
          </a:p>
          <a:p>
            <a:r>
              <a:rPr lang="nl-BE" dirty="0"/>
              <a:t>R/ plaatjesremmer + statine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Wandeltherapie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“go home </a:t>
            </a:r>
            <a:r>
              <a:rPr lang="nl-BE" dirty="0" err="1"/>
              <a:t>and</a:t>
            </a:r>
            <a:r>
              <a:rPr lang="nl-BE" dirty="0"/>
              <a:t> walk!”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	= ineffectief</a:t>
            </a:r>
          </a:p>
          <a:p>
            <a:pPr marL="0" indent="0">
              <a:buNone/>
            </a:pPr>
            <a:r>
              <a:rPr lang="nl-BE" dirty="0"/>
              <a:t>			slechte compliantie</a:t>
            </a:r>
          </a:p>
          <a:p>
            <a:pPr marL="0" indent="0">
              <a:buNone/>
            </a:pPr>
            <a:r>
              <a:rPr lang="nl-BE" dirty="0"/>
              <a:t>					gebrek aan ondersteuning</a:t>
            </a:r>
          </a:p>
          <a:p>
            <a:pPr marL="0" indent="0">
              <a:buNone/>
            </a:pPr>
            <a:r>
              <a:rPr lang="nl-BE" dirty="0"/>
              <a:t>					gebrek aan motivatie</a:t>
            </a:r>
          </a:p>
          <a:p>
            <a:pPr marL="0" indent="0">
              <a:buNone/>
            </a:pPr>
            <a:r>
              <a:rPr lang="nl-BE" dirty="0"/>
              <a:t>					gebrek aan kennis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Wandeltherapie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“</a:t>
            </a:r>
            <a:r>
              <a:rPr lang="nl-BE" dirty="0" err="1"/>
              <a:t>Supervised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programmes</a:t>
            </a:r>
            <a:r>
              <a:rPr lang="nl-BE" dirty="0"/>
              <a:t>”: niet in België – wel bewegen op verwijzing</a:t>
            </a:r>
          </a:p>
          <a:p>
            <a:r>
              <a:rPr lang="nl-BE" dirty="0"/>
              <a:t>3x/week 30 minuten wandelen </a:t>
            </a:r>
          </a:p>
          <a:p>
            <a:r>
              <a:rPr lang="nl-BE" dirty="0"/>
              <a:t>Wandelen tot in de pijn, rusten mag </a:t>
            </a:r>
          </a:p>
          <a:p>
            <a:r>
              <a:rPr lang="nl-BE" dirty="0"/>
              <a:t>Algemeen voordeel: COPD, cardiovasculaire gezondheid</a:t>
            </a:r>
          </a:p>
          <a:p>
            <a:r>
              <a:rPr lang="nl-BE" dirty="0"/>
              <a:t>Goedkoop </a:t>
            </a:r>
          </a:p>
          <a:p>
            <a:r>
              <a:rPr lang="nl-BE" dirty="0"/>
              <a:t>Duurzaam </a:t>
            </a:r>
          </a:p>
          <a:p>
            <a:r>
              <a:rPr lang="nl-BE" dirty="0"/>
              <a:t>Risicoloos</a:t>
            </a:r>
          </a:p>
          <a:p>
            <a:r>
              <a:rPr lang="nl-BE" dirty="0"/>
              <a:t>Mechanisme niet geheel gekend</a:t>
            </a:r>
          </a:p>
          <a:p>
            <a:endParaRPr lang="nl-BE" dirty="0"/>
          </a:p>
          <a:p>
            <a:r>
              <a:rPr lang="nl-BE" sz="2000" dirty="0"/>
              <a:t>Vooral zinvol bij letsels </a:t>
            </a:r>
            <a:r>
              <a:rPr lang="nl-BE" sz="2000" dirty="0" err="1"/>
              <a:t>arteria</a:t>
            </a:r>
            <a:r>
              <a:rPr lang="nl-BE" sz="2000" dirty="0"/>
              <a:t> femoralis </a:t>
            </a:r>
            <a:r>
              <a:rPr lang="nl-BE" sz="2000" dirty="0" err="1"/>
              <a:t>superficialis</a:t>
            </a:r>
            <a:endParaRPr lang="nl-BE" sz="2000" dirty="0"/>
          </a:p>
          <a:p>
            <a:r>
              <a:rPr lang="nl-BE" sz="2000" dirty="0"/>
              <a:t>Minder: </a:t>
            </a:r>
            <a:r>
              <a:rPr lang="nl-BE" sz="2000" dirty="0" err="1"/>
              <a:t>aorto</a:t>
            </a:r>
            <a:r>
              <a:rPr lang="nl-BE" sz="2000" dirty="0"/>
              <a:t>-iliacale letsels, </a:t>
            </a:r>
            <a:r>
              <a:rPr lang="nl-BE" sz="2000" dirty="0" err="1"/>
              <a:t>arteria</a:t>
            </a:r>
            <a:r>
              <a:rPr lang="nl-BE" sz="2000" dirty="0"/>
              <a:t> femoralis communis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Patiënt motiveren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Educatie van de patiënt: </a:t>
            </a:r>
          </a:p>
          <a:p>
            <a:pPr marL="457200" lvl="1" indent="0">
              <a:buNone/>
            </a:pPr>
            <a:r>
              <a:rPr lang="nl-BE" dirty="0"/>
              <a:t>– Tijdrovend</a:t>
            </a:r>
          </a:p>
          <a:p>
            <a:pPr lvl="1"/>
            <a:r>
              <a:rPr lang="nl-BE" dirty="0"/>
              <a:t>Effect treedt pas traag op (3 maanden)</a:t>
            </a:r>
          </a:p>
          <a:p>
            <a:pPr lvl="1"/>
            <a:r>
              <a:rPr lang="nl-BE" dirty="0"/>
              <a:t>Compliantie extreem belangrijk </a:t>
            </a:r>
          </a:p>
          <a:p>
            <a:pPr lvl="1"/>
            <a:r>
              <a:rPr lang="nl-BE" dirty="0"/>
              <a:t>Lifestyle </a:t>
            </a:r>
            <a:r>
              <a:rPr lang="nl-BE" dirty="0" err="1"/>
              <a:t>modification</a:t>
            </a:r>
            <a:endParaRPr lang="nl-BE" dirty="0"/>
          </a:p>
          <a:p>
            <a:pPr lvl="1"/>
            <a:r>
              <a:rPr lang="nl-BE" dirty="0"/>
              <a:t>Géén nadeel van de pijn 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Resultaten na wandeltherapie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Bij correcte uitvoering bij een juiste selectie van patiënten zijn de resultaten van wandeltherapie hetzelfde als die van een revascularisatie</a:t>
            </a:r>
          </a:p>
          <a:p>
            <a:r>
              <a:rPr lang="nl-BE" dirty="0"/>
              <a:t>Bescherming in de toekomst tegen diepe acute ischemie</a:t>
            </a:r>
          </a:p>
          <a:p>
            <a:r>
              <a:rPr lang="nl-BE" dirty="0"/>
              <a:t>Verbetering algehele gezondheidstoestand: dalende morbiditeit en mortaliteit</a:t>
            </a:r>
          </a:p>
          <a:p>
            <a:endParaRPr lang="nl-BE" dirty="0"/>
          </a:p>
          <a:p>
            <a:r>
              <a:rPr lang="nl-BE" dirty="0"/>
              <a:t>Zelden verbetering van de dopplerdrukken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2AC9A-AD45-7C4A-83E0-19A95C7E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Falende wandeltherapie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00573-1D8E-EB4D-BEDB-094CF468A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Registratie van de wandelafstand</a:t>
            </a:r>
          </a:p>
          <a:p>
            <a:r>
              <a:rPr lang="nl-BE" dirty="0"/>
              <a:t>Verwachtingen van de patiënt</a:t>
            </a:r>
          </a:p>
          <a:p>
            <a:r>
              <a:rPr lang="nl-BE" dirty="0"/>
              <a:t>Nieuwe anamnese: correct uitgevoerd? </a:t>
            </a:r>
          </a:p>
          <a:p>
            <a:pPr marL="457200" lvl="1" indent="0">
              <a:buNone/>
            </a:pPr>
            <a:r>
              <a:rPr lang="nl-BE" dirty="0"/>
              <a:t>“op mijn werk stap ik de hele dag hoor”</a:t>
            </a:r>
          </a:p>
          <a:p>
            <a:pPr marL="457200" lvl="1" indent="0">
              <a:buNone/>
            </a:pPr>
            <a:r>
              <a:rPr lang="nl-BE" dirty="0"/>
              <a:t>“ja maar ik stap heel veel in de tuin”</a:t>
            </a:r>
          </a:p>
          <a:p>
            <a:pPr marL="457200" lvl="1" indent="0">
              <a:buNone/>
            </a:pPr>
            <a:r>
              <a:rPr lang="nl-BE" dirty="0"/>
              <a:t>“ik ben nochtans heel veel gaan fietsen”</a:t>
            </a:r>
          </a:p>
          <a:p>
            <a:pPr marL="457200" lvl="1" indent="0">
              <a:buNone/>
            </a:pPr>
            <a:r>
              <a:rPr lang="nl-BE" dirty="0"/>
              <a:t>“ja maar dat ging niet want het doet pijn”</a:t>
            </a:r>
          </a:p>
          <a:p>
            <a:r>
              <a:rPr lang="nl-BE" dirty="0"/>
              <a:t>Aorto-iliacaal lijden</a:t>
            </a:r>
          </a:p>
          <a:p>
            <a:r>
              <a:rPr lang="nl-BE" dirty="0"/>
              <a:t>Toch neurogene component?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3049FB-4384-BF40-BC62-8E25E8EE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E8E827-B70F-6D45-B235-9905E46A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43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Wie verwijzen?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Geen inguinale pulsaties</a:t>
            </a:r>
          </a:p>
          <a:p>
            <a:r>
              <a:rPr lang="nl-BE" dirty="0"/>
              <a:t>(Sub)acute onset claudicatioklachten</a:t>
            </a:r>
          </a:p>
          <a:p>
            <a:r>
              <a:rPr lang="nl-BE" dirty="0"/>
              <a:t>Vermoeden embolisatie - blue toe syndroom </a:t>
            </a:r>
          </a:p>
          <a:p>
            <a:r>
              <a:rPr lang="nl-BE" dirty="0"/>
              <a:t>Wandelafstand &lt;&lt;200 meter of kritische ischemie </a:t>
            </a:r>
          </a:p>
          <a:p>
            <a:r>
              <a:rPr lang="nl-BE" dirty="0"/>
              <a:t>Jonge leeftijd</a:t>
            </a:r>
          </a:p>
          <a:p>
            <a:r>
              <a:rPr lang="nl-BE" dirty="0"/>
              <a:t>Twijfel over etiologie (neurogeen </a:t>
            </a:r>
            <a:r>
              <a:rPr lang="nl-BE" dirty="0" err="1"/>
              <a:t>dd</a:t>
            </a:r>
            <a:r>
              <a:rPr lang="nl-BE" dirty="0"/>
              <a:t> vasculair)</a:t>
            </a:r>
          </a:p>
          <a:p>
            <a:r>
              <a:rPr lang="nl-BE" dirty="0"/>
              <a:t>Familiale of persoonlijke geschiedenis van aneurysmata</a:t>
            </a:r>
          </a:p>
          <a:p>
            <a:r>
              <a:rPr lang="nl-BE" dirty="0"/>
              <a:t>Vraag naar uitgebreidere screening (bvb carotiden)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42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Take home message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Belangrijke rol in de eerste lijn</a:t>
            </a:r>
          </a:p>
          <a:p>
            <a:pPr lvl="1"/>
            <a:r>
              <a:rPr lang="nl-BE" dirty="0"/>
              <a:t>Langdurige en duurzame relatie met de patiënt</a:t>
            </a:r>
          </a:p>
          <a:p>
            <a:pPr lvl="1"/>
            <a:r>
              <a:rPr lang="nl-BE" dirty="0"/>
              <a:t>Lifestyle changes, motivatie, compliantie</a:t>
            </a:r>
          </a:p>
          <a:p>
            <a:pPr lvl="1"/>
            <a:r>
              <a:rPr lang="nl-BE" dirty="0"/>
              <a:t>Educatie over wandeltherapie</a:t>
            </a:r>
          </a:p>
          <a:p>
            <a:pPr lvl="1"/>
            <a:r>
              <a:rPr lang="nl-BE" dirty="0"/>
              <a:t>Controle risicofactoren</a:t>
            </a:r>
          </a:p>
          <a:p>
            <a:pPr marL="914400" lvl="2" indent="0">
              <a:buNone/>
            </a:pPr>
            <a:r>
              <a:rPr lang="nl-BE" dirty="0"/>
              <a:t>Rookstop</a:t>
            </a:r>
          </a:p>
          <a:p>
            <a:pPr marL="857250" lvl="2" indent="0">
              <a:buNone/>
            </a:pPr>
            <a:r>
              <a:rPr lang="nl-BE" dirty="0"/>
              <a:t> Opvolging lipidenbilan, hypertensie, DM, …</a:t>
            </a:r>
          </a:p>
          <a:p>
            <a:pPr marL="857250" lvl="2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Eerste aanpak van vasculaire claudicatio in de huisartsenpraktijk is absoluut een meerwaarde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6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E67C9-51F2-2A42-BBB6-CF62D5E3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Perifere arteriële insufficiëntie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E6F9DC-7BF4-2448-8F3D-4DA961241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484" y="1384300"/>
            <a:ext cx="4348316" cy="4525963"/>
          </a:xfrm>
        </p:spPr>
        <p:txBody>
          <a:bodyPr>
            <a:normAutofit fontScale="85000" lnSpcReduction="10000"/>
          </a:bodyPr>
          <a:lstStyle/>
          <a:p>
            <a:r>
              <a:rPr lang="nl-BE" b="1" dirty="0"/>
              <a:t>Fontaine classificatie</a:t>
            </a:r>
          </a:p>
          <a:p>
            <a:pPr lvl="1"/>
            <a:r>
              <a:rPr lang="nl-BE" sz="2800" dirty="0"/>
              <a:t>Stadium 1: asymptomatisch</a:t>
            </a:r>
          </a:p>
          <a:p>
            <a:pPr lvl="1"/>
            <a:r>
              <a:rPr lang="nl-BE" sz="2800" dirty="0"/>
              <a:t>Stadium 2: claudicatio: </a:t>
            </a:r>
          </a:p>
          <a:p>
            <a:pPr marL="857250" lvl="2" indent="0">
              <a:buNone/>
            </a:pPr>
            <a:r>
              <a:rPr lang="nl-BE" sz="2100" dirty="0"/>
              <a:t>2a: wandelafstand &gt;200 meter</a:t>
            </a:r>
          </a:p>
          <a:p>
            <a:pPr marL="857250" lvl="2" indent="0">
              <a:buNone/>
            </a:pPr>
            <a:r>
              <a:rPr lang="nl-BE" sz="2100" dirty="0"/>
              <a:t>2b: wandelafstand &lt; 200 meter</a:t>
            </a:r>
          </a:p>
          <a:p>
            <a:pPr lvl="1"/>
            <a:r>
              <a:rPr lang="nl-BE" sz="2800" dirty="0"/>
              <a:t>Stadium 3: ischemische rustpijn</a:t>
            </a:r>
          </a:p>
          <a:p>
            <a:pPr lvl="1"/>
            <a:r>
              <a:rPr lang="nl-BE" sz="2800" dirty="0"/>
              <a:t>Stadium 4: trofische letsels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9FFAEC-38CC-D34C-972B-FB62BFAC9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384300"/>
            <a:ext cx="4318819" cy="4525963"/>
          </a:xfrm>
        </p:spPr>
        <p:txBody>
          <a:bodyPr>
            <a:normAutofit fontScale="85000" lnSpcReduction="10000"/>
          </a:bodyPr>
          <a:lstStyle/>
          <a:p>
            <a:r>
              <a:rPr lang="nl-BE" b="1" dirty="0"/>
              <a:t>Rutherford classificatie </a:t>
            </a:r>
          </a:p>
          <a:p>
            <a:pPr lvl="1"/>
            <a:r>
              <a:rPr lang="nl-BE" sz="2600" dirty="0"/>
              <a:t>Stadium 0: asymptomatisch</a:t>
            </a:r>
          </a:p>
          <a:p>
            <a:pPr lvl="1"/>
            <a:r>
              <a:rPr lang="nl-BE" sz="2600" dirty="0"/>
              <a:t>Stadium 1: milde claudicatio</a:t>
            </a:r>
          </a:p>
          <a:p>
            <a:pPr lvl="1"/>
            <a:r>
              <a:rPr lang="nl-BE" sz="2600" dirty="0"/>
              <a:t>Stadium 2: matige claudicatio</a:t>
            </a:r>
          </a:p>
          <a:p>
            <a:pPr lvl="1"/>
            <a:r>
              <a:rPr lang="nl-BE" sz="2600" dirty="0"/>
              <a:t>Stadium 3: ernstige claudicatio</a:t>
            </a:r>
          </a:p>
          <a:p>
            <a:pPr lvl="1"/>
            <a:r>
              <a:rPr lang="nl-BE" sz="2600" dirty="0"/>
              <a:t>Stadium 4: ischemische rustpijn</a:t>
            </a:r>
          </a:p>
          <a:p>
            <a:pPr lvl="1"/>
            <a:r>
              <a:rPr lang="nl-BE" sz="2600" dirty="0"/>
              <a:t>Stadium 5: beperkt arterieel ulcus </a:t>
            </a:r>
          </a:p>
          <a:p>
            <a:pPr lvl="1"/>
            <a:r>
              <a:rPr lang="nl-BE" sz="2600" dirty="0"/>
              <a:t>Stadium 6: majeure necrose</a:t>
            </a:r>
          </a:p>
          <a:p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A7DF52-8A1D-D34A-84A7-966BB0B5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1023-D1C2-EE4D-A01B-5BCA9ACA20C6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6460A0-10A4-1E4C-A326-C6E07EDF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3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5472"/>
            <a:ext cx="8229600" cy="5708292"/>
          </a:xfrm>
        </p:spPr>
        <p:txBody>
          <a:bodyPr/>
          <a:lstStyle/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/>
              <a:t>“The presentation of a patient with intermitted claudication should be considered a golden opportunity to embark on a package of care that will reduce their risk of cardiovascular death and improve their walking rather than simply an indication to dilate or bypass their arterial disease”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E67C9-51F2-2A42-BBB6-CF62D5E3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Perifere arteriële insufficiëntie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E6F9DC-7BF4-2448-8F3D-4DA961241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484" y="1384300"/>
            <a:ext cx="4348316" cy="4525963"/>
          </a:xfrm>
        </p:spPr>
        <p:txBody>
          <a:bodyPr>
            <a:normAutofit fontScale="85000" lnSpcReduction="10000"/>
          </a:bodyPr>
          <a:lstStyle/>
          <a:p>
            <a:r>
              <a:rPr lang="nl-BE" dirty="0"/>
              <a:t>Fontaine classificatie</a:t>
            </a:r>
          </a:p>
          <a:p>
            <a:pPr lvl="1"/>
            <a:r>
              <a:rPr lang="nl-BE" sz="2800" dirty="0">
                <a:solidFill>
                  <a:srgbClr val="00B050"/>
                </a:solidFill>
              </a:rPr>
              <a:t>Stadium 1: asymptomatisch</a:t>
            </a:r>
          </a:p>
          <a:p>
            <a:pPr lvl="1"/>
            <a:r>
              <a:rPr lang="nl-BE" sz="2800" dirty="0">
                <a:solidFill>
                  <a:srgbClr val="00B050"/>
                </a:solidFill>
              </a:rPr>
              <a:t>Stadium 2: claudicatio: </a:t>
            </a:r>
          </a:p>
          <a:p>
            <a:pPr marL="857250" lvl="2" indent="0">
              <a:buNone/>
            </a:pPr>
            <a:r>
              <a:rPr lang="nl-BE" sz="2100" dirty="0">
                <a:solidFill>
                  <a:srgbClr val="00B050"/>
                </a:solidFill>
              </a:rPr>
              <a:t>2a: wandelafstand &gt; 200 meter</a:t>
            </a:r>
          </a:p>
          <a:p>
            <a:pPr marL="857250" lvl="2" indent="0">
              <a:buNone/>
            </a:pPr>
            <a:r>
              <a:rPr lang="nl-BE" sz="2100" dirty="0">
                <a:solidFill>
                  <a:schemeClr val="bg1">
                    <a:lumMod val="50000"/>
                  </a:schemeClr>
                </a:solidFill>
              </a:rPr>
              <a:t>2b: wandelafstand &lt; 200 meter</a:t>
            </a:r>
          </a:p>
          <a:p>
            <a:pPr lvl="1"/>
            <a:r>
              <a:rPr lang="nl-BE" sz="2800" dirty="0">
                <a:solidFill>
                  <a:srgbClr val="FF0000"/>
                </a:solidFill>
              </a:rPr>
              <a:t>Stadium 3: ischemische rustpijn</a:t>
            </a:r>
          </a:p>
          <a:p>
            <a:pPr lvl="1"/>
            <a:r>
              <a:rPr lang="nl-BE" sz="2800" dirty="0">
                <a:solidFill>
                  <a:srgbClr val="FF0000"/>
                </a:solidFill>
              </a:rPr>
              <a:t>Stadium 4: trofische letsels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29FFAEC-38CC-D34C-972B-FB62BFAC9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384300"/>
            <a:ext cx="4318819" cy="4525963"/>
          </a:xfrm>
        </p:spPr>
        <p:txBody>
          <a:bodyPr>
            <a:normAutofit fontScale="85000" lnSpcReduction="10000"/>
          </a:bodyPr>
          <a:lstStyle/>
          <a:p>
            <a:r>
              <a:rPr lang="nl-BE" dirty="0"/>
              <a:t>Rutherford classificatie </a:t>
            </a:r>
          </a:p>
          <a:p>
            <a:pPr lvl="1"/>
            <a:r>
              <a:rPr lang="nl-BE" sz="2600" dirty="0">
                <a:solidFill>
                  <a:srgbClr val="00B050"/>
                </a:solidFill>
              </a:rPr>
              <a:t>Stadium 0: asymptomatisch</a:t>
            </a:r>
          </a:p>
          <a:p>
            <a:pPr lvl="1"/>
            <a:r>
              <a:rPr lang="nl-BE" sz="2600" dirty="0">
                <a:solidFill>
                  <a:srgbClr val="00B050"/>
                </a:solidFill>
              </a:rPr>
              <a:t>Stadium 1: milde claudicatio</a:t>
            </a:r>
          </a:p>
          <a:p>
            <a:pPr lvl="1"/>
            <a:r>
              <a:rPr lang="nl-BE" sz="2600" dirty="0">
                <a:solidFill>
                  <a:schemeClr val="bg1">
                    <a:lumMod val="50000"/>
                  </a:schemeClr>
                </a:solidFill>
              </a:rPr>
              <a:t>Stadium 2: matige claudicatio</a:t>
            </a:r>
          </a:p>
          <a:p>
            <a:pPr lvl="1"/>
            <a:r>
              <a:rPr lang="nl-BE" sz="2600" dirty="0">
                <a:solidFill>
                  <a:schemeClr val="bg1">
                    <a:lumMod val="50000"/>
                  </a:schemeClr>
                </a:solidFill>
              </a:rPr>
              <a:t>Stadium 3: ernstige claudicatio</a:t>
            </a:r>
          </a:p>
          <a:p>
            <a:pPr lvl="1"/>
            <a:r>
              <a:rPr lang="nl-BE" sz="2600" dirty="0">
                <a:solidFill>
                  <a:srgbClr val="FF0000"/>
                </a:solidFill>
              </a:rPr>
              <a:t>Stadium 4: ischemische rustpijn</a:t>
            </a:r>
          </a:p>
          <a:p>
            <a:pPr lvl="1"/>
            <a:r>
              <a:rPr lang="nl-BE" sz="2600" dirty="0">
                <a:solidFill>
                  <a:srgbClr val="FF0000"/>
                </a:solidFill>
              </a:rPr>
              <a:t>Stadium 5: beperkt arterieel ulcus </a:t>
            </a:r>
          </a:p>
          <a:p>
            <a:pPr lvl="1"/>
            <a:r>
              <a:rPr lang="nl-BE" sz="2600" dirty="0">
                <a:solidFill>
                  <a:srgbClr val="FF0000"/>
                </a:solidFill>
              </a:rPr>
              <a:t>Stadium 6: majeure necrose</a:t>
            </a:r>
          </a:p>
          <a:p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A7DF52-8A1D-D34A-84A7-966BB0B5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1023-D1C2-EE4D-A01B-5BCA9ACA20C6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6460A0-10A4-1E4C-A326-C6E07EDF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1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7749D8-A5D4-4941-BF24-D94CFFA0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/>
              <a:t>Pijnsyndromen in de onderste ledematen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36ED70-D588-F444-802F-5F5228DE7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494665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nl-BE" sz="3600" dirty="0"/>
              <a:t>Vasculair</a:t>
            </a:r>
          </a:p>
          <a:p>
            <a:r>
              <a:rPr lang="nl-BE" dirty="0"/>
              <a:t>Claudicatio intermittens</a:t>
            </a:r>
          </a:p>
          <a:p>
            <a:r>
              <a:rPr lang="nl-BE" dirty="0"/>
              <a:t>Ischemische rustpijn</a:t>
            </a:r>
          </a:p>
          <a:p>
            <a:r>
              <a:rPr lang="nl-BE" dirty="0"/>
              <a:t>Trofische letsels</a:t>
            </a:r>
          </a:p>
          <a:p>
            <a:r>
              <a:rPr lang="nl-BE" dirty="0"/>
              <a:t>Compartimentsyndroom</a:t>
            </a:r>
          </a:p>
          <a:p>
            <a:r>
              <a:rPr lang="nl-BE" dirty="0"/>
              <a:t>Embolisatie (blue toe)</a:t>
            </a:r>
          </a:p>
          <a:p>
            <a:r>
              <a:rPr lang="nl-BE" dirty="0"/>
              <a:t>Ziekte van Buerger (tromboangiitis obliterans)</a:t>
            </a:r>
          </a:p>
          <a:p>
            <a:r>
              <a:rPr lang="nl-BE" dirty="0"/>
              <a:t>Pijn na amputatie</a:t>
            </a:r>
          </a:p>
          <a:p>
            <a:endParaRPr lang="nl-BE" dirty="0"/>
          </a:p>
          <a:p>
            <a:r>
              <a:rPr lang="nl-BE" dirty="0"/>
              <a:t>Diep veneuze trombose</a:t>
            </a:r>
          </a:p>
          <a:p>
            <a:r>
              <a:rPr lang="nl-BE" dirty="0"/>
              <a:t>Posttrombotisch syndroom</a:t>
            </a:r>
          </a:p>
          <a:p>
            <a:r>
              <a:rPr lang="nl-BE" dirty="0"/>
              <a:t>Veneuze claudicatio</a:t>
            </a:r>
          </a:p>
          <a:p>
            <a:r>
              <a:rPr lang="nl-BE" dirty="0"/>
              <a:t>Oppervlakkige tromboflebitis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ACB4B9-0213-F449-9031-6F1FA2B0B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8323" y="1384300"/>
            <a:ext cx="4778477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sz="3600" dirty="0"/>
              <a:t>Neurogeen / orthopedisch</a:t>
            </a:r>
          </a:p>
          <a:p>
            <a:r>
              <a:rPr lang="nl-BE" dirty="0"/>
              <a:t>Spinaalkanaalstenose</a:t>
            </a:r>
          </a:p>
          <a:p>
            <a:r>
              <a:rPr lang="nl-BE" dirty="0"/>
              <a:t>Zenuwwortelcompressie</a:t>
            </a:r>
          </a:p>
          <a:p>
            <a:r>
              <a:rPr lang="nl-BE" dirty="0"/>
              <a:t>Cox- en gonartrose (-itis)</a:t>
            </a:r>
          </a:p>
          <a:p>
            <a:r>
              <a:rPr lang="nl-BE" dirty="0"/>
              <a:t>Bakercyste</a:t>
            </a:r>
          </a:p>
          <a:p>
            <a:r>
              <a:rPr lang="nl-BE" dirty="0"/>
              <a:t>Ligamentair/musculair/tendineus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7C1AAB-DB0B-FD47-9AB0-B6D9DB72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1023-D1C2-EE4D-A01B-5BCA9ACA20C6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E93B69-903F-A04C-AC14-F530AFB3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133B1E-21B5-7D4B-88C6-3D904546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36" y="3465871"/>
            <a:ext cx="2444392" cy="24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4CA57-BDEF-D84C-AB1F-42DC0882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Anamnese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A01745-A006-6040-9112-51F9BA16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2C91D5-7065-BA48-A613-35F47D58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5FA8AC4-775F-9A4E-842B-0464BA9B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3967521" y="210063"/>
            <a:ext cx="4899906" cy="325468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F784EA-8981-7242-A36E-F12D22A2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Waar bevindt de pijn zich?</a:t>
            </a:r>
          </a:p>
          <a:p>
            <a:r>
              <a:rPr lang="nl-BE" dirty="0"/>
              <a:t>Hoe lang duren de klachten gewoonlijk? </a:t>
            </a:r>
          </a:p>
          <a:p>
            <a:r>
              <a:rPr lang="nl-BE" dirty="0"/>
              <a:t>Werd de pijn beter of erger de laatste tijd?</a:t>
            </a:r>
          </a:p>
          <a:p>
            <a:r>
              <a:rPr lang="nl-BE" dirty="0"/>
              <a:t>Wandelafstand tot pijn en tot stilstaan?</a:t>
            </a:r>
          </a:p>
          <a:p>
            <a:r>
              <a:rPr lang="nl-BE" dirty="0"/>
              <a:t>Hoe lang duurt het eer de pijn wegtrekt?</a:t>
            </a:r>
          </a:p>
          <a:p>
            <a:r>
              <a:rPr lang="nl-BE" dirty="0"/>
              <a:t>Wat doen om de pijn te doen verdwijnen?</a:t>
            </a:r>
          </a:p>
          <a:p>
            <a:r>
              <a:rPr lang="nl-BE" dirty="0"/>
              <a:t>Komt de pijn altijd op dezelfde manier terug?</a:t>
            </a:r>
          </a:p>
        </p:txBody>
      </p:sp>
    </p:spTree>
    <p:extLst>
      <p:ext uri="{BB962C8B-B14F-4D97-AF65-F5344CB8AC3E}">
        <p14:creationId xmlns:p14="http://schemas.microsoft.com/office/powerpoint/2010/main" val="222883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Typische vasculaire claudicatio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Wandelafstand is constant en reproduceerbaar</a:t>
            </a:r>
          </a:p>
          <a:p>
            <a:r>
              <a:rPr lang="nl-BE" dirty="0"/>
              <a:t>Stilstaan is voldoende</a:t>
            </a:r>
          </a:p>
          <a:p>
            <a:r>
              <a:rPr lang="nl-BE" dirty="0"/>
              <a:t>Pijn trekt snel weg</a:t>
            </a:r>
          </a:p>
          <a:p>
            <a:r>
              <a:rPr lang="nl-BE" dirty="0"/>
              <a:t>Wordt omschreven als pijn, verzuring, ongemak, extreme vermoeidheid</a:t>
            </a:r>
          </a:p>
          <a:p>
            <a:r>
              <a:rPr lang="nl-BE" dirty="0"/>
              <a:t>Bergop gaan, sneller gaan: kortere wandelafstand</a:t>
            </a:r>
          </a:p>
          <a:p>
            <a:r>
              <a:rPr lang="nl-BE" dirty="0"/>
              <a:t>Fietsen geen probleem!</a:t>
            </a:r>
          </a:p>
          <a:p>
            <a:endParaRPr lang="nl-BE" dirty="0"/>
          </a:p>
          <a:p>
            <a:r>
              <a:rPr lang="nl-BE" dirty="0"/>
              <a:t>Cave: </a:t>
            </a:r>
          </a:p>
          <a:p>
            <a:pPr lvl="1"/>
            <a:r>
              <a:rPr lang="nl-BE" dirty="0"/>
              <a:t>Patiënt die weinig of niet mobiel is</a:t>
            </a:r>
          </a:p>
          <a:p>
            <a:pPr lvl="1"/>
            <a:r>
              <a:rPr lang="nl-BE" dirty="0"/>
              <a:t>Diabetes, PNP</a:t>
            </a:r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Pijndistributie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447800"/>
            <a:ext cx="5737123" cy="4525963"/>
          </a:xfrm>
        </p:spPr>
        <p:txBody>
          <a:bodyPr>
            <a:normAutofit lnSpcReduction="10000"/>
          </a:bodyPr>
          <a:lstStyle/>
          <a:p>
            <a:r>
              <a:rPr lang="nl-BE" dirty="0"/>
              <a:t>Aorto-iliacaal: </a:t>
            </a:r>
          </a:p>
          <a:p>
            <a:pPr marL="457200" lvl="1" indent="0">
              <a:buNone/>
            </a:pPr>
            <a:r>
              <a:rPr lang="nl-BE" dirty="0"/>
              <a:t>	gluteaal, bovenbenen,</a:t>
            </a:r>
          </a:p>
          <a:p>
            <a:pPr marL="457200" lvl="1" indent="0">
              <a:buNone/>
            </a:pPr>
            <a:r>
              <a:rPr lang="nl-BE" dirty="0"/>
              <a:t>        (onderbenen)</a:t>
            </a:r>
          </a:p>
          <a:p>
            <a:r>
              <a:rPr lang="nl-BE" dirty="0"/>
              <a:t>Femoraal: </a:t>
            </a:r>
          </a:p>
          <a:p>
            <a:pPr marL="914400" lvl="2" indent="0">
              <a:buNone/>
            </a:pPr>
            <a:r>
              <a:rPr lang="nl-BE" sz="2800" dirty="0"/>
              <a:t>kuitclaudicatio</a:t>
            </a:r>
          </a:p>
          <a:p>
            <a:r>
              <a:rPr lang="nl-BE" dirty="0"/>
              <a:t>(</a:t>
            </a:r>
            <a:r>
              <a:rPr lang="nl-BE" dirty="0" err="1"/>
              <a:t>Onderbeensarteriopathie</a:t>
            </a:r>
            <a:r>
              <a:rPr lang="nl-BE" dirty="0"/>
              <a:t>: voetclaudicatio)</a:t>
            </a:r>
          </a:p>
          <a:p>
            <a:r>
              <a:rPr lang="nl-BE" dirty="0"/>
              <a:t>Ischemische rustpijn: </a:t>
            </a:r>
          </a:p>
          <a:p>
            <a:pPr marL="914400" lvl="2" indent="0">
              <a:buNone/>
            </a:pPr>
            <a:r>
              <a:rPr lang="nl-BE" sz="2800" dirty="0"/>
              <a:t>tenen/voeten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8F2805-C9EC-424F-ACA7-F13CD10E4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682" y="1303338"/>
            <a:ext cx="2864118" cy="43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7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17C75-4EAE-AC4A-9FCF-BB62BDB9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Klinisch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F99CF-1E8D-EB44-9163-337BA1A51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Pulsaties</a:t>
            </a:r>
          </a:p>
          <a:p>
            <a:r>
              <a:rPr lang="nl-BE" dirty="0"/>
              <a:t>Trofische letsels </a:t>
            </a:r>
          </a:p>
          <a:p>
            <a:r>
              <a:rPr lang="nl-BE" dirty="0"/>
              <a:t>Capillaire refill </a:t>
            </a:r>
          </a:p>
          <a:p>
            <a:r>
              <a:rPr lang="nl-BE" dirty="0"/>
              <a:t>Hoogstandsproef</a:t>
            </a:r>
          </a:p>
          <a:p>
            <a:endParaRPr lang="nl-BE" dirty="0"/>
          </a:p>
          <a:p>
            <a:r>
              <a:rPr lang="nl-BE" dirty="0"/>
              <a:t>Dopplerdrukken</a:t>
            </a:r>
          </a:p>
          <a:p>
            <a:endParaRPr lang="nl-BE" dirty="0"/>
          </a:p>
          <a:p>
            <a:r>
              <a:rPr lang="nl-BE" dirty="0"/>
              <a:t>Niet nodig of noodzakelijk: arterieel duplexonderzoek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8D2147-9754-9C42-A0D2-D1AADE6A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20EE9E-E7D6-B34F-884E-6E1695A7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E6E3E3-3C78-8944-8C10-10F1CEDC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303338"/>
            <a:ext cx="4000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2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DD neurogene claudicatio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BE" sz="3200" dirty="0"/>
              <a:t>Patiëntkarakteristieken:</a:t>
            </a:r>
          </a:p>
          <a:p>
            <a:pPr lvl="2"/>
            <a:r>
              <a:rPr lang="nl-BE" sz="2800" dirty="0"/>
              <a:t>Geen/weinig klassieke cardiovasculaire risicofactoren</a:t>
            </a:r>
          </a:p>
          <a:p>
            <a:pPr lvl="2"/>
            <a:r>
              <a:rPr lang="nl-BE" sz="2800" dirty="0"/>
              <a:t>Voorgeschiedenis rugproblemen (rugpijn niet altijd aanwezig!)</a:t>
            </a:r>
          </a:p>
          <a:p>
            <a:pPr marL="457200" lvl="1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2D58F-F0D8-4141-B99C-95BA80AA3388}" type="datetime1">
              <a:rPr lang="nl-BE" smtClean="0"/>
              <a:pPr/>
              <a:t>8/10/2022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3FAE439-8D0A-DA46-896A-8FC3F760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049" y="3904361"/>
            <a:ext cx="5185901" cy="22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08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57FBE74BFAF941A496D242E97C83D6" ma:contentTypeVersion="12" ma:contentTypeDescription="Een nieuw document maken." ma:contentTypeScope="" ma:versionID="bd5f77767e78b1d89d8697aef7ca4be6">
  <xsd:schema xmlns:xsd="http://www.w3.org/2001/XMLSchema" xmlns:xs="http://www.w3.org/2001/XMLSchema" xmlns:p="http://schemas.microsoft.com/office/2006/metadata/properties" xmlns:ns2="5b0873e5-e8b4-4a82-b8f1-f4228ec4477f" xmlns:ns3="9cd1bc00-83e0-475a-8617-0052e1107f80" targetNamespace="http://schemas.microsoft.com/office/2006/metadata/properties" ma:root="true" ma:fieldsID="4a3c50542be204827db036a407ac72dc" ns2:_="" ns3:_="">
    <xsd:import namespace="5b0873e5-e8b4-4a82-b8f1-f4228ec4477f"/>
    <xsd:import namespace="9cd1bc00-83e0-475a-8617-0052e1107f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873e5-e8b4-4a82-b8f1-f4228ec44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1bc00-83e0-475a-8617-0052e1107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1bc00-83e0-475a-8617-0052e1107f80">
      <UserInfo>
        <DisplayName>Shana Haenen</DisplayName>
        <AccountId>848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AFDE08-9595-4301-B984-7BE43F5552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2E70BD-29FA-4E68-AD58-D4A5BEA5E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873e5-e8b4-4a82-b8f1-f4228ec4477f"/>
    <ds:schemaRef ds:uri="9cd1bc00-83e0-475a-8617-0052e1107f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8A2FD5-7E4D-4599-990A-AEF48E564E44}">
  <ds:schemaRefs>
    <ds:schemaRef ds:uri="5b0873e5-e8b4-4a82-b8f1-f4228ec4477f"/>
    <ds:schemaRef ds:uri="http://schemas.microsoft.com/office/2006/documentManagement/types"/>
    <ds:schemaRef ds:uri="9cd1bc00-83e0-475a-8617-0052e1107f80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Nipro.thmx</Template>
  <TotalTime>399</TotalTime>
  <Words>899</Words>
  <Application>Microsoft Macintosh PowerPoint</Application>
  <PresentationFormat>Diavoorstelling (4:3)</PresentationFormat>
  <Paragraphs>218</Paragraphs>
  <Slides>20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Aanpak claudicatio door de huisarts </vt:lpstr>
      <vt:lpstr>Perifere arteriële insufficiëntie</vt:lpstr>
      <vt:lpstr>Perifere arteriële insufficiëntie</vt:lpstr>
      <vt:lpstr>Pijnsyndromen in de onderste ledematen</vt:lpstr>
      <vt:lpstr>Anamnese</vt:lpstr>
      <vt:lpstr>Typische vasculaire claudicatio</vt:lpstr>
      <vt:lpstr>Pijndistributie</vt:lpstr>
      <vt:lpstr>Klinisch onderzoek</vt:lpstr>
      <vt:lpstr>DD neurogene claudicatio</vt:lpstr>
      <vt:lpstr>DD neurogene claudicatio</vt:lpstr>
      <vt:lpstr>PowerPoint-presentatie</vt:lpstr>
      <vt:lpstr>Controle risicofactoren</vt:lpstr>
      <vt:lpstr>Wandeltherapie</vt:lpstr>
      <vt:lpstr>Wandeltherapie</vt:lpstr>
      <vt:lpstr>Patiënt motiveren </vt:lpstr>
      <vt:lpstr>Resultaten na wandeltherapie</vt:lpstr>
      <vt:lpstr>Falende wandeltherapie</vt:lpstr>
      <vt:lpstr>Wie verwijzen?</vt:lpstr>
      <vt:lpstr>Take home message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sjabloon</dc:title>
  <dc:creator>Bea Bijnens</dc:creator>
  <cp:lastModifiedBy>Katrien Cuppens</cp:lastModifiedBy>
  <cp:revision>79</cp:revision>
  <dcterms:created xsi:type="dcterms:W3CDTF">2016-12-06T09:53:22Z</dcterms:created>
  <dcterms:modified xsi:type="dcterms:W3CDTF">2022-10-08T10:00:24Z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0x0101007557FBE74BFAF941A496D242E97C83D6</vt:lpwstr>
  </property>
</Properties>
</file>