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6" r:id="rId5"/>
    <p:sldId id="286" r:id="rId6"/>
    <p:sldId id="285" r:id="rId7"/>
    <p:sldId id="302" r:id="rId8"/>
    <p:sldId id="265" r:id="rId9"/>
    <p:sldId id="272" r:id="rId10"/>
    <p:sldId id="284" r:id="rId11"/>
    <p:sldId id="271" r:id="rId12"/>
    <p:sldId id="289" r:id="rId13"/>
    <p:sldId id="290" r:id="rId14"/>
    <p:sldId id="291" r:id="rId15"/>
    <p:sldId id="292" r:id="rId16"/>
    <p:sldId id="294" r:id="rId17"/>
    <p:sldId id="293" r:id="rId18"/>
    <p:sldId id="300" r:id="rId19"/>
    <p:sldId id="295" r:id="rId20"/>
    <p:sldId id="296" r:id="rId21"/>
    <p:sldId id="297" r:id="rId22"/>
    <p:sldId id="298" r:id="rId23"/>
    <p:sldId id="299" r:id="rId24"/>
    <p:sldId id="270" r:id="rId25"/>
    <p:sldId id="283" r:id="rId26"/>
    <p:sldId id="275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A55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63061"/>
  </p:normalViewPr>
  <p:slideViewPr>
    <p:cSldViewPr snapToGrid="0">
      <p:cViewPr varScale="1">
        <p:scale>
          <a:sx n="78" d="100"/>
          <a:sy n="78" d="100"/>
        </p:scale>
        <p:origin x="30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7115B-BBF5-8F4C-8394-DFDD01961919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08E-A00E-674B-9F83-8B15C023A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53A2-4B75-E44B-9265-E053C75ED377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293B-D7DF-864D-BBAC-7C683A2EF6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4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spreken dus niet meer over diastolisch hartfalen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9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6D36A0F-B5C7-4892-89AF-CC7824133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27125" y="439738"/>
            <a:ext cx="4543425" cy="3408362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CDF40B-1A3F-4543-9D1E-D5FDBD00A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prevalentie neemt toe met de leeftijd</a:t>
            </a:r>
          </a:p>
          <a:p>
            <a:pPr lvl="1"/>
            <a:r>
              <a:rPr lang="nl-BE" dirty="0"/>
              <a:t>1% bij &lt; 55 jarigen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&gt; 10% bij &gt; 70 jarigen</a:t>
            </a:r>
          </a:p>
          <a:p>
            <a:endParaRPr lang="en-GB" dirty="0"/>
          </a:p>
          <a:p>
            <a:r>
              <a:rPr lang="nl-BE" dirty="0"/>
              <a:t>HFrEF ongeveer even frequent als HFpEF</a:t>
            </a:r>
          </a:p>
          <a:p>
            <a:r>
              <a:rPr lang="nl-BE" dirty="0"/>
              <a:t>Iets meer dan 50% van de hartfalen patiënten zijn vrouwen</a:t>
            </a:r>
          </a:p>
          <a:p>
            <a:endParaRPr lang="nl-BE" dirty="0"/>
          </a:p>
          <a:p>
            <a:r>
              <a:rPr lang="nl-BE" sz="1800" dirty="0">
                <a:effectLst/>
                <a:latin typeface="Calibri" panose="020F0502020204030204" pitchFamily="34" charset="0"/>
              </a:rPr>
              <a:t>20% van de totale sterfte aan hart- en vaatziekten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</a:rPr>
              <a:t> </a:t>
            </a:r>
            <a:endParaRPr lang="nl-BE" dirty="0">
              <a:effectLst/>
            </a:endParaRPr>
          </a:p>
          <a:p>
            <a:pPr marL="285750" indent="-285750">
              <a:buFont typeface="Webdings" pitchFamily="2" charset="2"/>
              <a:buChar char="Y"/>
            </a:pPr>
            <a:r>
              <a:rPr lang="nl-BE" sz="1800" dirty="0">
                <a:effectLst/>
                <a:latin typeface="Calibri" panose="020F0502020204030204" pitchFamily="34" charset="0"/>
              </a:rPr>
              <a:t>1 mnd na opname hartfalen: 17% overleden </a:t>
            </a:r>
          </a:p>
          <a:p>
            <a:pPr marL="285750" indent="-285750">
              <a:buFont typeface="Webdings" pitchFamily="2" charset="2"/>
              <a:buChar char="Y"/>
            </a:pPr>
            <a:r>
              <a:rPr lang="nl-BE" sz="1800" dirty="0">
                <a:effectLst/>
                <a:latin typeface="Calibri" panose="020F0502020204030204" pitchFamily="34" charset="0"/>
              </a:rPr>
              <a:t>5 jaar na opname hartfalen: 44% overleden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2" charset="2"/>
              <a:buChar char="Y"/>
              <a:tabLst/>
              <a:defRPr/>
            </a:pPr>
            <a:r>
              <a:rPr lang="nl-BE" sz="1800" dirty="0">
                <a:effectLst/>
                <a:latin typeface="Webdings" pitchFamily="2" charset="2"/>
              </a:rPr>
              <a:t> </a:t>
            </a:r>
            <a:r>
              <a:rPr lang="nl-BE" sz="1800" dirty="0">
                <a:effectLst/>
                <a:latin typeface="Calibri" panose="020F0502020204030204" pitchFamily="34" charset="0"/>
              </a:rPr>
              <a:t>25% wordt binnen een maand weer opgenomen in ZH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2" charset="2"/>
              <a:buChar char="Y"/>
              <a:tabLst/>
              <a:defRPr/>
            </a:pPr>
            <a:endParaRPr lang="nl-BE" sz="1800" dirty="0"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2" charset="2"/>
              <a:buChar char="Y"/>
              <a:tabLst/>
              <a:defRPr/>
            </a:pPr>
            <a:r>
              <a:rPr lang="nl-BE" sz="1800" dirty="0">
                <a:effectLst/>
                <a:latin typeface="Calibri" panose="020F0502020204030204" pitchFamily="34" charset="0"/>
              </a:rPr>
              <a:t>200,000 belgen met hartfalen, 40 diagnoses per dag</a:t>
            </a:r>
            <a:endParaRPr lang="nl-BE" dirty="0">
              <a:effectLst/>
            </a:endParaRPr>
          </a:p>
          <a:p>
            <a:pPr marL="285750" indent="-285750">
              <a:buFont typeface="Webdings" pitchFamily="2" charset="2"/>
              <a:buChar char="Y"/>
            </a:pPr>
            <a:endParaRPr lang="nl-BE" dirty="0">
              <a:effectLst/>
            </a:endParaRPr>
          </a:p>
          <a:p>
            <a:endParaRPr lang="nl-BE" dirty="0"/>
          </a:p>
          <a:p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E374C9-7ED4-4300-A564-D06D90F3393F}"/>
              </a:ext>
            </a:extLst>
          </p:cNvPr>
          <p:cNvSpPr txBox="1">
            <a:spLocks/>
          </p:cNvSpPr>
          <p:nvPr/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259" tIns="46630" rIns="93259" bIns="46630" rtlCol="0" anchor="b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5ED0A-E718-BA45-A87A-A6ACBA5847C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ACA52A-5896-41A1-8C9F-16BE79979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ED0A-E718-BA45-A87A-A6ACBA5847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2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Ondanks gunstige evolutie de afgelopen decades (vooral bij HFrEF)</a:t>
            </a:r>
          </a:p>
          <a:p>
            <a:endParaRPr lang="nl-B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Gemiddeld 1 hospitalisatie per jaar na stellen van de diagnose</a:t>
            </a:r>
          </a:p>
          <a:p>
            <a:endParaRPr lang="nl-B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Cognitieve achteruitgang 40 % -  cardio cerebraal syndroom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NT pro BNP</a:t>
            </a:r>
            <a:r>
              <a:rPr lang="nl-BE" baseline="0" dirty="0"/>
              <a:t> cut off loopt op met de leeftijd</a:t>
            </a:r>
          </a:p>
          <a:p>
            <a:r>
              <a:rPr lang="nl-BE" baseline="0" dirty="0"/>
              <a:t>NT pro BNP ook in sommige andere omstandigheden gestegen is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ZOL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4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ym typeface="Wingdings" pitchFamily="2" charset="2"/>
              </a:rPr>
              <a:t>Langdurige palliatieve zorg, cave draagkracht mantelzorgers</a:t>
            </a:r>
          </a:p>
          <a:p>
            <a:r>
              <a:rPr lang="nl-BE" dirty="0"/>
              <a:t>`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5"/>
          <p:cNvSpPr/>
          <p:nvPr userDrawn="1"/>
        </p:nvSpPr>
        <p:spPr>
          <a:xfrm>
            <a:off x="0" y="6038226"/>
            <a:ext cx="9144000" cy="836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6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-222911" y="2060848"/>
            <a:ext cx="9835471" cy="1476164"/>
          </a:xfrm>
          <a:prstGeom prst="roundRect">
            <a:avLst>
              <a:gd name="adj" fmla="val 16667"/>
            </a:avLst>
          </a:prstGeom>
          <a:solidFill>
            <a:srgbClr val="3E9EC4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4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38200" y="6255874"/>
            <a:ext cx="2895600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4A2FA2-D158-814B-9CAA-BB7864D97BF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55874"/>
            <a:ext cx="2133600" cy="365125"/>
          </a:xfrm>
        </p:spPr>
        <p:txBody>
          <a:bodyPr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E509AFBB-1428-A64E-9BE2-5F524C343B0D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59748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59748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59748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292601"/>
            <a:ext cx="9144092" cy="5679699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726" y="1257300"/>
            <a:ext cx="9271893" cy="56261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302127"/>
            <a:ext cx="9144092" cy="5555874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234586"/>
            <a:ext cx="9320775" cy="1341967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421276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3"/>
          <a:stretch/>
        </p:blipFill>
        <p:spPr>
          <a:xfrm>
            <a:off x="-893" y="1358900"/>
            <a:ext cx="9144893" cy="55880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083" y="1268760"/>
            <a:ext cx="9310483" cy="5690840"/>
          </a:xfrm>
          <a:prstGeom prst="rect">
            <a:avLst/>
          </a:prstGeom>
        </p:spPr>
      </p:pic>
      <p:sp>
        <p:nvSpPr>
          <p:cNvPr id="14" name="AutoShape 10"/>
          <p:cNvSpPr>
            <a:spLocks noChangeArrowheads="1"/>
          </p:cNvSpPr>
          <p:nvPr userDrawn="1"/>
        </p:nvSpPr>
        <p:spPr bwMode="auto">
          <a:xfrm>
            <a:off x="-516908" y="5049180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pic>
        <p:nvPicPr>
          <p:cNvPr id="1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2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4525963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CE821023-D1C2-EE4D-A01B-5BCA9ACA20C6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FC6226F1-5532-A042-9BAB-2EC6F2CCEFAD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11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E120-E665-4147-832F-6D386580C401}" type="datetime1">
              <a:rPr lang="nl-BE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036" y="63701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2FA2-D158-814B-9CAA-BB7864D97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1" r:id="rId5"/>
    <p:sldLayoutId id="2147483662" r:id="rId6"/>
    <p:sldLayoutId id="2147483664" r:id="rId7"/>
    <p:sldLayoutId id="2147483652" r:id="rId8"/>
    <p:sldLayoutId id="2147483654" r:id="rId9"/>
    <p:sldLayoutId id="2147483655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Huisartsensymposium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Chronisch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hartfalen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strike="sngStrik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bejaarde</a:t>
            </a:r>
            <a:r>
              <a:rPr lang="en-US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oudere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patiënt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255874"/>
            <a:ext cx="5657193" cy="365125"/>
          </a:xfrm>
        </p:spPr>
        <p:txBody>
          <a:bodyPr/>
          <a:lstStyle/>
          <a:p>
            <a:r>
              <a:rPr lang="en-US" dirty="0"/>
              <a:t>Willem </a:t>
            </a:r>
            <a:r>
              <a:rPr lang="en-US" dirty="0" err="1"/>
              <a:t>Schurmans</a:t>
            </a:r>
            <a:r>
              <a:rPr lang="en-US" dirty="0"/>
              <a:t> (</a:t>
            </a:r>
            <a:r>
              <a:rPr lang="en-US" dirty="0" err="1"/>
              <a:t>cardiologie</a:t>
            </a:r>
            <a:r>
              <a:rPr lang="en-US" dirty="0"/>
              <a:t>)  &amp; </a:t>
            </a:r>
            <a:r>
              <a:rPr lang="en-US" dirty="0" err="1"/>
              <a:t>Tuur</a:t>
            </a:r>
            <a:r>
              <a:rPr lang="en-US" dirty="0"/>
              <a:t> </a:t>
            </a:r>
            <a:r>
              <a:rPr lang="en-US" dirty="0" err="1"/>
              <a:t>Helsen</a:t>
            </a:r>
            <a:r>
              <a:rPr lang="en-US" dirty="0"/>
              <a:t> (</a:t>
            </a:r>
            <a:r>
              <a:rPr lang="en-US" dirty="0" err="1"/>
              <a:t>geriatrie</a:t>
            </a:r>
            <a:r>
              <a:rPr lang="en-US" dirty="0"/>
              <a:t> 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24/09/2022</a:t>
            </a:r>
          </a:p>
        </p:txBody>
      </p:sp>
    </p:spTree>
    <p:extLst>
      <p:ext uri="{BB962C8B-B14F-4D97-AF65-F5344CB8AC3E}">
        <p14:creationId xmlns:p14="http://schemas.microsoft.com/office/powerpoint/2010/main" val="226118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CC693-ADEB-8E24-5F86-72D7C7D1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Hoe behandel ik een patiënt met hartfalen?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EA701F-9AEF-E2EE-E514-F4C00A1A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u="sng" dirty="0"/>
              <a:t>VEEL</a:t>
            </a:r>
            <a:r>
              <a:rPr lang="nl-BE" sz="2400" dirty="0"/>
              <a:t> therapeutische opties voor hartfalen met verminderde ejectiefractie (&lt;  of = 40%)</a:t>
            </a:r>
          </a:p>
          <a:p>
            <a:endParaRPr lang="nl-BE" sz="2400" u="sng" dirty="0"/>
          </a:p>
          <a:p>
            <a:r>
              <a:rPr lang="nl-BE" sz="2400" u="sng" dirty="0"/>
              <a:t>WEINIG</a:t>
            </a:r>
            <a:r>
              <a:rPr lang="nl-BE" sz="2400" dirty="0"/>
              <a:t> therapeutische opties voor hartfalen met bewaarde ejectiefractie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9F3B48-9610-4F8B-4341-0609A4F0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94841-FBFB-00D0-D525-A1C6F677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9FD1C-0B2D-5AD7-548E-AF6B7F2C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Hoe behandel ik mijn patiënt met HFrEF?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386125-BAC8-479D-7B10-4F18A101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A0829B-7028-6BB8-975E-394422C2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D7836BAB-2203-0A21-7DED-A45EFB840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20" t="9365" r="26585" b="9066"/>
          <a:stretch/>
        </p:blipFill>
        <p:spPr>
          <a:xfrm>
            <a:off x="2180170" y="1447800"/>
            <a:ext cx="4783659" cy="4525963"/>
          </a:xfrm>
        </p:spPr>
      </p:pic>
    </p:spTree>
    <p:extLst>
      <p:ext uri="{BB962C8B-B14F-4D97-AF65-F5344CB8AC3E}">
        <p14:creationId xmlns:p14="http://schemas.microsoft.com/office/powerpoint/2010/main" val="109792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E7EF9-6512-8476-F083-ACC46270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Hoe behandel ik mijn patiënt met HFrEF?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C4569E-D6B6-F2FD-A601-89442E7F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D11AF4-3CE0-5FA2-0BB1-AFEB14B5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5F5B7CC3-4F2E-7D7F-24A2-AE905E685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20" t="9365" r="26305" b="61305"/>
          <a:stretch/>
        </p:blipFill>
        <p:spPr>
          <a:xfrm>
            <a:off x="1524000" y="2631483"/>
            <a:ext cx="5946648" cy="2011451"/>
          </a:xfr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354E29B-09D8-3C13-6294-6D47175D7A2A}"/>
              </a:ext>
            </a:extLst>
          </p:cNvPr>
          <p:cNvSpPr/>
          <p:nvPr/>
        </p:nvSpPr>
        <p:spPr>
          <a:xfrm>
            <a:off x="4572000" y="3199086"/>
            <a:ext cx="1576552" cy="553107"/>
          </a:xfrm>
          <a:custGeom>
            <a:avLst/>
            <a:gdLst>
              <a:gd name="connsiteX0" fmla="*/ 0 w 1576552"/>
              <a:gd name="connsiteY0" fmla="*/ 276554 h 553107"/>
              <a:gd name="connsiteX1" fmla="*/ 788276 w 1576552"/>
              <a:gd name="connsiteY1" fmla="*/ 0 h 553107"/>
              <a:gd name="connsiteX2" fmla="*/ 1576552 w 1576552"/>
              <a:gd name="connsiteY2" fmla="*/ 276554 h 553107"/>
              <a:gd name="connsiteX3" fmla="*/ 788276 w 1576552"/>
              <a:gd name="connsiteY3" fmla="*/ 553108 h 553107"/>
              <a:gd name="connsiteX4" fmla="*/ 0 w 1576552"/>
              <a:gd name="connsiteY4" fmla="*/ 276554 h 55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552" h="553107" extrusionOk="0">
                <a:moveTo>
                  <a:pt x="0" y="276554"/>
                </a:moveTo>
                <a:cubicBezTo>
                  <a:pt x="-14429" y="114917"/>
                  <a:pt x="319816" y="12426"/>
                  <a:pt x="788276" y="0"/>
                </a:cubicBezTo>
                <a:cubicBezTo>
                  <a:pt x="1250898" y="5741"/>
                  <a:pt x="1540059" y="124977"/>
                  <a:pt x="1576552" y="276554"/>
                </a:cubicBezTo>
                <a:cubicBezTo>
                  <a:pt x="1534452" y="470404"/>
                  <a:pt x="1221254" y="566234"/>
                  <a:pt x="788276" y="553108"/>
                </a:cubicBezTo>
                <a:cubicBezTo>
                  <a:pt x="340457" y="546288"/>
                  <a:pt x="7975" y="433102"/>
                  <a:pt x="0" y="276554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06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29B5A-E35B-2D64-32AC-E697BC90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Hoe behandel ik mijn patiënt met HFrEF?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F8AA7-C918-F1F9-D72C-C8481E2F6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ARNI</a:t>
            </a:r>
          </a:p>
          <a:p>
            <a:pPr lvl="1"/>
            <a:r>
              <a:rPr lang="nl-BE" sz="2000" dirty="0"/>
              <a:t>~ Angiotensine Receptorblocker + Neprilysin Inhibitor</a:t>
            </a:r>
          </a:p>
          <a:p>
            <a:pPr lvl="1"/>
            <a:r>
              <a:rPr lang="nl-BE" sz="2000" dirty="0"/>
              <a:t>~ Valsartan + Sacubitril</a:t>
            </a:r>
          </a:p>
          <a:p>
            <a:pPr lvl="1"/>
            <a:r>
              <a:rPr lang="nl-BE" sz="2000" dirty="0"/>
              <a:t>~ Entresto (Novartis)</a:t>
            </a:r>
          </a:p>
          <a:p>
            <a:pPr lvl="1"/>
            <a:r>
              <a:rPr lang="nl-BE" sz="2000" dirty="0"/>
              <a:t>PARADIGM HF studie NEJM 2014; minder dood en hospitalisaties</a:t>
            </a:r>
          </a:p>
          <a:p>
            <a:pPr lvl="1"/>
            <a:r>
              <a:rPr lang="nl-BE" sz="2000" dirty="0"/>
              <a:t>2x/d; terugbetalingsattest; streefdosis 97 mg sacubitril/103 mg  valsartan</a:t>
            </a:r>
          </a:p>
          <a:p>
            <a:pPr lvl="1"/>
            <a:r>
              <a:rPr lang="nl-BE" sz="2000" dirty="0"/>
              <a:t>Neveneffecten cfr. ACE-i en ARB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9DD624-3445-4B86-C01E-DE5E099C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9E79B3-F9BE-73FC-6FA6-69412045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6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0DEFC-C06A-9809-6A5B-8B125512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Hoe behandel ik mijn patiënt met HFrEF?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22749-99B0-AE89-A8CB-421DEE70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SGLT2i</a:t>
            </a:r>
          </a:p>
          <a:p>
            <a:pPr lvl="1"/>
            <a:r>
              <a:rPr lang="nl-BE" sz="2000" dirty="0"/>
              <a:t>~ Sodium Glucose Transporter 2 inhibitor</a:t>
            </a:r>
          </a:p>
          <a:p>
            <a:pPr lvl="1"/>
            <a:r>
              <a:rPr lang="nl-BE" sz="2000" dirty="0"/>
              <a:t>~ Dapagliflozine &amp; Empagliflozine</a:t>
            </a:r>
          </a:p>
          <a:p>
            <a:pPr lvl="1"/>
            <a:r>
              <a:rPr lang="nl-BE" sz="2000" dirty="0"/>
              <a:t>~ Forxiga &amp; Jardiance</a:t>
            </a:r>
          </a:p>
          <a:p>
            <a:pPr lvl="1"/>
            <a:r>
              <a:rPr lang="nl-BE" sz="2000" dirty="0"/>
              <a:t>DAPA HF studie NEJM 11/2019; minder dood en minder achteruitgang van HF</a:t>
            </a:r>
          </a:p>
          <a:p>
            <a:pPr lvl="1"/>
            <a:r>
              <a:rPr lang="nl-BE" sz="2000" dirty="0"/>
              <a:t>EMPEROR-Reduced NEJM 10/2020; minder dood en minder hospitalisaties</a:t>
            </a:r>
          </a:p>
          <a:p>
            <a:pPr lvl="1"/>
            <a:r>
              <a:rPr lang="nl-BE" sz="2000" dirty="0"/>
              <a:t>1x/d; terugbetalingsattest; dosis is 10 mg voor beiden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8F5EA1-5BFA-B9BD-F22E-17BF1173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609179-F498-1586-1C35-AA5F7FB4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B84420-E49C-BDF2-6731-81E4459A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82" y="4916072"/>
            <a:ext cx="4410308" cy="19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8328E-01F6-29E7-28BA-124E3F57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08"/>
            <a:ext cx="8229600" cy="1143000"/>
          </a:xfrm>
        </p:spPr>
        <p:txBody>
          <a:bodyPr/>
          <a:lstStyle/>
          <a:p>
            <a:r>
              <a:rPr lang="nl-BE" dirty="0"/>
              <a:t>Duidelijk effect medicatie</a:t>
            </a:r>
          </a:p>
        </p:txBody>
      </p:sp>
      <p:pic>
        <p:nvPicPr>
          <p:cNvPr id="9" name="Tijdelijke aanduiding voor inhoud 8" descr="Afbeelding met tafel&#10;&#10;Automatisch gegenereerde beschrijving">
            <a:extLst>
              <a:ext uri="{FF2B5EF4-FFF2-40B4-BE49-F238E27FC236}">
                <a16:creationId xmlns:a16="http://schemas.microsoft.com/office/drawing/2014/main" id="{A6FF3A93-9C2A-5046-5259-7BCA3B638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470" y="1054047"/>
            <a:ext cx="7111060" cy="4959474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A08D53-2DCC-4200-E616-14496BC7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D2AA92-52F4-2C86-93AC-9B7A5826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0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79B5B-7C57-D12F-1FD3-08C25C77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Hoe behandel ik mijn patiënt met HFrEF?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D22C3-382B-CC19-0826-D0537B60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0B37F5-5A43-E076-0333-56419C34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917A47BB-C873-9461-51AF-21E7D3859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20" t="38695" r="26305" b="9066"/>
          <a:stretch/>
        </p:blipFill>
        <p:spPr>
          <a:xfrm>
            <a:off x="1598676" y="1919506"/>
            <a:ext cx="5946648" cy="3582551"/>
          </a:xfr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4B80180F-AAD3-EA5B-75A3-1A79234A830F}"/>
              </a:ext>
            </a:extLst>
          </p:cNvPr>
          <p:cNvSpPr/>
          <p:nvPr/>
        </p:nvSpPr>
        <p:spPr>
          <a:xfrm>
            <a:off x="5181600" y="1855677"/>
            <a:ext cx="1765738" cy="553107"/>
          </a:xfrm>
          <a:custGeom>
            <a:avLst/>
            <a:gdLst>
              <a:gd name="connsiteX0" fmla="*/ 0 w 1765738"/>
              <a:gd name="connsiteY0" fmla="*/ 276554 h 553107"/>
              <a:gd name="connsiteX1" fmla="*/ 882869 w 1765738"/>
              <a:gd name="connsiteY1" fmla="*/ 0 h 553107"/>
              <a:gd name="connsiteX2" fmla="*/ 1765738 w 1765738"/>
              <a:gd name="connsiteY2" fmla="*/ 276554 h 553107"/>
              <a:gd name="connsiteX3" fmla="*/ 882869 w 1765738"/>
              <a:gd name="connsiteY3" fmla="*/ 553108 h 553107"/>
              <a:gd name="connsiteX4" fmla="*/ 0 w 1765738"/>
              <a:gd name="connsiteY4" fmla="*/ 276554 h 55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738" h="553107" extrusionOk="0">
                <a:moveTo>
                  <a:pt x="0" y="276554"/>
                </a:moveTo>
                <a:cubicBezTo>
                  <a:pt x="-60327" y="86606"/>
                  <a:pt x="339525" y="20924"/>
                  <a:pt x="882869" y="0"/>
                </a:cubicBezTo>
                <a:cubicBezTo>
                  <a:pt x="1397733" y="5741"/>
                  <a:pt x="1729245" y="124977"/>
                  <a:pt x="1765738" y="276554"/>
                </a:cubicBezTo>
                <a:cubicBezTo>
                  <a:pt x="1733309" y="460960"/>
                  <a:pt x="1355395" y="636397"/>
                  <a:pt x="882869" y="553108"/>
                </a:cubicBezTo>
                <a:cubicBezTo>
                  <a:pt x="382808" y="546288"/>
                  <a:pt x="7975" y="433102"/>
                  <a:pt x="0" y="276554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90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4EC36-97D6-B257-7848-FC7AD26C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Hoe behandel ik mijn patiënt met HFrEF?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72B6B4-8698-2C88-7D9C-CB522E96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Diuretica bij congestie</a:t>
            </a:r>
          </a:p>
          <a:p>
            <a:pPr lvl="1"/>
            <a:r>
              <a:rPr lang="nl-BE" sz="2400" dirty="0"/>
              <a:t>Indien mogelijk geen lisdiureticum in onderhoud</a:t>
            </a:r>
          </a:p>
          <a:p>
            <a:pPr lvl="1"/>
            <a:r>
              <a:rPr lang="nl-BE" sz="2400" dirty="0"/>
              <a:t>ADVOR studie NEJM 08/2022: associatie van Diamox (acetazolamide) aan lisdiureticum resulteert vaker in succesvolle decongestie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DF0068-50B9-B7D9-4106-E39E2EB8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3542A3-40AE-7DA1-5863-A653DD03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8F51952-93BA-888B-49D8-0645F1293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70" y="3710781"/>
            <a:ext cx="5595730" cy="18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1D239-99F2-A1EC-E1DD-A5182A2B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Hoe behandel ik mijn patiënt met HFpEF?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590C5-87B0-BF8D-9C38-7174B405F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Diuretica bij congestie</a:t>
            </a:r>
          </a:p>
          <a:p>
            <a:r>
              <a:rPr lang="nl-BE" sz="2400" dirty="0"/>
              <a:t>SGLT2i voorlopig nog niet terugbetaald buiten de context van diabetes </a:t>
            </a:r>
          </a:p>
          <a:p>
            <a:pPr lvl="1"/>
            <a:r>
              <a:rPr lang="nl-BE" sz="2400" dirty="0"/>
              <a:t>Ondanks recente studie met betere outcome; EMPEROR-preserved NEJM 10/2021)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643BC6-01DB-8E5A-BB20-F5C477F5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8D063-3A22-E27E-B63F-8746D891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825328A-C175-7DD6-59F1-C147D66E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07905"/>
            <a:ext cx="5040251" cy="22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B7416-A3D0-7A9C-2EDA-D90BA332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Een aantal algemene richtlijnen voor hartfalers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DE21CB-0017-5B45-D29C-D064CD45D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Beperk inname van vocht (2L) en zout (6g)</a:t>
            </a:r>
          </a:p>
          <a:p>
            <a:r>
              <a:rPr lang="nl-BE" dirty="0"/>
              <a:t>Gewicht volgen</a:t>
            </a:r>
          </a:p>
          <a:p>
            <a:r>
              <a:rPr lang="nl-BE" dirty="0"/>
              <a:t>Bewegen (30 min/d)</a:t>
            </a:r>
          </a:p>
          <a:p>
            <a:r>
              <a:rPr lang="nl-BE" dirty="0"/>
              <a:t>Vaccineren (influenza, pneumococcen, COVID)</a:t>
            </a:r>
          </a:p>
          <a:p>
            <a:r>
              <a:rPr lang="nl-BE" dirty="0"/>
              <a:t>Contra-indicatie voor</a:t>
            </a:r>
          </a:p>
          <a:p>
            <a:pPr lvl="1"/>
            <a:r>
              <a:rPr lang="nl-BE" dirty="0"/>
              <a:t>NSAID</a:t>
            </a:r>
          </a:p>
          <a:p>
            <a:pPr lvl="1"/>
            <a:r>
              <a:rPr lang="nl-BE" dirty="0"/>
              <a:t>Thiazolidines</a:t>
            </a:r>
          </a:p>
          <a:p>
            <a:pPr lvl="1"/>
            <a:r>
              <a:rPr lang="nl-BE" dirty="0"/>
              <a:t>Diltiazem &amp; verapamil</a:t>
            </a:r>
          </a:p>
          <a:p>
            <a:r>
              <a:rPr lang="nl-BE" dirty="0"/>
              <a:t>ACE-i en ARB niet combineren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9FAF68-EE43-B443-D51D-48B78599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E4A1F6-571E-B67E-EC17-28477A17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B0EB3-733C-9194-C357-42CFB34B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is Willem Schurmans?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67A83-1A04-FBF4-69C8-D76A489F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Cardioloog – elektrofysioloog</a:t>
            </a:r>
          </a:p>
          <a:p>
            <a:r>
              <a:rPr lang="nl-BE" sz="2000" dirty="0"/>
              <a:t>Werkzaam in het Heilig Hartziekenhuis en UZ Leuven</a:t>
            </a:r>
          </a:p>
          <a:p>
            <a:r>
              <a:rPr lang="nl-BE" sz="2000" dirty="0"/>
              <a:t>Vader </a:t>
            </a:r>
            <a:r>
              <a:rPr lang="nl-BE" sz="2000" dirty="0">
                <a:solidFill>
                  <a:schemeClr val="tx1"/>
                </a:solidFill>
              </a:rPr>
              <a:t>van 2 prachtige dochters</a:t>
            </a:r>
          </a:p>
          <a:p>
            <a:r>
              <a:rPr lang="nl-BE" sz="2000" dirty="0">
                <a:solidFill>
                  <a:schemeClr val="tx1"/>
                </a:solidFill>
              </a:rPr>
              <a:t>Violist</a:t>
            </a:r>
          </a:p>
          <a:p>
            <a:r>
              <a:rPr lang="nl-BE" sz="2000" dirty="0"/>
              <a:t>Fan van de sport, zowel actief als passief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9A486D-E68C-11AA-CC07-E1FF84C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FE24D4-A3DF-8765-C606-96AACF86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0B465088-0740-3BF4-A013-2641AD81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519" y="2628900"/>
            <a:ext cx="3227281" cy="24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32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330F9-7FF1-A6D0-77FC-1996B43A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Waarmee maak ik als huisarts het verschil?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6CD75D-82D8-4BE8-49B5-2A252EBF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Bij vermoeden patiënt verwijzen (NT-pro-BNP bepalen)</a:t>
            </a:r>
          </a:p>
          <a:p>
            <a:r>
              <a:rPr lang="nl-BE" sz="2400" dirty="0"/>
              <a:t>Patiënt educatie, mee toezien op compliantie</a:t>
            </a:r>
          </a:p>
          <a:p>
            <a:r>
              <a:rPr lang="nl-BE" sz="2400" dirty="0"/>
              <a:t>Vullingsstatus opvolgen, zo nodig diuretica opstarten</a:t>
            </a:r>
          </a:p>
          <a:p>
            <a:r>
              <a:rPr lang="nl-BE" sz="2400" dirty="0"/>
              <a:t>Waar mogelijk dosis van hartfalentherapie optitreren, maar ook zo nodig reduceren</a:t>
            </a:r>
          </a:p>
          <a:p>
            <a:r>
              <a:rPr lang="nl-BE" sz="2400" dirty="0"/>
              <a:t>Regelmatig biochemie controleren (ook ijzerstatus)</a:t>
            </a:r>
          </a:p>
          <a:p>
            <a:r>
              <a:rPr lang="nl-BE" sz="2400" dirty="0"/>
              <a:t>Hoe ver gaan we nog? DNR beleid? Palliatief beleid?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E8A75-9336-6CBD-EE8C-C78FAC31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025AB4-BBD3-2A8A-3CFA-9F743ABB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6F45A-3CDB-69DC-169F-882052CC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/>
              <a:t>80jr, eerste hospitalisatie, HFrEF LV 30%,jaren vermoeid, </a:t>
            </a:r>
            <a:r>
              <a:rPr lang="nl-BE" sz="1800" dirty="0"/>
              <a:t>bisoprolol 5mg, lisinopril 5mg, spironolactone 25 mg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1D927A-6F41-FC67-FBEC-78C163CC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E52DC-294B-7D85-AD31-2F16D849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D9A013B2-33EA-2AD6-C623-8404178C5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22278"/>
              </p:ext>
            </p:extLst>
          </p:nvPr>
        </p:nvGraphicFramePr>
        <p:xfrm>
          <a:off x="524540" y="1347618"/>
          <a:ext cx="7773034" cy="454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25">
                  <a:extLst>
                    <a:ext uri="{9D8B030D-6E8A-4147-A177-3AD203B41FA5}">
                      <a16:colId xmlns:a16="http://schemas.microsoft.com/office/drawing/2014/main" val="728532353"/>
                    </a:ext>
                  </a:extLst>
                </a:gridCol>
                <a:gridCol w="3017166">
                  <a:extLst>
                    <a:ext uri="{9D8B030D-6E8A-4147-A177-3AD203B41FA5}">
                      <a16:colId xmlns:a16="http://schemas.microsoft.com/office/drawing/2014/main" val="1471070825"/>
                    </a:ext>
                  </a:extLst>
                </a:gridCol>
                <a:gridCol w="3735143">
                  <a:extLst>
                    <a:ext uri="{9D8B030D-6E8A-4147-A177-3AD203B41FA5}">
                      <a16:colId xmlns:a16="http://schemas.microsoft.com/office/drawing/2014/main" val="3024817579"/>
                    </a:ext>
                  </a:extLst>
                </a:gridCol>
              </a:tblGrid>
              <a:tr h="10210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94915"/>
                  </a:ext>
                </a:extLst>
              </a:tr>
              <a:tr h="445069">
                <a:tc>
                  <a:txBody>
                    <a:bodyPr/>
                    <a:lstStyle/>
                    <a:p>
                      <a:r>
                        <a:rPr lang="nl-BE" sz="1400" dirty="0"/>
                        <a:t>Medisch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AHT, DM, klaring 50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AHT, klaring 25 ml/min, COPD, 10kg vermagerd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77165"/>
                  </a:ext>
                </a:extLst>
              </a:tr>
              <a:tr h="445069">
                <a:tc>
                  <a:txBody>
                    <a:bodyPr/>
                    <a:lstStyle/>
                    <a:p>
                      <a:r>
                        <a:rPr lang="nl-BE" sz="1400" dirty="0"/>
                        <a:t>Mentaal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Geen depressie, MMSE 28/30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Eenzaam, MMSE 18/30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12293"/>
                  </a:ext>
                </a:extLst>
              </a:tr>
              <a:tr h="261805">
                <a:tc>
                  <a:txBody>
                    <a:bodyPr/>
                    <a:lstStyle/>
                    <a:p>
                      <a:r>
                        <a:rPr lang="nl-BE" sz="1400" dirty="0"/>
                        <a:t>Fysiek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Zelfstandig voor ADL, NYHA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NYHA II, bijna-val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18912"/>
                  </a:ext>
                </a:extLst>
              </a:tr>
              <a:tr h="261805">
                <a:tc>
                  <a:txBody>
                    <a:bodyPr/>
                    <a:lstStyle/>
                    <a:p>
                      <a:r>
                        <a:rPr lang="nl-BE" sz="1400" dirty="0"/>
                        <a:t>Sociaal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Alleenwonend, auto-medicatie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Alleenwonend, medicatie door familie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5978"/>
                  </a:ext>
                </a:extLst>
              </a:tr>
              <a:tr h="511507">
                <a:tc>
                  <a:txBody>
                    <a:bodyPr/>
                    <a:lstStyle/>
                    <a:p>
                      <a:r>
                        <a:rPr lang="nl-BE" sz="1400" dirty="0"/>
                        <a:t>Overweeg: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ARNI ipv lisinopril ? SGLT2i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Dosisreductie BB ikv vermoeidheid ? Cave hypotensie door 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411351"/>
                  </a:ext>
                </a:extLst>
              </a:tr>
              <a:tr h="378549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/>
                        <a:t>Dosisreductie BB ikv vermoeidheid ?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Pauzeer spironolactone en optimaliseer dosis lisinopril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699443"/>
                  </a:ext>
                </a:extLst>
              </a:tr>
              <a:tr h="445069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Pauzeer spironolactone en optimaliseer dosis lisinopril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Thuiszorg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152792"/>
                  </a:ext>
                </a:extLst>
              </a:tr>
              <a:tr h="261805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VZP met 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VZP met pte en familie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85626"/>
                  </a:ext>
                </a:extLst>
              </a:tr>
            </a:tbl>
          </a:graphicData>
        </a:graphic>
      </p:graphicFrame>
      <p:pic>
        <p:nvPicPr>
          <p:cNvPr id="12" name="Tijdelijke aanduiding voor inhoud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124228B-356F-61D6-963D-99FA76D50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4013200"/>
            <a:ext cx="3725574" cy="195524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764861-3135-1A7E-3FCC-86F11A5A0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13478"/>
            <a:ext cx="648607" cy="10484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BC9C9-90E7-2C14-6672-BF4CD01BF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454" y="1513477"/>
            <a:ext cx="698955" cy="1048433"/>
          </a:xfrm>
          <a:prstGeom prst="rect">
            <a:avLst/>
          </a:prstGeom>
        </p:spPr>
      </p:pic>
      <p:pic>
        <p:nvPicPr>
          <p:cNvPr id="14" name="Afbeelding 1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A796E32-F9BF-1C96-BFC7-EADF8A6D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033061"/>
            <a:ext cx="6773574" cy="186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B43A5-4CB2-52D1-BDF5-260B0752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Hartfalen &amp; palliatieve zorg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3C85914-2459-1DFF-D806-42D2EB680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33623"/>
            <a:ext cx="7939895" cy="452596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54B117-7167-F10A-6FFC-09173E0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206A8B-015E-E223-E349-A3DB0EA5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4FB70-6BD5-15E2-D37E-D6167668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Hartfalen &amp; palliatieve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73A0C8-B048-A3F8-BAF7-4D27055A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Minder duidelijk overgang curatief </a:t>
            </a:r>
            <a:r>
              <a:rPr lang="nl-BE" dirty="0">
                <a:sym typeface="Wingdings" pitchFamily="2" charset="2"/>
              </a:rPr>
              <a:t> palliatief</a:t>
            </a:r>
          </a:p>
          <a:p>
            <a:r>
              <a:rPr lang="nl-BE" dirty="0">
                <a:sym typeface="Wingdings" pitchFamily="2" charset="2"/>
              </a:rPr>
              <a:t>VZP</a:t>
            </a:r>
          </a:p>
          <a:p>
            <a:r>
              <a:rPr lang="nl-BE" sz="2000" dirty="0">
                <a:sym typeface="Wingdings" pitchFamily="2" charset="2"/>
              </a:rPr>
              <a:t>Wanneer verwijzen of PANAL inschakelen?</a:t>
            </a:r>
          </a:p>
          <a:p>
            <a:pPr lvl="1"/>
            <a:r>
              <a:rPr lang="nl-BE" sz="1700" dirty="0">
                <a:sym typeface="Wingdings" pitchFamily="2" charset="2"/>
              </a:rPr>
              <a:t>NYHA klasse III / IV</a:t>
            </a:r>
          </a:p>
          <a:p>
            <a:pPr lvl="1"/>
            <a:r>
              <a:rPr lang="nl-BE" sz="1700" dirty="0">
                <a:sym typeface="Wingdings" pitchFamily="2" charset="2"/>
              </a:rPr>
              <a:t>Herhaalde (ongeplande) opnames</a:t>
            </a:r>
          </a:p>
          <a:p>
            <a:pPr lvl="1"/>
            <a:r>
              <a:rPr lang="nl-BE" sz="1700" dirty="0">
                <a:sym typeface="Wingdings" pitchFamily="2" charset="2"/>
              </a:rPr>
              <a:t>Herhaaldelijke ICD shocks</a:t>
            </a:r>
          </a:p>
          <a:p>
            <a:pPr lvl="1"/>
            <a:r>
              <a:rPr lang="nl-BE" sz="1700" dirty="0">
                <a:sym typeface="Wingdings" pitchFamily="2" charset="2"/>
              </a:rPr>
              <a:t>Angst / depressie met negatieve invloed op QoL</a:t>
            </a:r>
          </a:p>
          <a:p>
            <a:pPr lvl="1"/>
            <a:r>
              <a:rPr lang="nl-BE" sz="1700" dirty="0">
                <a:sym typeface="Wingdings" pitchFamily="2" charset="2"/>
              </a:rPr>
              <a:t>Draagkracht mantelzorger</a:t>
            </a:r>
          </a:p>
          <a:p>
            <a:pPr lvl="1"/>
            <a:r>
              <a:rPr lang="nl-BE" sz="1700" dirty="0"/>
              <a:t>e</a:t>
            </a:r>
            <a:r>
              <a:rPr lang="nl-BE" sz="1700" dirty="0">
                <a:effectLst/>
              </a:rPr>
              <a:t>en negatief antwoord op de surprise question</a:t>
            </a:r>
            <a:endParaRPr lang="nl-BE" sz="1700" dirty="0">
              <a:sym typeface="Wingdings" pitchFamily="2" charset="2"/>
            </a:endParaRPr>
          </a:p>
          <a:p>
            <a:pPr lvl="1"/>
            <a:r>
              <a:rPr lang="nl-BE" sz="1700" dirty="0">
                <a:effectLst/>
              </a:rPr>
              <a:t>de patiënt (of naaste) vraagt om palliatieve zorg </a:t>
            </a:r>
            <a:br>
              <a:rPr lang="nl-BE" sz="1700" dirty="0">
                <a:effectLst/>
              </a:rPr>
            </a:br>
            <a:r>
              <a:rPr lang="nl-BE" sz="1700" dirty="0">
                <a:effectLst/>
              </a:rPr>
              <a:t>of </a:t>
            </a:r>
            <a:br>
              <a:rPr lang="nl-BE" sz="1700" dirty="0">
                <a:effectLst/>
              </a:rPr>
            </a:br>
            <a:r>
              <a:rPr lang="nl-BE" sz="1700" dirty="0">
                <a:effectLst/>
              </a:rPr>
              <a:t>de patiënt geeft aan niet lang meer te zullen leven</a:t>
            </a:r>
          </a:p>
          <a:p>
            <a:pPr lvl="1"/>
            <a:endParaRPr lang="nl-BE" sz="2000" dirty="0">
              <a:sym typeface="Wingdings" pitchFamily="2" charset="2"/>
            </a:endParaRP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50F95-EC3F-0304-6FA1-12D89E3B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3FF8F7-26DA-C6B9-5F06-F16C02B0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0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F345A-B28B-23A9-A95C-4777C161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Nog vragen ?</a:t>
            </a:r>
          </a:p>
        </p:txBody>
      </p:sp>
      <p:pic>
        <p:nvPicPr>
          <p:cNvPr id="7" name="Tijdelijke aanduiding voor inhoud 6" descr="Afbeelding met weg, rijden, buiten, persoon&#10;&#10;Automatisch gegenereerde beschrijving">
            <a:extLst>
              <a:ext uri="{FF2B5EF4-FFF2-40B4-BE49-F238E27FC236}">
                <a16:creationId xmlns:a16="http://schemas.microsoft.com/office/drawing/2014/main" id="{611996F9-EE70-0F0C-4903-5771001F2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743" y="1124352"/>
            <a:ext cx="4512400" cy="300949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EE43AF-B5F4-6F9B-2275-1D1D08F8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B23924-76D7-EF25-2BCF-D0EAC951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Afbeelding 8" descr="Afbeelding met persoon, sport, atletiek, menigte&#10;&#10;Automatisch gegenereerde beschrijving">
            <a:extLst>
              <a:ext uri="{FF2B5EF4-FFF2-40B4-BE49-F238E27FC236}">
                <a16:creationId xmlns:a16="http://schemas.microsoft.com/office/drawing/2014/main" id="{6833EC12-49F7-0539-CE9E-9BF3DA08D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55" y="3012214"/>
            <a:ext cx="3785601" cy="253133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E683A35-9F46-21D0-F88F-C241497DFEA0}"/>
              </a:ext>
            </a:extLst>
          </p:cNvPr>
          <p:cNvCxnSpPr>
            <a:cxnSpLocks/>
          </p:cNvCxnSpPr>
          <p:nvPr/>
        </p:nvCxnSpPr>
        <p:spPr>
          <a:xfrm>
            <a:off x="2802951" y="2040311"/>
            <a:ext cx="495635" cy="0"/>
          </a:xfrm>
          <a:prstGeom prst="line">
            <a:avLst/>
          </a:prstGeom>
          <a:ln w="82550">
            <a:solidFill>
              <a:srgbClr val="00B0F0">
                <a:alpha val="79769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590E94D-7420-F0E4-B7BF-D28B71D3B5DC}"/>
              </a:ext>
            </a:extLst>
          </p:cNvPr>
          <p:cNvCxnSpPr>
            <a:cxnSpLocks/>
          </p:cNvCxnSpPr>
          <p:nvPr/>
        </p:nvCxnSpPr>
        <p:spPr>
          <a:xfrm>
            <a:off x="2812651" y="2127148"/>
            <a:ext cx="476237" cy="0"/>
          </a:xfrm>
          <a:prstGeom prst="line">
            <a:avLst/>
          </a:prstGeom>
          <a:ln w="82550">
            <a:solidFill>
              <a:srgbClr val="FF0000">
                <a:alpha val="87905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933FD06-5C13-AAEA-C1E3-B71624DF8248}"/>
              </a:ext>
            </a:extLst>
          </p:cNvPr>
          <p:cNvCxnSpPr>
            <a:cxnSpLocks/>
          </p:cNvCxnSpPr>
          <p:nvPr/>
        </p:nvCxnSpPr>
        <p:spPr>
          <a:xfrm>
            <a:off x="2823554" y="2206661"/>
            <a:ext cx="454433" cy="0"/>
          </a:xfrm>
          <a:prstGeom prst="line">
            <a:avLst/>
          </a:prstGeom>
          <a:ln w="82550">
            <a:solidFill>
              <a:schemeClr val="tx1">
                <a:alpha val="8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46254F6-A608-5309-D767-4B307020D67B}"/>
              </a:ext>
            </a:extLst>
          </p:cNvPr>
          <p:cNvCxnSpPr>
            <a:cxnSpLocks/>
          </p:cNvCxnSpPr>
          <p:nvPr/>
        </p:nvCxnSpPr>
        <p:spPr>
          <a:xfrm>
            <a:off x="2842953" y="2288092"/>
            <a:ext cx="415636" cy="0"/>
          </a:xfrm>
          <a:prstGeom prst="line">
            <a:avLst/>
          </a:prstGeom>
          <a:ln w="82550">
            <a:solidFill>
              <a:srgbClr val="FFFF00">
                <a:alpha val="8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CF225CD-8BCA-9D0C-466C-74E9A044A988}"/>
              </a:ext>
            </a:extLst>
          </p:cNvPr>
          <p:cNvCxnSpPr>
            <a:cxnSpLocks/>
          </p:cNvCxnSpPr>
          <p:nvPr/>
        </p:nvCxnSpPr>
        <p:spPr>
          <a:xfrm>
            <a:off x="2842953" y="2369523"/>
            <a:ext cx="415636" cy="0"/>
          </a:xfrm>
          <a:prstGeom prst="line">
            <a:avLst/>
          </a:prstGeom>
          <a:ln w="82550">
            <a:solidFill>
              <a:srgbClr val="00B050">
                <a:alpha val="8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4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186A9-2954-4DB7-60CB-5F693FC9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is Tuur Helsen?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B9811D-1D51-DF4B-BD6C-B530FC42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Geriater – palliatief arts</a:t>
            </a:r>
          </a:p>
          <a:p>
            <a:r>
              <a:rPr lang="nl-BE" sz="2000" dirty="0"/>
              <a:t>Werkzaam in het Heilig Hartziekenhuis sinds 2015</a:t>
            </a:r>
          </a:p>
          <a:p>
            <a:r>
              <a:rPr lang="nl-BE" sz="2000" dirty="0"/>
              <a:t>Vader van 2 dochters en 1 zoon</a:t>
            </a:r>
          </a:p>
          <a:p>
            <a:r>
              <a:rPr lang="nl-BE" sz="2000" dirty="0"/>
              <a:t>Fan van de sport, zowel actief als passief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5717E2-9F08-32C0-3902-B543F717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5224A9-604D-AD3D-5A37-E1639F73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 descr="Afbeelding met voetbal, vloer, binnen, sport&#10;&#10;Automatisch gegenereerde beschrijving">
            <a:extLst>
              <a:ext uri="{FF2B5EF4-FFF2-40B4-BE49-F238E27FC236}">
                <a16:creationId xmlns:a16="http://schemas.microsoft.com/office/drawing/2014/main" id="{47474273-D2D9-09F1-EEB3-8CA1A460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174205"/>
            <a:ext cx="3921401" cy="26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0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031A8-82EF-BFB9-4037-F2E38E18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hartfalen?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AD809-CB8B-80AD-4D27-CB063759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6" y="208404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Een klinisch syndroom</a:t>
            </a:r>
          </a:p>
          <a:p>
            <a:pPr lvl="1"/>
            <a:r>
              <a:rPr lang="nl-BE" dirty="0"/>
              <a:t>Symptomen: dyspnee (NYHA I-IV), orthopnee, vermoeidheid.</a:t>
            </a:r>
          </a:p>
          <a:p>
            <a:pPr lvl="1"/>
            <a:r>
              <a:rPr lang="nl-BE" dirty="0"/>
              <a:t>Klinische tekens: gestegen CVD, crepitaties, oedeem.</a:t>
            </a:r>
          </a:p>
          <a:p>
            <a:r>
              <a:rPr lang="nl-BE" dirty="0"/>
              <a:t>Als gevolg van structurele of functionele cardiale afwijkingen</a:t>
            </a:r>
          </a:p>
          <a:p>
            <a:pPr lvl="1"/>
            <a:r>
              <a:rPr lang="nl-BE" dirty="0"/>
              <a:t>Verhoogde vullingsdrukken +/- gereduceerde output</a:t>
            </a:r>
          </a:p>
          <a:p>
            <a:pPr lvl="1"/>
            <a:r>
              <a:rPr lang="nl-BE" dirty="0"/>
              <a:t>Meestal het gevolg van dysfunctie van het myocard</a:t>
            </a:r>
          </a:p>
          <a:p>
            <a:pPr lvl="3"/>
            <a:r>
              <a:rPr lang="nl-BE" dirty="0"/>
              <a:t>Hartfalen met bewaarde ejectiefractie VS hartfalen met verminderde ejectiefractie</a:t>
            </a:r>
          </a:p>
          <a:p>
            <a:pPr marL="1371600" lvl="3" indent="0">
              <a:buNone/>
            </a:pPr>
            <a:r>
              <a:rPr lang="nl-BE" dirty="0"/>
              <a:t>	~ </a:t>
            </a:r>
            <a:r>
              <a:rPr lang="nl-BE" dirty="0">
                <a:solidFill>
                  <a:srgbClr val="FF0000"/>
                </a:solidFill>
              </a:rPr>
              <a:t>HFpEF VS HFrEF</a:t>
            </a:r>
          </a:p>
          <a:p>
            <a:pPr lvl="1"/>
            <a:r>
              <a:rPr lang="nl-BE" dirty="0"/>
              <a:t>Maar ook kleppathologie, ritme- of conductieproblemen, afwijkingen aan peri- of endocard.</a:t>
            </a:r>
          </a:p>
          <a:p>
            <a:pPr lvl="3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8F548-F1FD-405D-95E9-8B1AEB4B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D0BFCE-875B-74F0-33F8-8B716B5C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FFFFDA-3914-7A46-F6BC-85201B3F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609" y="57150"/>
            <a:ext cx="4503235" cy="23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EA684-4F25-4235-A355-C9A3B490E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5624513"/>
            <a:ext cx="7034420" cy="2738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1. GBD 2016 Disease and Injury Incidence and Prevalence Collaborators. </a:t>
            </a:r>
            <a:r>
              <a:rPr lang="en-GB" i="1" dirty="0"/>
              <a:t>Lancet</a:t>
            </a:r>
            <a:r>
              <a:rPr lang="en-GB" dirty="0"/>
              <a:t> 2017;390:1211; 2. Azad N </a:t>
            </a:r>
            <a:r>
              <a:rPr lang="en-GB" i="1" dirty="0"/>
              <a:t>et al. J Geriatr Cardiol </a:t>
            </a:r>
            <a:r>
              <a:rPr lang="en-GB" dirty="0"/>
              <a:t>2014;11:329; 3. Krumholz HM </a:t>
            </a:r>
            <a:r>
              <a:rPr lang="en-GB" i="1" dirty="0"/>
              <a:t>et al. Circ Cardiovasc Qual Outcomes </a:t>
            </a:r>
            <a:r>
              <a:rPr lang="en-GB" dirty="0"/>
              <a:t>2009;2:407; 4. Mozaffarian D </a:t>
            </a:r>
            <a:r>
              <a:rPr lang="en-GB" i="1" dirty="0"/>
              <a:t>et al. Circulation </a:t>
            </a:r>
            <a:r>
              <a:rPr lang="en-GB" dirty="0"/>
              <a:t>2016;133:e38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1306" y="1131094"/>
            <a:ext cx="7554044" cy="994172"/>
          </a:xfrm>
        </p:spPr>
        <p:txBody>
          <a:bodyPr>
            <a:normAutofit/>
          </a:bodyPr>
          <a:lstStyle/>
          <a:p>
            <a:r>
              <a:rPr lang="en-GB" sz="2100" b="1" dirty="0">
                <a:solidFill>
                  <a:srgbClr val="0070C0"/>
                </a:solidFill>
              </a:rPr>
              <a:t>Heart failure poses a significant global disease burden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F53C25-4CF5-412F-8CB0-070335A791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7133C-5F9C-4F7F-9637-3E296898A784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11C80B-FF74-45B8-8092-2A69CF504C87}"/>
              </a:ext>
            </a:extLst>
          </p:cNvPr>
          <p:cNvSpPr/>
          <p:nvPr/>
        </p:nvSpPr>
        <p:spPr>
          <a:xfrm>
            <a:off x="2235574" y="3045121"/>
            <a:ext cx="5960892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5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457178"/>
            <a:r>
              <a:rPr lang="en-GB" sz="1350" b="1" dirty="0">
                <a:solidFill>
                  <a:schemeClr val="accent1"/>
                </a:solidFill>
              </a:rPr>
              <a:t>#1 reason for hospitalisation </a:t>
            </a:r>
            <a:r>
              <a:rPr lang="en-GB" sz="1350" dirty="0">
                <a:solidFill>
                  <a:schemeClr val="tx1"/>
                </a:solidFill>
              </a:rPr>
              <a:t>in patients aged &gt;65 years,</a:t>
            </a:r>
            <a:r>
              <a:rPr lang="en-GB" sz="1350" baseline="30000" dirty="0">
                <a:solidFill>
                  <a:schemeClr val="tx1"/>
                </a:solidFill>
              </a:rPr>
              <a:t> </a:t>
            </a:r>
            <a:r>
              <a:rPr lang="en-GB" sz="1350" dirty="0">
                <a:solidFill>
                  <a:schemeClr val="tx1"/>
                </a:solidFill>
              </a:rPr>
              <a:t>with</a:t>
            </a:r>
            <a:r>
              <a:rPr lang="en-GB" sz="1350" baseline="30000" dirty="0">
                <a:solidFill>
                  <a:schemeClr val="tx1"/>
                </a:solidFill>
              </a:rPr>
              <a:t> </a:t>
            </a:r>
            <a:r>
              <a:rPr lang="en-GB" sz="1350" dirty="0">
                <a:solidFill>
                  <a:schemeClr val="tx1"/>
                </a:solidFill>
              </a:rPr>
              <a:t>24% of patients re-hospitalised within 30 days of discharge</a:t>
            </a:r>
            <a:r>
              <a:rPr lang="en-GB" sz="1350" baseline="30000" dirty="0">
                <a:solidFill>
                  <a:schemeClr val="tx1"/>
                </a:solidFill>
              </a:rPr>
              <a:t>2,3</a:t>
            </a: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D038127C-4777-4DB5-8246-9E9B2E9DABA3}"/>
              </a:ext>
            </a:extLst>
          </p:cNvPr>
          <p:cNvSpPr/>
          <p:nvPr/>
        </p:nvSpPr>
        <p:spPr bwMode="auto">
          <a:xfrm>
            <a:off x="961306" y="3045121"/>
            <a:ext cx="1674616" cy="972000"/>
          </a:xfrm>
          <a:prstGeom prst="homePlate">
            <a:avLst>
              <a:gd name="adj" fmla="val 19050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52462" tIns="26231" rIns="52462" bIns="26231" rtlCol="0" anchor="ctr">
            <a:noAutofit/>
          </a:bodyPr>
          <a:lstStyle/>
          <a:p>
            <a:pPr algn="ctr" defTabSz="457178">
              <a:spcBef>
                <a:spcPts val="450"/>
              </a:spcBef>
              <a:buClr>
                <a:srgbClr val="F0414B"/>
              </a:buClr>
            </a:pPr>
            <a:endParaRPr lang="en-GB" sz="1050" dirty="0">
              <a:solidFill>
                <a:srgbClr val="5A5A5A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3F5D4A-7D46-439D-B637-F323EDA9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85646" y="3206345"/>
            <a:ext cx="669612" cy="66961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962F7A39-1741-48B8-AE15-63FFF7762F96}"/>
              </a:ext>
            </a:extLst>
          </p:cNvPr>
          <p:cNvSpPr/>
          <p:nvPr/>
        </p:nvSpPr>
        <p:spPr>
          <a:xfrm>
            <a:off x="2405268" y="4183576"/>
            <a:ext cx="5791201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5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endParaRPr lang="en-US" sz="1600" baseline="30000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41BDF223-A19D-428D-9A7D-33B7EAB8F058}"/>
              </a:ext>
            </a:extLst>
          </p:cNvPr>
          <p:cNvSpPr/>
          <p:nvPr/>
        </p:nvSpPr>
        <p:spPr bwMode="auto">
          <a:xfrm>
            <a:off x="961308" y="4183576"/>
            <a:ext cx="1674616" cy="972000"/>
          </a:xfrm>
          <a:prstGeom prst="homePlate">
            <a:avLst>
              <a:gd name="adj" fmla="val 19050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52462" tIns="26231" rIns="52462" bIns="26231" rtlCol="0" anchor="ctr">
            <a:noAutofit/>
          </a:bodyPr>
          <a:lstStyle/>
          <a:p>
            <a:pPr algn="ctr" defTabSz="457178">
              <a:spcBef>
                <a:spcPts val="450"/>
              </a:spcBef>
              <a:buClr>
                <a:srgbClr val="F0414B"/>
              </a:buClr>
            </a:pPr>
            <a:endParaRPr lang="en-GB" sz="1050" dirty="0">
              <a:solidFill>
                <a:srgbClr val="5A5A5A"/>
              </a:solidFill>
              <a:latin typeface="Arial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CCFA517-DAB3-4537-9475-9E7A340DC6AB}"/>
              </a:ext>
            </a:extLst>
          </p:cNvPr>
          <p:cNvSpPr txBox="1">
            <a:spLocks/>
          </p:cNvSpPr>
          <p:nvPr/>
        </p:nvSpPr>
        <p:spPr>
          <a:xfrm>
            <a:off x="2836429" y="4408881"/>
            <a:ext cx="5175669" cy="542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892"/>
            <a:r>
              <a:rPr lang="en-US" sz="1800" dirty="0">
                <a:solidFill>
                  <a:srgbClr val="5A5A5A"/>
                </a:solidFill>
              </a:rPr>
              <a:t>Approximately </a:t>
            </a:r>
            <a:r>
              <a:rPr lang="en-US" sz="1800" b="1" dirty="0">
                <a:solidFill>
                  <a:srgbClr val="F0414B"/>
                </a:solidFill>
              </a:rPr>
              <a:t>50% of patients </a:t>
            </a:r>
            <a:r>
              <a:rPr lang="en-US" sz="1800" dirty="0">
                <a:solidFill>
                  <a:srgbClr val="5A5A5A"/>
                </a:solidFill>
              </a:rPr>
              <a:t>diagnosed with heart failure will </a:t>
            </a:r>
            <a:r>
              <a:rPr lang="en-US" sz="1800" b="1" dirty="0">
                <a:solidFill>
                  <a:srgbClr val="F0414B"/>
                </a:solidFill>
              </a:rPr>
              <a:t>die within 5 years</a:t>
            </a:r>
            <a:r>
              <a:rPr lang="en-US" sz="1800" baseline="30000" dirty="0">
                <a:solidFill>
                  <a:srgbClr val="5A5A5A"/>
                </a:solidFill>
              </a:rPr>
              <a:t>4</a:t>
            </a:r>
            <a:endParaRPr lang="en-GB" sz="1800" baseline="30000" dirty="0">
              <a:solidFill>
                <a:srgbClr val="5A5A5A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27070B-08DF-4E9D-9F0A-00282BE66515}"/>
              </a:ext>
            </a:extLst>
          </p:cNvPr>
          <p:cNvGrpSpPr/>
          <p:nvPr/>
        </p:nvGrpSpPr>
        <p:grpSpPr>
          <a:xfrm>
            <a:off x="1118137" y="4488308"/>
            <a:ext cx="1204631" cy="384035"/>
            <a:chOff x="1465489" y="4843050"/>
            <a:chExt cx="1731276" cy="5120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09C061-AED9-4557-BFB9-5C2E91729ED8}"/>
                </a:ext>
              </a:extLst>
            </p:cNvPr>
            <p:cNvGrpSpPr/>
            <p:nvPr/>
          </p:nvGrpSpPr>
          <p:grpSpPr>
            <a:xfrm>
              <a:off x="1465489" y="4843050"/>
              <a:ext cx="216000" cy="512047"/>
              <a:chOff x="1066800" y="2199000"/>
              <a:chExt cx="684000" cy="1897200"/>
            </a:xfrm>
            <a:solidFill>
              <a:schemeClr val="accent2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0938E8-0955-42AF-9587-3F4FF52502DE}"/>
                  </a:ext>
                </a:extLst>
              </p:cNvPr>
              <p:cNvSpPr/>
              <p:nvPr/>
            </p:nvSpPr>
            <p:spPr>
              <a:xfrm>
                <a:off x="1174800" y="2199000"/>
                <a:ext cx="468000" cy="46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7" name="Rounded Rectangle 511">
                <a:extLst>
                  <a:ext uri="{FF2B5EF4-FFF2-40B4-BE49-F238E27FC236}">
                    <a16:creationId xmlns:a16="http://schemas.microsoft.com/office/drawing/2014/main" id="{9E16B834-CE90-46CD-B3DD-335184842A7B}"/>
                  </a:ext>
                </a:extLst>
              </p:cNvPr>
              <p:cNvSpPr/>
              <p:nvPr/>
            </p:nvSpPr>
            <p:spPr>
              <a:xfrm>
                <a:off x="1066800" y="2709000"/>
                <a:ext cx="684000" cy="720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8" name="Rounded Rectangle 512">
                <a:extLst>
                  <a:ext uri="{FF2B5EF4-FFF2-40B4-BE49-F238E27FC236}">
                    <a16:creationId xmlns:a16="http://schemas.microsoft.com/office/drawing/2014/main" id="{9FDD2D47-2097-4850-BB2C-577958FBCF5A}"/>
                  </a:ext>
                </a:extLst>
              </p:cNvPr>
              <p:cNvSpPr/>
              <p:nvPr/>
            </p:nvSpPr>
            <p:spPr>
              <a:xfrm>
                <a:off x="1174800" y="3124200"/>
                <a:ext cx="468000" cy="972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15A529-8E0F-476D-AEA3-B2EA52B3AC19}"/>
                </a:ext>
              </a:extLst>
            </p:cNvPr>
            <p:cNvGrpSpPr/>
            <p:nvPr/>
          </p:nvGrpSpPr>
          <p:grpSpPr>
            <a:xfrm>
              <a:off x="1768545" y="4843050"/>
              <a:ext cx="216000" cy="512047"/>
              <a:chOff x="1066800" y="2199000"/>
              <a:chExt cx="684000" cy="1897200"/>
            </a:xfrm>
            <a:solidFill>
              <a:schemeClr val="accent2"/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244DF86-E34F-4F8C-B37E-BCC54FAC1966}"/>
                  </a:ext>
                </a:extLst>
              </p:cNvPr>
              <p:cNvSpPr/>
              <p:nvPr/>
            </p:nvSpPr>
            <p:spPr>
              <a:xfrm>
                <a:off x="1174800" y="2199000"/>
                <a:ext cx="468000" cy="46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" name="Rounded Rectangle 508">
                <a:extLst>
                  <a:ext uri="{FF2B5EF4-FFF2-40B4-BE49-F238E27FC236}">
                    <a16:creationId xmlns:a16="http://schemas.microsoft.com/office/drawing/2014/main" id="{98F541E5-B69D-4A72-9ECA-01FD5115264B}"/>
                  </a:ext>
                </a:extLst>
              </p:cNvPr>
              <p:cNvSpPr/>
              <p:nvPr/>
            </p:nvSpPr>
            <p:spPr>
              <a:xfrm>
                <a:off x="1066800" y="2709000"/>
                <a:ext cx="684000" cy="720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" name="Rounded Rectangle 509">
                <a:extLst>
                  <a:ext uri="{FF2B5EF4-FFF2-40B4-BE49-F238E27FC236}">
                    <a16:creationId xmlns:a16="http://schemas.microsoft.com/office/drawing/2014/main" id="{0DD6E2F7-CD23-4DCB-9335-713BA6A801D5}"/>
                  </a:ext>
                </a:extLst>
              </p:cNvPr>
              <p:cNvSpPr/>
              <p:nvPr/>
            </p:nvSpPr>
            <p:spPr>
              <a:xfrm>
                <a:off x="1174800" y="3124200"/>
                <a:ext cx="468000" cy="972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4E8517-15A5-49FA-A0DE-6492D0653AFF}"/>
                </a:ext>
              </a:extLst>
            </p:cNvPr>
            <p:cNvGrpSpPr/>
            <p:nvPr/>
          </p:nvGrpSpPr>
          <p:grpSpPr>
            <a:xfrm>
              <a:off x="2071601" y="4843050"/>
              <a:ext cx="216000" cy="512047"/>
              <a:chOff x="1066800" y="2199000"/>
              <a:chExt cx="684000" cy="1897200"/>
            </a:xfrm>
            <a:solidFill>
              <a:schemeClr val="accent2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9C11DCA-0488-4A36-A697-E3B4C29564DF}"/>
                  </a:ext>
                </a:extLst>
              </p:cNvPr>
              <p:cNvSpPr/>
              <p:nvPr/>
            </p:nvSpPr>
            <p:spPr>
              <a:xfrm>
                <a:off x="1174800" y="2199000"/>
                <a:ext cx="468000" cy="46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" name="Rounded Rectangle 505">
                <a:extLst>
                  <a:ext uri="{FF2B5EF4-FFF2-40B4-BE49-F238E27FC236}">
                    <a16:creationId xmlns:a16="http://schemas.microsoft.com/office/drawing/2014/main" id="{4ABAB656-CF88-4DFB-8C3B-D0817F43D9A9}"/>
                  </a:ext>
                </a:extLst>
              </p:cNvPr>
              <p:cNvSpPr/>
              <p:nvPr/>
            </p:nvSpPr>
            <p:spPr>
              <a:xfrm>
                <a:off x="1066800" y="2709000"/>
                <a:ext cx="684000" cy="720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" name="Rounded Rectangle 506">
                <a:extLst>
                  <a:ext uri="{FF2B5EF4-FFF2-40B4-BE49-F238E27FC236}">
                    <a16:creationId xmlns:a16="http://schemas.microsoft.com/office/drawing/2014/main" id="{A57C9663-B317-49C7-87BB-FE25CFE2325D}"/>
                  </a:ext>
                </a:extLst>
              </p:cNvPr>
              <p:cNvSpPr/>
              <p:nvPr/>
            </p:nvSpPr>
            <p:spPr>
              <a:xfrm>
                <a:off x="1174800" y="3124200"/>
                <a:ext cx="468000" cy="972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016C1E-98CA-40D7-85B8-9E086C915BDF}"/>
                </a:ext>
              </a:extLst>
            </p:cNvPr>
            <p:cNvGrpSpPr/>
            <p:nvPr/>
          </p:nvGrpSpPr>
          <p:grpSpPr>
            <a:xfrm>
              <a:off x="2384785" y="4843050"/>
              <a:ext cx="216000" cy="512045"/>
              <a:chOff x="1066800" y="2199000"/>
              <a:chExt cx="684000" cy="1897198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489DAD5-E55B-4E01-B8F4-EB15C4000C84}"/>
                  </a:ext>
                </a:extLst>
              </p:cNvPr>
              <p:cNvSpPr/>
              <p:nvPr/>
            </p:nvSpPr>
            <p:spPr>
              <a:xfrm>
                <a:off x="1174800" y="2199000"/>
                <a:ext cx="468000" cy="468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" name="Rounded Rectangle 490">
                <a:extLst>
                  <a:ext uri="{FF2B5EF4-FFF2-40B4-BE49-F238E27FC236}">
                    <a16:creationId xmlns:a16="http://schemas.microsoft.com/office/drawing/2014/main" id="{E100C6F6-9AF3-4341-BF26-D7CF4F122C9F}"/>
                  </a:ext>
                </a:extLst>
              </p:cNvPr>
              <p:cNvSpPr/>
              <p:nvPr/>
            </p:nvSpPr>
            <p:spPr>
              <a:xfrm>
                <a:off x="1066800" y="2709000"/>
                <a:ext cx="684000" cy="720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" name="Rounded Rectangle 491">
                <a:extLst>
                  <a:ext uri="{FF2B5EF4-FFF2-40B4-BE49-F238E27FC236}">
                    <a16:creationId xmlns:a16="http://schemas.microsoft.com/office/drawing/2014/main" id="{45DBC71F-71A1-47AF-87EE-099A29D42924}"/>
                  </a:ext>
                </a:extLst>
              </p:cNvPr>
              <p:cNvSpPr/>
              <p:nvPr/>
            </p:nvSpPr>
            <p:spPr>
              <a:xfrm>
                <a:off x="1174801" y="3124197"/>
                <a:ext cx="467997" cy="97200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5784D52-C4FC-47AA-9E9E-0C330EE3C46E}"/>
                </a:ext>
              </a:extLst>
            </p:cNvPr>
            <p:cNvGrpSpPr/>
            <p:nvPr/>
          </p:nvGrpSpPr>
          <p:grpSpPr>
            <a:xfrm>
              <a:off x="2687845" y="4843050"/>
              <a:ext cx="216000" cy="512047"/>
              <a:chOff x="2832000" y="2514600"/>
              <a:chExt cx="216000" cy="6120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D47B50B-C0B4-4A28-A21B-E749FA161ED7}"/>
                  </a:ext>
                </a:extLst>
              </p:cNvPr>
              <p:cNvSpPr/>
              <p:nvPr/>
            </p:nvSpPr>
            <p:spPr>
              <a:xfrm>
                <a:off x="2866105" y="2514600"/>
                <a:ext cx="147789" cy="15096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9" name="Rounded Rectangle 487">
                <a:extLst>
                  <a:ext uri="{FF2B5EF4-FFF2-40B4-BE49-F238E27FC236}">
                    <a16:creationId xmlns:a16="http://schemas.microsoft.com/office/drawing/2014/main" id="{915DEF8F-39DA-4EE0-A052-93C89D15DA57}"/>
                  </a:ext>
                </a:extLst>
              </p:cNvPr>
              <p:cNvSpPr/>
              <p:nvPr/>
            </p:nvSpPr>
            <p:spPr>
              <a:xfrm>
                <a:off x="2832000" y="2679116"/>
                <a:ext cx="216000" cy="23225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0" name="Rounded Rectangle 488">
                <a:extLst>
                  <a:ext uri="{FF2B5EF4-FFF2-40B4-BE49-F238E27FC236}">
                    <a16:creationId xmlns:a16="http://schemas.microsoft.com/office/drawing/2014/main" id="{6960744C-561A-4BB9-A5E0-9A582B65B673}"/>
                  </a:ext>
                </a:extLst>
              </p:cNvPr>
              <p:cNvSpPr/>
              <p:nvPr/>
            </p:nvSpPr>
            <p:spPr>
              <a:xfrm>
                <a:off x="2866105" y="2813052"/>
                <a:ext cx="147789" cy="3135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505C334-3707-4AC1-84D1-9ACD3EC43B46}"/>
                </a:ext>
              </a:extLst>
            </p:cNvPr>
            <p:cNvGrpSpPr/>
            <p:nvPr/>
          </p:nvGrpSpPr>
          <p:grpSpPr>
            <a:xfrm>
              <a:off x="2980765" y="4843050"/>
              <a:ext cx="216000" cy="512047"/>
              <a:chOff x="2832000" y="2514600"/>
              <a:chExt cx="216000" cy="6120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6AE355D-5D8E-452B-AE51-8A11F5A544C6}"/>
                  </a:ext>
                </a:extLst>
              </p:cNvPr>
              <p:cNvSpPr/>
              <p:nvPr/>
            </p:nvSpPr>
            <p:spPr>
              <a:xfrm>
                <a:off x="2866105" y="2514600"/>
                <a:ext cx="147789" cy="15096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3" name="Rounded Rectangle 487">
                <a:extLst>
                  <a:ext uri="{FF2B5EF4-FFF2-40B4-BE49-F238E27FC236}">
                    <a16:creationId xmlns:a16="http://schemas.microsoft.com/office/drawing/2014/main" id="{3EC206A2-6051-4BCD-A9FF-06995D2A83CD}"/>
                  </a:ext>
                </a:extLst>
              </p:cNvPr>
              <p:cNvSpPr/>
              <p:nvPr/>
            </p:nvSpPr>
            <p:spPr>
              <a:xfrm>
                <a:off x="2832000" y="2679116"/>
                <a:ext cx="216000" cy="23225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4" name="Rounded Rectangle 488">
                <a:extLst>
                  <a:ext uri="{FF2B5EF4-FFF2-40B4-BE49-F238E27FC236}">
                    <a16:creationId xmlns:a16="http://schemas.microsoft.com/office/drawing/2014/main" id="{B9CDC4A4-F3CC-4FE6-8C4D-631AC4BFF71A}"/>
                  </a:ext>
                </a:extLst>
              </p:cNvPr>
              <p:cNvSpPr/>
              <p:nvPr/>
            </p:nvSpPr>
            <p:spPr>
              <a:xfrm>
                <a:off x="2866105" y="2813052"/>
                <a:ext cx="147789" cy="3135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2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733E34C-2E56-43F7-86AD-8840EFEE5D00}"/>
              </a:ext>
            </a:extLst>
          </p:cNvPr>
          <p:cNvSpPr/>
          <p:nvPr/>
        </p:nvSpPr>
        <p:spPr>
          <a:xfrm>
            <a:off x="2235574" y="1906666"/>
            <a:ext cx="5960892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5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GB" sz="1350" b="1" dirty="0">
                <a:solidFill>
                  <a:schemeClr val="accent3"/>
                </a:solidFill>
              </a:rPr>
              <a:t>&gt;60 million </a:t>
            </a:r>
            <a:r>
              <a:rPr lang="en-GB" sz="1350" dirty="0">
                <a:solidFill>
                  <a:schemeClr val="tx1"/>
                </a:solidFill>
              </a:rPr>
              <a:t>patients worldwide have heart failure</a:t>
            </a:r>
            <a:r>
              <a:rPr lang="en-GB" sz="135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09ECA571-B723-4FDB-954D-4FA091DDB3F2}"/>
              </a:ext>
            </a:extLst>
          </p:cNvPr>
          <p:cNvSpPr/>
          <p:nvPr/>
        </p:nvSpPr>
        <p:spPr bwMode="auto">
          <a:xfrm>
            <a:off x="961306" y="1906666"/>
            <a:ext cx="1674616" cy="972000"/>
          </a:xfrm>
          <a:prstGeom prst="homePlate">
            <a:avLst>
              <a:gd name="adj" fmla="val 19050"/>
            </a:avLst>
          </a:prstGeom>
          <a:solidFill>
            <a:schemeClr val="bg1"/>
          </a:solidFill>
          <a:ln w="25400" algn="ctr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lIns="52462" tIns="26231" rIns="52462" bIns="26231" rtlCol="0" anchor="ctr">
            <a:noAutofit/>
          </a:bodyPr>
          <a:lstStyle/>
          <a:p>
            <a:pPr algn="ctr" defTabSz="457178">
              <a:spcBef>
                <a:spcPts val="450"/>
              </a:spcBef>
              <a:buClr>
                <a:srgbClr val="F0414B"/>
              </a:buClr>
            </a:pPr>
            <a:endParaRPr lang="en-GB" sz="1050" dirty="0">
              <a:solidFill>
                <a:srgbClr val="5A5A5A"/>
              </a:solidFill>
              <a:latin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435CBDD-F6F5-455B-B062-81B2B6B78BDF}"/>
              </a:ext>
            </a:extLst>
          </p:cNvPr>
          <p:cNvGrpSpPr/>
          <p:nvPr/>
        </p:nvGrpSpPr>
        <p:grpSpPr>
          <a:xfrm>
            <a:off x="1372042" y="2007554"/>
            <a:ext cx="7086158" cy="713886"/>
            <a:chOff x="1461551" y="1103012"/>
            <a:chExt cx="7086157" cy="713886"/>
          </a:xfrm>
        </p:grpSpPr>
        <p:sp>
          <p:nvSpPr>
            <p:cNvPr id="9" name="Title 5">
              <a:extLst>
                <a:ext uri="{FF2B5EF4-FFF2-40B4-BE49-F238E27FC236}">
                  <a16:creationId xmlns:a16="http://schemas.microsoft.com/office/drawing/2014/main" id="{6D8C0CC5-1639-4B6C-97A8-C63EC5B1AEA2}"/>
                </a:ext>
              </a:extLst>
            </p:cNvPr>
            <p:cNvSpPr txBox="1">
              <a:spLocks/>
            </p:cNvSpPr>
            <p:nvPr/>
          </p:nvSpPr>
          <p:spPr>
            <a:xfrm>
              <a:off x="2965908" y="1342827"/>
              <a:ext cx="5581800" cy="32097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chemeClr val="accent1"/>
                  </a:solidFill>
                  <a:latin typeface="Arial"/>
                  <a:ea typeface="+mj-ea"/>
                  <a:cs typeface="+mj-cs"/>
                </a:defRPr>
              </a:lvl1pPr>
            </a:lstStyle>
            <a:p>
              <a:pPr defTabSz="342892"/>
              <a:endParaRPr lang="en-US" sz="1800" dirty="0">
                <a:solidFill>
                  <a:srgbClr val="5A5A5A"/>
                </a:solidFill>
              </a:endParaRPr>
            </a:p>
          </p:txBody>
        </p:sp>
        <p:pic>
          <p:nvPicPr>
            <p:cNvPr id="55" name="Picture 2" descr="C:\Users\chiara.triulzi\AppData\Local\Microsoft\Windows\Temporary Internet Files\Content.IE5\MF4UFBRN\Anonymous-northern-hemisphere-globe[1].png">
              <a:extLst>
                <a:ext uri="{FF2B5EF4-FFF2-40B4-BE49-F238E27FC236}">
                  <a16:creationId xmlns:a16="http://schemas.microsoft.com/office/drawing/2014/main" id="{54685F02-84AA-4AAB-BAC5-16412BDDA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551" y="1103012"/>
              <a:ext cx="713886" cy="713886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119117E7-708F-2595-F312-E2129EB13278}"/>
              </a:ext>
            </a:extLst>
          </p:cNvPr>
          <p:cNvSpPr txBox="1">
            <a:spLocks/>
          </p:cNvSpPr>
          <p:nvPr/>
        </p:nvSpPr>
        <p:spPr>
          <a:xfrm>
            <a:off x="457200" y="160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5802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Epidemiologie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DC9A2A-77FB-CEBD-3809-970EAEFF6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276" y="1"/>
            <a:ext cx="2060915" cy="19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35ABC-AE75-BE3B-1C1A-8D20595F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Hartfalen als geriatrisch syndroom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6FF404-BADD-DA22-62DF-DEBA59FD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688B32-BCE5-2FC2-949A-190C83CE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A611E00-DA20-3060-68A4-EB1002C94ECD}"/>
              </a:ext>
            </a:extLst>
          </p:cNvPr>
          <p:cNvSpPr txBox="1">
            <a:spLocks/>
          </p:cNvSpPr>
          <p:nvPr/>
        </p:nvSpPr>
        <p:spPr>
          <a:xfrm>
            <a:off x="382771" y="1949302"/>
            <a:ext cx="8887353" cy="3632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Prognose blijft gereserveerd </a:t>
            </a:r>
          </a:p>
          <a:p>
            <a:r>
              <a:rPr lang="nl-BE" dirty="0"/>
              <a:t>Belangrijke impact op levenskwaliteit</a:t>
            </a:r>
          </a:p>
          <a:p>
            <a:r>
              <a:rPr lang="nl-BE" dirty="0"/>
              <a:t>Cardio-cerebraal syndroom</a:t>
            </a:r>
          </a:p>
          <a:p>
            <a:r>
              <a:rPr lang="nl-BE" dirty="0"/>
              <a:t>Therapie voor hartfalen = polyfarmacie</a:t>
            </a:r>
          </a:p>
          <a:p>
            <a:r>
              <a:rPr lang="nl-BE" dirty="0"/>
              <a:t>Ouderen met hartfalen</a:t>
            </a:r>
          </a:p>
          <a:p>
            <a:pPr lvl="1"/>
            <a:r>
              <a:rPr lang="nl-BE" dirty="0"/>
              <a:t>90% &gt; 3 comorbiditeiten</a:t>
            </a:r>
          </a:p>
          <a:p>
            <a:pPr lvl="1"/>
            <a:r>
              <a:rPr lang="nl-BE" dirty="0"/>
              <a:t>50% &gt; 5 comorbiditeiten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617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0E937-8692-B506-DB00-43E5C074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Hartfalen als geriatrisch syndroom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3C68694-8249-BDC3-90A3-EB60DDEDF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37" y="1447800"/>
            <a:ext cx="7421325" cy="452596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2764D-E40E-11A1-A013-D38EA5E1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9B2E68-31F3-9227-7C86-B1BE50B7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186BE-FA29-5645-57E4-53CBF94E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Hartfalen als geriatrisch syndroom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73A9FB-B533-4B39-AA91-FE8343A7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D5FEF-4723-FF82-23D7-1EE5C7FB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D3B0D1BB-FBE5-4013-DF7E-0B4D9A87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61" y="1340734"/>
            <a:ext cx="5094677" cy="48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35856-2246-AB44-3BD5-DBCE7611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Hoe stel ik de diagnose van hartfalen?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80A1EE-9095-44F8-68E8-3111A973C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Anamnese</a:t>
            </a:r>
          </a:p>
          <a:p>
            <a:r>
              <a:rPr lang="nl-BE" dirty="0"/>
              <a:t>Klinisch onderzoek</a:t>
            </a:r>
          </a:p>
          <a:p>
            <a:r>
              <a:rPr lang="nl-BE" dirty="0"/>
              <a:t>Elektrocardiogram</a:t>
            </a:r>
          </a:p>
          <a:p>
            <a:r>
              <a:rPr lang="nl-BE" dirty="0"/>
              <a:t>Biochemie</a:t>
            </a:r>
          </a:p>
          <a:p>
            <a:pPr lvl="1"/>
            <a:r>
              <a:rPr lang="nl-BE" dirty="0"/>
              <a:t>NT-pro-BNP</a:t>
            </a:r>
          </a:p>
          <a:p>
            <a:pPr lvl="2"/>
            <a:r>
              <a:rPr lang="nl-BE" dirty="0"/>
              <a:t>&lt; 125 pg/ml maakt diagnose van hartfalen erg onwaarschijnlijk</a:t>
            </a:r>
          </a:p>
          <a:p>
            <a:r>
              <a:rPr lang="nl-BE" dirty="0"/>
              <a:t>Transthoracale echocardiografie</a:t>
            </a:r>
          </a:p>
          <a:p>
            <a:r>
              <a:rPr lang="nl-BE" dirty="0"/>
              <a:t>Rx thorax</a:t>
            </a:r>
          </a:p>
          <a:p>
            <a:r>
              <a:rPr lang="nl-BE" dirty="0"/>
              <a:t>(daarna uitgebreid onderzoek naar etiologie)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5FEFA1-D204-0B15-611E-B5F49AF1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23/09/2022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F4C9AC-0889-BC46-6C23-F6DA8A2E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7FBE74BFAF941A496D242E97C83D6" ma:contentTypeVersion="10" ma:contentTypeDescription="Een nieuw document maken." ma:contentTypeScope="" ma:versionID="88cd06a7690350f416bf3c3f061db569">
  <xsd:schema xmlns:xsd="http://www.w3.org/2001/XMLSchema" xmlns:xs="http://www.w3.org/2001/XMLSchema" xmlns:p="http://schemas.microsoft.com/office/2006/metadata/properties" xmlns:ns2="5b0873e5-e8b4-4a82-b8f1-f4228ec4477f" targetNamespace="http://schemas.microsoft.com/office/2006/metadata/properties" ma:root="true" ma:fieldsID="51e985068072a3ac9828e5735230aedc" ns2:_="">
    <xsd:import namespace="5b0873e5-e8b4-4a82-b8f1-f4228ec44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873e5-e8b4-4a82-b8f1-f4228ec44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7E5FA6-E42F-4AA1-9C2A-5D7B1861ABFA}">
  <ds:schemaRefs>
    <ds:schemaRef ds:uri="5b0873e5-e8b4-4a82-b8f1-f4228ec447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AFDE08-9595-4301-B984-7BE43F555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A2FD5-7E4D-4599-990A-AEF48E564E44}">
  <ds:schemaRefs>
    <ds:schemaRef ds:uri="5b0873e5-e8b4-4a82-b8f1-f4228ec4477f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Nipro.thmx</Template>
  <TotalTime>341</TotalTime>
  <Words>1058</Words>
  <Application>Microsoft Macintosh PowerPoint</Application>
  <PresentationFormat>Diavoorstelling (4:3)</PresentationFormat>
  <Paragraphs>197</Paragraphs>
  <Slides>24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Webdings</vt:lpstr>
      <vt:lpstr>Office Theme</vt:lpstr>
      <vt:lpstr>Huisartsensymposium</vt:lpstr>
      <vt:lpstr>Wie is Willem Schurmans?</vt:lpstr>
      <vt:lpstr>Wie is Tuur Helsen?</vt:lpstr>
      <vt:lpstr>Wat is hartfalen?</vt:lpstr>
      <vt:lpstr>Heart failure poses a significant global disease burden</vt:lpstr>
      <vt:lpstr>Hartfalen als geriatrisch syndroom</vt:lpstr>
      <vt:lpstr>Hartfalen als geriatrisch syndroom</vt:lpstr>
      <vt:lpstr>Hartfalen als geriatrisch syndroom</vt:lpstr>
      <vt:lpstr>Hoe stel ik de diagnose van hartfalen?</vt:lpstr>
      <vt:lpstr>Hoe behandel ik een patiënt met hartfalen?</vt:lpstr>
      <vt:lpstr>Hoe behandel ik mijn patiënt met HFrEF?</vt:lpstr>
      <vt:lpstr>Hoe behandel ik mijn patiënt met HFrEF?</vt:lpstr>
      <vt:lpstr>Hoe behandel ik mijn patiënt met HFrEF?</vt:lpstr>
      <vt:lpstr>Hoe behandel ik mijn patiënt met HFrEF? </vt:lpstr>
      <vt:lpstr>Duidelijk effect medicatie</vt:lpstr>
      <vt:lpstr>Hoe behandel ik mijn patiënt met HFrEF?</vt:lpstr>
      <vt:lpstr>Hoe behandel ik mijn patiënt met HFrEF?</vt:lpstr>
      <vt:lpstr>Hoe behandel ik mijn patiënt met HFpEF?</vt:lpstr>
      <vt:lpstr>Een aantal algemene richtlijnen voor hartfalers</vt:lpstr>
      <vt:lpstr>Waarmee maak ik als huisarts het verschil?</vt:lpstr>
      <vt:lpstr>80jr, eerste hospitalisatie, HFrEF LV 30%,jaren vermoeid, bisoprolol 5mg, lisinopril 5mg, spironolactone 25 mg</vt:lpstr>
      <vt:lpstr>Hartfalen &amp; palliatieve zorg</vt:lpstr>
      <vt:lpstr>Hartfalen &amp; palliatieve zorg</vt:lpstr>
      <vt:lpstr>Nog vragen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sjabloon</dc:title>
  <dc:creator>Bea Bijnens</dc:creator>
  <cp:lastModifiedBy>tuur helsen</cp:lastModifiedBy>
  <cp:revision>11</cp:revision>
  <dcterms:created xsi:type="dcterms:W3CDTF">2016-12-06T09:53:22Z</dcterms:created>
  <dcterms:modified xsi:type="dcterms:W3CDTF">2022-09-23T21:48:07Z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0x0101007557FBE74BFAF941A496D242E97C83D6</vt:lpwstr>
  </property>
</Properties>
</file>